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5" r:id="rId4"/>
  </p:sldMasterIdLst>
  <p:notesMasterIdLst>
    <p:notesMasterId r:id="rId18"/>
  </p:notesMasterIdLst>
  <p:handoutMasterIdLst>
    <p:handoutMasterId r:id="rId39"/>
  </p:handoutMasterIdLst>
  <p:sldIdLst>
    <p:sldId id="256" r:id="rId5"/>
    <p:sldId id="460" r:id="rId6"/>
    <p:sldId id="407" r:id="rId7"/>
    <p:sldId id="408" r:id="rId8"/>
    <p:sldId id="339" r:id="rId9"/>
    <p:sldId id="409" r:id="rId10"/>
    <p:sldId id="417" r:id="rId11"/>
    <p:sldId id="416" r:id="rId12"/>
    <p:sldId id="290" r:id="rId13"/>
    <p:sldId id="484" r:id="rId14"/>
    <p:sldId id="451" r:id="rId15"/>
    <p:sldId id="452" r:id="rId16"/>
    <p:sldId id="420" r:id="rId17"/>
    <p:sldId id="445" r:id="rId19"/>
    <p:sldId id="457" r:id="rId20"/>
    <p:sldId id="444" r:id="rId21"/>
    <p:sldId id="459" r:id="rId22"/>
    <p:sldId id="480" r:id="rId23"/>
    <p:sldId id="481" r:id="rId24"/>
    <p:sldId id="441" r:id="rId25"/>
    <p:sldId id="461" r:id="rId26"/>
    <p:sldId id="462" r:id="rId27"/>
    <p:sldId id="463" r:id="rId28"/>
    <p:sldId id="466" r:id="rId29"/>
    <p:sldId id="473" r:id="rId30"/>
    <p:sldId id="474" r:id="rId31"/>
    <p:sldId id="482" r:id="rId32"/>
    <p:sldId id="483" r:id="rId33"/>
    <p:sldId id="471" r:id="rId34"/>
    <p:sldId id="467" r:id="rId35"/>
    <p:sldId id="468" r:id="rId36"/>
    <p:sldId id="472" r:id="rId37"/>
    <p:sldId id="479" r:id="rId38"/>
  </p:sldIdLst>
  <p:sldSz cx="9144000" cy="6858000" type="screen4x3"/>
  <p:notesSz cx="6858000" cy="9144000"/>
  <p:custDataLst>
    <p:tags r:id="rId43"/>
  </p:custDataLst>
  <p:defaultTextStyle>
    <a:defPPr>
      <a:defRPr lang="en-US"/>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91" userDrawn="1">
          <p15:clr>
            <a:srgbClr val="A4A3A4"/>
          </p15:clr>
        </p15:guide>
        <p15:guide id="2" pos="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18D3"/>
    <a:srgbClr val="1452CE"/>
    <a:srgbClr val="3F43DD"/>
    <a:srgbClr val="044492"/>
    <a:srgbClr val="9999FF"/>
    <a:srgbClr val="FFFFCC"/>
    <a:srgbClr val="CC99FF"/>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0039"/>
    <p:restoredTop sz="96912"/>
  </p:normalViewPr>
  <p:slideViewPr>
    <p:cSldViewPr showGuides="1">
      <p:cViewPr varScale="1">
        <p:scale>
          <a:sx n="80" d="100"/>
          <a:sy n="80" d="100"/>
        </p:scale>
        <p:origin x="708" y="44"/>
      </p:cViewPr>
      <p:guideLst>
        <p:guide orient="horz" pos="391"/>
        <p:guide/>
      </p:guideLst>
    </p:cSldViewPr>
  </p:slideViewPr>
  <p:notesTextViewPr>
    <p:cViewPr>
      <p:scale>
        <a:sx n="100" d="100"/>
        <a:sy n="100" d="100"/>
      </p:scale>
      <p:origin x="0" y="0"/>
    </p:cViewPr>
  </p:notesTextViewPr>
  <p:sorterViewPr showFormatting="0">
    <p:cViewPr>
      <p:scale>
        <a:sx n="66" d="100"/>
        <a:sy n="66" d="100"/>
      </p:scale>
      <p:origin x="0" y="3324"/>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3" Type="http://schemas.openxmlformats.org/officeDocument/2006/relationships/tags" Target="tags/tag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handoutMaster" Target="handoutMasters/handoutMaster1.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notesMaster" Target="notesMasters/notes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99"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27159FDA-08CD-4A26-856F-7F335EE22F22}"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4" name="幻灯片图像占位符 3"/>
          <p:cNvSpPr>
            <a:spLocks noGrp="1"/>
          </p:cNvSpPr>
          <p:nvPr>
            <p:ph type="sldImg"/>
          </p:nvPr>
        </p:nvSpPr>
        <p:spPr>
          <a:xfrm>
            <a:off x="1143000" y="685800"/>
            <a:ext cx="4572000" cy="3429000"/>
          </a:xfrm>
          <a:prstGeom prst="rect">
            <a:avLst/>
          </a:prstGeom>
          <a:noFill/>
          <a:ln w="9525">
            <a:noFill/>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wrap="square" lIns="91440" tIns="45720" rIns="91440" bIns="45720" anchor="ctr"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2"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03"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7184A676-0221-4EE0-9BF5-0BE1DDF1C173}"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2"/>
          <p:cNvSpPr>
            <a:spLocks noGrp="1" noRot="1" noTextEdit="1"/>
          </p:cNvSpPr>
          <p:nvPr>
            <p:ph type="sldImg"/>
          </p:nvPr>
        </p:nvSpPr>
        <p:spPr/>
      </p:sp>
      <p:sp>
        <p:nvSpPr>
          <p:cNvPr id="19458" name="Rectangle 3"/>
          <p:cNvSpPr>
            <a:spLocks noGrp="1"/>
          </p:cNvSpPr>
          <p:nvPr>
            <p:ph type="body"/>
          </p:nvPr>
        </p:nvSpPr>
        <p:spPr/>
        <p:txBody>
          <a:bodyPr wrap="square" lIns="91440" tIns="45720" rIns="91440" bIns="45720" anchor="t" anchorCtr="0"/>
          <a:p>
            <a:pPr lvl="0"/>
            <a:r>
              <a:rPr lang="zh-CN" altLang="en-US" dirty="0">
                <a:ea typeface="宋体" panose="02010600030101010101" pitchFamily="2" charset="-122"/>
              </a:rPr>
              <a:t>最好去掉上年最大规模排名</a:t>
            </a:r>
            <a:r>
              <a:rPr lang="en-US" altLang="zh-CN" dirty="0">
                <a:ea typeface="宋体" panose="02010600030101010101" pitchFamily="2" charset="-122"/>
              </a:rPr>
              <a:t>.</a:t>
            </a:r>
            <a:endParaRPr lang="en-US" altLang="zh-CN" dirty="0">
              <a:ea typeface="宋体" panose="02010600030101010101" pitchFamily="2" charset="-122"/>
            </a:endParaRPr>
          </a:p>
          <a:p>
            <a:pPr lvl="0"/>
            <a:r>
              <a:rPr lang="zh-CN" altLang="en-US" dirty="0">
                <a:ea typeface="宋体" panose="02010600030101010101" pitchFamily="2" charset="-122"/>
              </a:rPr>
              <a:t>项目招标应模拟试一次</a:t>
            </a:r>
            <a:r>
              <a:rPr lang="en-US" altLang="zh-CN" dirty="0">
                <a:ea typeface="宋体" panose="02010600030101010101" pitchFamily="2" charset="-122"/>
              </a:rPr>
              <a:t>.</a:t>
            </a:r>
            <a:endParaRPr lang="en-US" altLang="zh-CN" dirty="0">
              <a:ea typeface="宋体" panose="02010600030101010101" pitchFamily="2" charset="-122"/>
            </a:endParaRPr>
          </a:p>
          <a:p>
            <a:pPr lvl="0"/>
            <a:r>
              <a:rPr lang="zh-CN" altLang="en-US" dirty="0">
                <a:ea typeface="宋体" panose="02010600030101010101" pitchFamily="2" charset="-122"/>
              </a:rPr>
              <a:t>要做一个</a:t>
            </a:r>
            <a:r>
              <a:rPr lang="en-US" altLang="zh-CN" dirty="0">
                <a:ea typeface="宋体" panose="02010600030101010101" pitchFamily="2" charset="-122"/>
              </a:rPr>
              <a:t>EXL</a:t>
            </a:r>
            <a:r>
              <a:rPr lang="zh-CN" altLang="en-US" dirty="0">
                <a:ea typeface="宋体" panose="02010600030101010101" pitchFamily="2" charset="-122"/>
              </a:rPr>
              <a:t>表计算各组投标得分。</a:t>
            </a:r>
            <a:endParaRPr lang="zh-CN" altLang="en-US"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noTextEdit="1"/>
          </p:cNvSpPr>
          <p:nvPr>
            <p:ph type="sldImg"/>
          </p:nvPr>
        </p:nvSpPr>
        <p:spPr/>
      </p:sp>
      <p:sp>
        <p:nvSpPr>
          <p:cNvPr id="27650" name="Rectangle 3"/>
          <p:cNvSpPr>
            <a:spLocks noGrp="1"/>
          </p:cNvSpPr>
          <p:nvPr>
            <p:ph type="body"/>
          </p:nvPr>
        </p:nvSpPr>
        <p:spPr/>
        <p:txBody>
          <a:bodyPr wrap="square" lIns="91440" tIns="45720" rIns="91440" bIns="45720" anchor="ctr" anchorCtr="0"/>
          <a:p>
            <a:pPr lvl="0"/>
            <a:endParaRPr lang="zh-CN" altLang="en-US"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noTextEdit="1"/>
          </p:cNvSpPr>
          <p:nvPr>
            <p:ph type="sldImg"/>
          </p:nvPr>
        </p:nvSpPr>
        <p:spPr/>
      </p:sp>
      <p:sp>
        <p:nvSpPr>
          <p:cNvPr id="37890" name="Rectangle 3"/>
          <p:cNvSpPr>
            <a:spLocks noGrp="1"/>
          </p:cNvSpPr>
          <p:nvPr>
            <p:ph type="body"/>
          </p:nvPr>
        </p:nvSpPr>
        <p:spPr/>
        <p:txBody>
          <a:bodyPr wrap="square" lIns="91440" tIns="45720" rIns="91440" bIns="45720" anchor="ctr" anchorCtr="0"/>
          <a:p>
            <a:pPr lvl="0"/>
            <a:r>
              <a:rPr lang="zh-CN" altLang="en-US" dirty="0">
                <a:ea typeface="宋体" panose="02010600030101010101" pitchFamily="2" charset="-122"/>
              </a:rPr>
              <a:t>金融决策模拟沙盘沙盘价值点：</a:t>
            </a:r>
            <a:endParaRPr lang="zh-CN" altLang="en-US"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SmartArt 占位符 2"/>
          <p:cNvSpPr>
            <a:spLocks noGrp="1"/>
          </p:cNvSpPr>
          <p:nvPr>
            <p:ph type="pic"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SmartArt 占位符 2"/>
          <p:cNvSpPr>
            <a:spLocks noGrp="1"/>
          </p:cNvSpPr>
          <p:nvPr>
            <p:ph type="pic" idx="1"/>
          </p:nvPr>
        </p:nvSpPr>
        <p:spPr>
          <a:xfrm>
            <a:off x="457200" y="160020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sz="half" idx="1"/>
          </p:nvPr>
        </p:nvSpPr>
        <p:spPr>
          <a:xfrm>
            <a:off x="457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48200" y="1600200"/>
            <a:ext cx="4038600" cy="4525963"/>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1.png"/><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slideLayout" Target="../slideLayouts/slideLayout33.xml"/><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7" Type="http://schemas.openxmlformats.org/officeDocument/2006/relationships/theme" Target="../theme/theme3.xml"/><Relationship Id="rId16" Type="http://schemas.openxmlformats.org/officeDocument/2006/relationships/image" Target="../media/image1.png"/><Relationship Id="rId15" Type="http://schemas.openxmlformats.org/officeDocument/2006/relationships/slideLayout" Target="../slideLayouts/slideLayout40.xml"/><Relationship Id="rId14" Type="http://schemas.openxmlformats.org/officeDocument/2006/relationships/slideLayout" Target="../slideLayouts/slideLayout39.xml"/><Relationship Id="rId13" Type="http://schemas.openxmlformats.org/officeDocument/2006/relationships/slideLayout" Target="../slideLayouts/slideLayout38.xml"/><Relationship Id="rId12" Type="http://schemas.openxmlformats.org/officeDocument/2006/relationships/slideLayout" Target="../slideLayouts/slideLayout37.xml"/><Relationship Id="rId11" Type="http://schemas.openxmlformats.org/officeDocument/2006/relationships/slideLayout" Target="../slideLayouts/slideLayout36.xml"/><Relationship Id="rId10" Type="http://schemas.openxmlformats.org/officeDocument/2006/relationships/slideLayout" Target="../slideLayouts/slideLayout35.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2" descr="F:\work\第二\天空纸板\未标题-9.png"/>
          <p:cNvPicPr>
            <a:picLocks noChangeAspect="1"/>
          </p:cNvPicPr>
          <p:nvPr userDrawn="1"/>
        </p:nvPicPr>
        <p:blipFill>
          <a:blip r:embed="rId15">
            <a:lum bright="66000" contrast="-72000"/>
          </a:blip>
          <a:stretch>
            <a:fillRect/>
          </a:stretch>
        </p:blipFill>
        <p:spPr>
          <a:xfrm>
            <a:off x="0" y="0"/>
            <a:ext cx="9145588" cy="6859588"/>
          </a:xfrm>
          <a:prstGeom prst="rect">
            <a:avLst/>
          </a:prstGeom>
          <a:noFill/>
          <a:ln w="9525">
            <a:noFill/>
          </a:ln>
        </p:spPr>
      </p:pic>
      <p:sp>
        <p:nvSpPr>
          <p:cNvPr id="2051"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2052"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2" descr="F:\work\第二\天空纸板\未标题-9.png"/>
          <p:cNvPicPr>
            <a:picLocks noChangeAspect="1"/>
          </p:cNvPicPr>
          <p:nvPr userDrawn="1"/>
        </p:nvPicPr>
        <p:blipFill>
          <a:blip r:embed="rId16">
            <a:lum bright="60001" contrast="-66000"/>
          </a:blip>
          <a:stretch>
            <a:fillRect/>
          </a:stretch>
        </p:blipFill>
        <p:spPr>
          <a:xfrm>
            <a:off x="0" y="0"/>
            <a:ext cx="9145588" cy="6859588"/>
          </a:xfrm>
          <a:prstGeom prst="rect">
            <a:avLst/>
          </a:prstGeom>
          <a:noFill/>
          <a:ln w="9525">
            <a:noFill/>
          </a:ln>
        </p:spPr>
      </p:pic>
      <p:sp>
        <p:nvSpPr>
          <p:cNvPr id="3075"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6" name="Rectangle 3"/>
          <p:cNvSpPr>
            <a:spLocks noGrp="1"/>
          </p:cNvSpPr>
          <p:nvPr>
            <p:ph type="body"/>
          </p:nvPr>
        </p:nvSpPr>
        <p:spPr>
          <a:xfrm>
            <a:off x="457200" y="1600200"/>
            <a:ext cx="82296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0"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emf"/><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image" Target="../media/image39.png"/><Relationship Id="rId1" Type="http://schemas.openxmlformats.org/officeDocument/2006/relationships/image" Target="../media/image3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33.xml.rels><?xml version="1.0" encoding="UTF-8" standalone="yes"?>
<Relationships xmlns="http://schemas.openxmlformats.org/package/2006/relationships"><Relationship Id="rId9" Type="http://schemas.openxmlformats.org/officeDocument/2006/relationships/image" Target="../media/image44.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5.jpeg"/><Relationship Id="rId1" Type="http://schemas.openxmlformats.org/officeDocument/2006/relationships/image" Target="../media/image14.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hyperlink" Target="../&#27801;&#30424;&#20135;&#21697;/&#21830;&#19994;&#38134;&#34892;&#32463;&#33829;&#27169;&#25311;/&#39640;&#26657;&#31616;&#21270;&#29256;-&#21482;&#26377;&#25151;&#22320;&#20135;&#19982;&#38134;&#34892;/&#23545;&#22806;&#20844;&#24320;&#36164;&#26009;/&#37329;&#34701;&#38134;&#34892;&#27801;&#30424;&#35838;&#31243;&#36164;&#26009;/&#21830;&#19994;&#38134;&#34892;&#22521;&#35757;&#24405;&#20687;&#19982;&#29031;&#29255;/&#21830;&#19994;&#38134;&#34892;&#27169;&#25311;&#32463;&#33829;&#19978;&#35838;&#22330;&#26223;1.0.flv"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hyperlink" Target="http://image.baidu.com/i?ct=503316480&amp;z=&amp;tn=baiduimagedetail&amp;word=%D6%B0%D2%B5%C8%CB%CE%EF&amp;in=14585&amp;cl=2&amp;lm=-1&amp;pn=24&amp;rn=1&amp;di=50723492880&amp;ln=2000&amp;fr=&amp;fmq=&amp;ic=0&amp;s=0&amp;se=1&amp;sme=0&amp;tab=&amp;width=&amp;height=&amp;face=0&amp;is=&amp;istype=2" TargetMode="External"/><Relationship Id="rId7" Type="http://schemas.openxmlformats.org/officeDocument/2006/relationships/image" Target="../media/image26.jpeg"/><Relationship Id="rId6" Type="http://schemas.openxmlformats.org/officeDocument/2006/relationships/hyperlink" Target="http://image.baidu.com/i?ct=503316480&amp;z=&amp;tn=baiduimagedetail&amp;word=%D6%B0%D2%B5%C8%CB%CE%EF&amp;in=9921&amp;cl=2&amp;lm=-1&amp;pn=39&amp;rn=1&amp;di=49899843765&amp;ln=2000&amp;fr=&amp;fmq=&amp;ic=0&amp;s=0&amp;se=1&amp;sme=0&amp;tab=&amp;width=&amp;height=&amp;face=0&amp;is=&amp;istype=2" TargetMode="External"/><Relationship Id="rId5" Type="http://schemas.openxmlformats.org/officeDocument/2006/relationships/image" Target="../media/image25.jpeg"/><Relationship Id="rId4" Type="http://schemas.openxmlformats.org/officeDocument/2006/relationships/hyperlink" Target="http://image.baidu.com/i?ct=503316480&amp;z=&amp;tn=baiduimagedetail&amp;word=%D6%B0%D2%B5%C8%CB%CE%EF&amp;in=29610&amp;cl=2&amp;lm=-1&amp;pn=85&amp;rn=1&amp;di=52944455625&amp;ln=2000&amp;fr=&amp;fmq=&amp;ic=0&amp;s=0&amp;se=1&amp;sme=0&amp;tab=&amp;width=&amp;height=&amp;face=0&amp;is=&amp;istype=2" TargetMode="External"/><Relationship Id="rId3" Type="http://schemas.openxmlformats.org/officeDocument/2006/relationships/image" Target="../media/image24.jpeg"/><Relationship Id="rId2" Type="http://schemas.openxmlformats.org/officeDocument/2006/relationships/hyperlink" Target="http://image.baidu.com/i?ct=503316480&amp;z=&amp;tn=baiduimagedetail&amp;word=%D6%B0%D2%B5%C8%CB%CE%EF&amp;in=30827&amp;cl=2&amp;lm=-1&amp;pn=155&amp;rn=1&amp;di=20079752265&amp;ln=2000&amp;fr=&amp;fmq=&amp;ic=0&amp;s=0&amp;se=1&amp;sme=0&amp;tab=&amp;width=&amp;height=&amp;face=0&amp;is=&amp;istype=2" TargetMode="External"/><Relationship Id="rId11" Type="http://schemas.openxmlformats.org/officeDocument/2006/relationships/slideLayout" Target="../slideLayouts/slideLayout23.xml"/><Relationship Id="rId10" Type="http://schemas.openxmlformats.org/officeDocument/2006/relationships/image" Target="../media/image28.jpeg"/><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3" name="Picture 11" descr="F:\work\第二\天空纸板\未标题-2副本.png"/>
          <p:cNvPicPr>
            <a:picLocks noChangeAspect="1"/>
          </p:cNvPicPr>
          <p:nvPr/>
        </p:nvPicPr>
        <p:blipFill>
          <a:blip r:embed="rId1"/>
          <a:srcRect l="50963" r="851" b="17796"/>
          <a:stretch>
            <a:fillRect/>
          </a:stretch>
        </p:blipFill>
        <p:spPr>
          <a:xfrm>
            <a:off x="4660900" y="0"/>
            <a:ext cx="4406900" cy="5638800"/>
          </a:xfrm>
          <a:prstGeom prst="rect">
            <a:avLst/>
          </a:prstGeom>
          <a:noFill/>
          <a:ln w="9525">
            <a:noFill/>
          </a:ln>
        </p:spPr>
      </p:pic>
      <p:pic>
        <p:nvPicPr>
          <p:cNvPr id="5124" name="Picture 12" descr="F:\work\第二\天空纸板\未标题-3副本.png"/>
          <p:cNvPicPr>
            <a:picLocks noChangeAspect="1"/>
          </p:cNvPicPr>
          <p:nvPr/>
        </p:nvPicPr>
        <p:blipFill>
          <a:blip r:embed="rId2"/>
          <a:srcRect l="8192" t="58134" b="13908"/>
          <a:stretch>
            <a:fillRect/>
          </a:stretch>
        </p:blipFill>
        <p:spPr>
          <a:xfrm>
            <a:off x="749300" y="3987800"/>
            <a:ext cx="8396288" cy="1917700"/>
          </a:xfrm>
          <a:prstGeom prst="rect">
            <a:avLst/>
          </a:prstGeom>
          <a:noFill/>
          <a:ln w="9525">
            <a:noFill/>
          </a:ln>
        </p:spPr>
      </p:pic>
      <p:pic>
        <p:nvPicPr>
          <p:cNvPr id="5125" name="Picture 13" descr="F:\work\第二\天空纸板\未标题-4副本.png"/>
          <p:cNvPicPr>
            <a:picLocks noChangeAspect="1"/>
          </p:cNvPicPr>
          <p:nvPr/>
        </p:nvPicPr>
        <p:blipFill>
          <a:blip r:embed="rId3"/>
          <a:srcRect t="66466"/>
          <a:stretch>
            <a:fillRect/>
          </a:stretch>
        </p:blipFill>
        <p:spPr>
          <a:xfrm>
            <a:off x="0" y="4559300"/>
            <a:ext cx="9145588" cy="2300288"/>
          </a:xfrm>
          <a:prstGeom prst="rect">
            <a:avLst/>
          </a:prstGeom>
          <a:noFill/>
          <a:ln w="9525">
            <a:noFill/>
          </a:ln>
        </p:spPr>
      </p:pic>
      <p:pic>
        <p:nvPicPr>
          <p:cNvPr id="5126" name="Picture 14" descr="F:\work\第二\天空纸板\未标题-5副本.png"/>
          <p:cNvPicPr>
            <a:picLocks noChangeAspect="1"/>
          </p:cNvPicPr>
          <p:nvPr/>
        </p:nvPicPr>
        <p:blipFill>
          <a:blip r:embed="rId4"/>
          <a:srcRect l="79570" t="71095"/>
          <a:stretch>
            <a:fillRect/>
          </a:stretch>
        </p:blipFill>
        <p:spPr>
          <a:xfrm>
            <a:off x="7277100" y="4876800"/>
            <a:ext cx="1868488" cy="1982788"/>
          </a:xfrm>
          <a:prstGeom prst="rect">
            <a:avLst/>
          </a:prstGeom>
          <a:noFill/>
          <a:ln w="9525">
            <a:noFill/>
          </a:ln>
        </p:spPr>
      </p:pic>
      <p:pic>
        <p:nvPicPr>
          <p:cNvPr id="5127" name="Picture 15" descr="F:\work\第二\天空纸板\未标题-6副本.png"/>
          <p:cNvPicPr>
            <a:picLocks noChangeAspect="1"/>
          </p:cNvPicPr>
          <p:nvPr/>
        </p:nvPicPr>
        <p:blipFill>
          <a:blip r:embed="rId5"/>
          <a:srcRect t="89240"/>
          <a:stretch>
            <a:fillRect/>
          </a:stretch>
        </p:blipFill>
        <p:spPr>
          <a:xfrm>
            <a:off x="0" y="6121400"/>
            <a:ext cx="9145588" cy="738188"/>
          </a:xfrm>
          <a:prstGeom prst="rect">
            <a:avLst/>
          </a:prstGeom>
          <a:noFill/>
          <a:ln w="9525">
            <a:noFill/>
          </a:ln>
        </p:spPr>
      </p:pic>
      <p:pic>
        <p:nvPicPr>
          <p:cNvPr id="5128" name="Picture 16" descr="F:\work\第二\天空纸板\未标题-7副本.png"/>
          <p:cNvPicPr>
            <a:picLocks noChangeAspect="1"/>
          </p:cNvPicPr>
          <p:nvPr/>
        </p:nvPicPr>
        <p:blipFill>
          <a:blip r:embed="rId6"/>
          <a:srcRect t="79611" r="65005"/>
          <a:stretch>
            <a:fillRect/>
          </a:stretch>
        </p:blipFill>
        <p:spPr>
          <a:xfrm>
            <a:off x="0" y="5461000"/>
            <a:ext cx="3200400" cy="1398588"/>
          </a:xfrm>
          <a:prstGeom prst="rect">
            <a:avLst/>
          </a:prstGeom>
          <a:noFill/>
          <a:ln w="9525">
            <a:noFill/>
          </a:ln>
        </p:spPr>
      </p:pic>
      <p:pic>
        <p:nvPicPr>
          <p:cNvPr id="5129" name="Picture 17" descr="F:\work\第二\天空纸板\未标题-8副本.png"/>
          <p:cNvPicPr>
            <a:picLocks noChangeAspect="1"/>
          </p:cNvPicPr>
          <p:nvPr/>
        </p:nvPicPr>
        <p:blipFill>
          <a:blip r:embed="rId7"/>
          <a:srcRect l="38466" t="7036"/>
          <a:stretch>
            <a:fillRect/>
          </a:stretch>
        </p:blipFill>
        <p:spPr>
          <a:xfrm>
            <a:off x="3428683" y="481013"/>
            <a:ext cx="5627687" cy="6376987"/>
          </a:xfrm>
          <a:prstGeom prst="rect">
            <a:avLst/>
          </a:prstGeom>
          <a:noFill/>
          <a:ln w="9525">
            <a:noFill/>
          </a:ln>
        </p:spPr>
      </p:pic>
      <p:sp>
        <p:nvSpPr>
          <p:cNvPr id="6152" name="TextBox 13"/>
          <p:cNvSpPr txBox="1"/>
          <p:nvPr/>
        </p:nvSpPr>
        <p:spPr>
          <a:xfrm>
            <a:off x="0" y="764540"/>
            <a:ext cx="4876800" cy="1383665"/>
          </a:xfrm>
          <a:prstGeom prst="rect">
            <a:avLst/>
          </a:prstGeom>
          <a:noFill/>
          <a:ln w="9525">
            <a:noFill/>
          </a:ln>
        </p:spPr>
        <p:txBody>
          <a:bodyPr anchor="t" anchorCtr="0">
            <a:spAutoFit/>
          </a:bodyPr>
          <a:p>
            <a:pPr algn="ctr"/>
            <a:r>
              <a:rPr lang="zh-CN" altLang="en-US" sz="2800" b="1" dirty="0">
                <a:latin typeface="华文新魏" panose="02010800040101010101" pitchFamily="2" charset="-122"/>
                <a:ea typeface="华文新魏" panose="02010800040101010101" pitchFamily="2" charset="-122"/>
              </a:rPr>
              <a:t>金融科技实验室（智慧银行数字化运营决策仿真系统）实验课程介绍</a:t>
            </a:r>
            <a:endParaRPr lang="zh-CN" altLang="en-US" dirty="0">
              <a:latin typeface="Arial" panose="020B0604020202020204" pitchFamily="34" charset="0"/>
            </a:endParaRPr>
          </a:p>
        </p:txBody>
      </p:sp>
      <p:sp>
        <p:nvSpPr>
          <p:cNvPr id="6153" name="矩形 14"/>
          <p:cNvSpPr/>
          <p:nvPr/>
        </p:nvSpPr>
        <p:spPr>
          <a:xfrm>
            <a:off x="228600" y="2136775"/>
            <a:ext cx="3886200" cy="1366838"/>
          </a:xfrm>
          <a:prstGeom prst="rect">
            <a:avLst/>
          </a:prstGeom>
          <a:noFill/>
          <a:ln w="9525">
            <a:noFill/>
          </a:ln>
        </p:spPr>
        <p:txBody>
          <a:bodyPr anchor="t" anchorCtr="0">
            <a:spAutoFit/>
          </a:bodyPr>
          <a:p>
            <a:pPr>
              <a:spcBef>
                <a:spcPct val="20000"/>
              </a:spcBef>
              <a:buClr>
                <a:schemeClr val="accent1"/>
              </a:buClr>
            </a:pPr>
            <a:r>
              <a:rPr lang="zh-CN" altLang="en-US" sz="1800" b="1" dirty="0">
                <a:latin typeface="华文仿宋" panose="02010600040101010101" pitchFamily="2" charset="-122"/>
                <a:ea typeface="华文仿宋" panose="02010600040101010101" pitchFamily="2" charset="-122"/>
              </a:rPr>
              <a:t>四川师范大学</a:t>
            </a:r>
            <a:endParaRPr lang="en-US" altLang="zh-CN" sz="1800" b="1" dirty="0">
              <a:latin typeface="华文仿宋" panose="02010600040101010101" pitchFamily="2" charset="-122"/>
              <a:ea typeface="华文仿宋" panose="02010600040101010101" pitchFamily="2" charset="-122"/>
            </a:endParaRPr>
          </a:p>
          <a:p>
            <a:pPr>
              <a:spcBef>
                <a:spcPct val="20000"/>
              </a:spcBef>
              <a:buClr>
                <a:schemeClr val="accent1"/>
              </a:buClr>
            </a:pPr>
            <a:r>
              <a:rPr lang="zh-CN" altLang="en-US" sz="1800" b="1" dirty="0">
                <a:latin typeface="华文仿宋" panose="02010600040101010101" pitchFamily="2" charset="-122"/>
                <a:ea typeface="华文仿宋" panose="02010600040101010101" pitchFamily="2" charset="-122"/>
              </a:rPr>
              <a:t>高峻峰  博士  副教授</a:t>
            </a:r>
            <a:endParaRPr lang="zh-CN" altLang="en-US" sz="1800" b="1" dirty="0">
              <a:latin typeface="华文仿宋" panose="02010600040101010101" pitchFamily="2" charset="-122"/>
              <a:ea typeface="华文仿宋" panose="02010600040101010101" pitchFamily="2" charset="-122"/>
            </a:endParaRPr>
          </a:p>
          <a:p>
            <a:pPr>
              <a:spcBef>
                <a:spcPct val="20000"/>
              </a:spcBef>
              <a:buClr>
                <a:schemeClr val="accent1"/>
              </a:buClr>
            </a:pPr>
            <a:r>
              <a:rPr lang="zh-CN" altLang="en-US" sz="1800" b="1" dirty="0">
                <a:latin typeface="华文仿宋" panose="02010600040101010101" pitchFamily="2" charset="-122"/>
                <a:ea typeface="华文仿宋" panose="02010600040101010101" pitchFamily="2" charset="-122"/>
              </a:rPr>
              <a:t>联系电话：</a:t>
            </a:r>
            <a:r>
              <a:rPr lang="en-US" altLang="zh-CN" sz="1800" b="1" dirty="0">
                <a:latin typeface="华文仿宋" panose="02010600040101010101" pitchFamily="2" charset="-122"/>
                <a:ea typeface="华文仿宋" panose="02010600040101010101" pitchFamily="2" charset="-122"/>
              </a:rPr>
              <a:t>13008138382</a:t>
            </a:r>
            <a:endParaRPr lang="en-US" altLang="zh-CN" sz="1800" b="1" dirty="0">
              <a:latin typeface="华文仿宋" panose="02010600040101010101" pitchFamily="2" charset="-122"/>
              <a:ea typeface="华文仿宋" panose="02010600040101010101" pitchFamily="2" charset="-122"/>
            </a:endParaRPr>
          </a:p>
          <a:p>
            <a:pPr>
              <a:spcBef>
                <a:spcPct val="20000"/>
              </a:spcBef>
              <a:buClr>
                <a:schemeClr val="accent1"/>
              </a:buClr>
            </a:pPr>
            <a:r>
              <a:rPr lang="en-US" altLang="zh-CN" sz="1800" b="1" dirty="0">
                <a:latin typeface="华文仿宋" panose="02010600040101010101" pitchFamily="2" charset="-122"/>
                <a:ea typeface="华文仿宋" panose="02010600040101010101" pitchFamily="2" charset="-122"/>
              </a:rPr>
              <a:t>E-mail: 526830247@qq..com</a:t>
            </a:r>
            <a:endParaRPr lang="en-US" altLang="zh-CN" sz="1800" b="1" dirty="0">
              <a:latin typeface="华文仿宋" panose="02010600040101010101" pitchFamily="2" charset="-122"/>
              <a:ea typeface="华文仿宋" panose="02010600040101010101" pitchFamily="2" charset="-122"/>
            </a:endParaRPr>
          </a:p>
        </p:txBody>
      </p:sp>
      <p:pic>
        <p:nvPicPr>
          <p:cNvPr id="3" name="图片 -2147482622" descr="IMG_256"/>
          <p:cNvPicPr>
            <a:picLocks noChangeAspect="1"/>
          </p:cNvPicPr>
          <p:nvPr/>
        </p:nvPicPr>
        <p:blipFill>
          <a:blip r:embed="rId8"/>
          <a:stretch>
            <a:fillRect/>
          </a:stretch>
        </p:blipFill>
        <p:spPr>
          <a:xfrm>
            <a:off x="379095" y="3584575"/>
            <a:ext cx="3677285" cy="652145"/>
          </a:xfrm>
          <a:prstGeom prst="rect">
            <a:avLst/>
          </a:prstGeom>
          <a:noFill/>
          <a:ln w="9525">
            <a:noFill/>
          </a:ln>
        </p:spPr>
      </p:pic>
      <p:pic>
        <p:nvPicPr>
          <p:cNvPr id="1073742923" name="图片 1"/>
          <p:cNvPicPr>
            <a:picLocks noChangeAspect="1"/>
          </p:cNvPicPr>
          <p:nvPr/>
        </p:nvPicPr>
        <p:blipFill>
          <a:blip r:embed="rId9"/>
          <a:stretch>
            <a:fillRect/>
          </a:stretch>
        </p:blipFill>
        <p:spPr>
          <a:xfrm>
            <a:off x="7620000" y="-317"/>
            <a:ext cx="1431290" cy="16617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slide(fromBottom)">
                                      <p:cBhvr>
                                        <p:cTn id="7" dur="500"/>
                                        <p:tgtEl>
                                          <p:spTgt spid="512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5126"/>
                                        </p:tgtEl>
                                        <p:attrNameLst>
                                          <p:attrName>style.visibility</p:attrName>
                                        </p:attrNameLst>
                                      </p:cBhvr>
                                      <p:to>
                                        <p:strVal val="visible"/>
                                      </p:to>
                                    </p:set>
                                    <p:animEffect transition="in" filter="slide(fromRight)">
                                      <p:cBhvr>
                                        <p:cTn id="11" dur="300"/>
                                        <p:tgtEl>
                                          <p:spTgt spid="5126"/>
                                        </p:tgtEl>
                                      </p:cBhvr>
                                    </p:animEffect>
                                  </p:childTnLst>
                                </p:cTn>
                              </p:par>
                              <p:par>
                                <p:cTn id="12" presetID="12" presetClass="entr" presetSubtype="8" fill="hold" nodeType="withEffect">
                                  <p:stCondLst>
                                    <p:cond delay="0"/>
                                  </p:stCondLst>
                                  <p:childTnLst>
                                    <p:set>
                                      <p:cBhvr>
                                        <p:cTn id="13" dur="1" fill="hold">
                                          <p:stCondLst>
                                            <p:cond delay="0"/>
                                          </p:stCondLst>
                                        </p:cTn>
                                        <p:tgtEl>
                                          <p:spTgt spid="5128"/>
                                        </p:tgtEl>
                                        <p:attrNameLst>
                                          <p:attrName>style.visibility</p:attrName>
                                        </p:attrNameLst>
                                      </p:cBhvr>
                                      <p:to>
                                        <p:strVal val="visible"/>
                                      </p:to>
                                    </p:set>
                                    <p:animEffect transition="in" filter="slide(fromLeft)">
                                      <p:cBhvr>
                                        <p:cTn id="14" dur="300"/>
                                        <p:tgtEl>
                                          <p:spTgt spid="5128"/>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5125"/>
                                        </p:tgtEl>
                                        <p:attrNameLst>
                                          <p:attrName>style.visibility</p:attrName>
                                        </p:attrNameLst>
                                      </p:cBhvr>
                                      <p:to>
                                        <p:strVal val="visible"/>
                                      </p:to>
                                    </p:set>
                                    <p:animEffect transition="in" filter="slide(fromBottom)">
                                      <p:cBhvr>
                                        <p:cTn id="18" dur="300"/>
                                        <p:tgtEl>
                                          <p:spTgt spid="512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5124"/>
                                        </p:tgtEl>
                                        <p:attrNameLst>
                                          <p:attrName>style.visibility</p:attrName>
                                        </p:attrNameLst>
                                      </p:cBhvr>
                                      <p:to>
                                        <p:strVal val="visible"/>
                                      </p:to>
                                    </p:set>
                                    <p:animEffect transition="in" filter="slide(fromBottom)">
                                      <p:cBhvr>
                                        <p:cTn id="22" dur="300"/>
                                        <p:tgtEl>
                                          <p:spTgt spid="5124"/>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5123"/>
                                        </p:tgtEl>
                                        <p:attrNameLst>
                                          <p:attrName>style.visibility</p:attrName>
                                        </p:attrNameLst>
                                      </p:cBhvr>
                                      <p:to>
                                        <p:strVal val="visible"/>
                                      </p:to>
                                    </p:set>
                                    <p:animEffect transition="in" filter="slide(fromBottom)">
                                      <p:cBhvr>
                                        <p:cTn id="26" dur="500"/>
                                        <p:tgtEl>
                                          <p:spTgt spid="5123"/>
                                        </p:tgtEl>
                                      </p:cBhvr>
                                    </p:animEffect>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5129"/>
                                        </p:tgtEl>
                                        <p:attrNameLst>
                                          <p:attrName>style.visibility</p:attrName>
                                        </p:attrNameLst>
                                      </p:cBhvr>
                                      <p:to>
                                        <p:strVal val="visible"/>
                                      </p:to>
                                    </p:set>
                                    <p:animEffect transition="in" filter="wipe(down)">
                                      <p:cBhvr>
                                        <p:cTn id="30" dur="500"/>
                                        <p:tgtEl>
                                          <p:spTgt spid="5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AutoShape 2">
            <a:hlinkClick r:id="" action="ppaction://noaction" highlightClick="1"/>
          </p:cNvPr>
          <p:cNvSpPr>
            <a:spLocks noChangeArrowheads="1"/>
          </p:cNvSpPr>
          <p:nvPr/>
        </p:nvSpPr>
        <p:spPr bwMode="auto">
          <a:xfrm>
            <a:off x="2627313" y="188913"/>
            <a:ext cx="3527425"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常见问题</a:t>
            </a:r>
            <a:endParaRPr kumimoji="0" lang="zh-CN" altLang="en-US" sz="20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70" name="AutoShape 81"/>
          <p:cNvSpPr>
            <a:spLocks noChangeArrowheads="1"/>
          </p:cNvSpPr>
          <p:nvPr/>
        </p:nvSpPr>
        <p:spPr bwMode="auto">
          <a:xfrm>
            <a:off x="2009938" y="1359660"/>
            <a:ext cx="4932449" cy="1017383"/>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5363" name="矩形 112"/>
          <p:cNvSpPr/>
          <p:nvPr/>
        </p:nvSpPr>
        <p:spPr>
          <a:xfrm>
            <a:off x="1920875" y="1557338"/>
            <a:ext cx="4860925" cy="519112"/>
          </a:xfrm>
          <a:prstGeom prst="rect">
            <a:avLst/>
          </a:prstGeom>
          <a:noFill/>
          <a:ln w="9525">
            <a:noFill/>
          </a:ln>
        </p:spPr>
        <p:txBody>
          <a:bodyPr anchor="t" anchorCtr="0">
            <a:spAutoFit/>
          </a:bodyPr>
          <a:p>
            <a:pPr algn="ctr">
              <a:lnSpc>
                <a:spcPct val="140000"/>
              </a:lnSpc>
            </a:pPr>
            <a:r>
              <a:rPr lang="zh-CN" altLang="en-US" b="1" dirty="0">
                <a:latin typeface="Arial" panose="020B0604020202020204" pitchFamily="34" charset="0"/>
                <a:ea typeface="华文细黑" panose="02010600040101010101" pitchFamily="2" charset="-122"/>
              </a:rPr>
              <a:t>对应哪门课程：</a:t>
            </a:r>
            <a:r>
              <a:rPr lang="en-US" altLang="zh-CN" b="1" dirty="0">
                <a:latin typeface="Arial" panose="020B0604020202020204" pitchFamily="34" charset="0"/>
                <a:ea typeface="华文细黑" panose="02010600040101010101" pitchFamily="2" charset="-122"/>
              </a:rPr>
              <a:t>《</a:t>
            </a:r>
            <a:r>
              <a:rPr lang="zh-CN" altLang="en-US" b="1" dirty="0">
                <a:latin typeface="Arial" panose="020B0604020202020204" pitchFamily="34" charset="0"/>
                <a:ea typeface="华文细黑" panose="02010600040101010101" pitchFamily="2" charset="-122"/>
              </a:rPr>
              <a:t>商业银行经营管理</a:t>
            </a:r>
            <a:r>
              <a:rPr lang="en-US" altLang="zh-CN" b="1" dirty="0">
                <a:latin typeface="Arial" panose="020B0604020202020204" pitchFamily="34" charset="0"/>
                <a:ea typeface="华文细黑" panose="02010600040101010101" pitchFamily="2" charset="-122"/>
              </a:rPr>
              <a:t>》</a:t>
            </a:r>
            <a:endParaRPr lang="en-US" altLang="zh-CN" b="1" dirty="0">
              <a:latin typeface="Arial" panose="020B0604020202020204" pitchFamily="34" charset="0"/>
              <a:ea typeface="华文细黑" panose="02010600040101010101" pitchFamily="2" charset="-122"/>
            </a:endParaRPr>
          </a:p>
        </p:txBody>
      </p:sp>
      <p:sp>
        <p:nvSpPr>
          <p:cNvPr id="2" name="AutoShape 81"/>
          <p:cNvSpPr>
            <a:spLocks noChangeArrowheads="1"/>
          </p:cNvSpPr>
          <p:nvPr/>
        </p:nvSpPr>
        <p:spPr bwMode="auto">
          <a:xfrm>
            <a:off x="2004724" y="2800992"/>
            <a:ext cx="4899918" cy="1016064"/>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5365" name="矩形 112"/>
          <p:cNvSpPr/>
          <p:nvPr/>
        </p:nvSpPr>
        <p:spPr>
          <a:xfrm>
            <a:off x="2119313" y="2997200"/>
            <a:ext cx="4592637" cy="519113"/>
          </a:xfrm>
          <a:prstGeom prst="rect">
            <a:avLst/>
          </a:prstGeom>
          <a:noFill/>
          <a:ln w="9525">
            <a:noFill/>
          </a:ln>
        </p:spPr>
        <p:txBody>
          <a:bodyPr anchor="t" anchorCtr="0">
            <a:spAutoFit/>
          </a:bodyPr>
          <a:p>
            <a:pPr>
              <a:lnSpc>
                <a:spcPct val="140000"/>
              </a:lnSpc>
            </a:pPr>
            <a:r>
              <a:rPr lang="zh-CN" altLang="en-US" b="1" dirty="0">
                <a:latin typeface="Arial" panose="020B0604020202020204" pitchFamily="34" charset="0"/>
                <a:ea typeface="华文细黑" panose="02010600040101010101" pitchFamily="2" charset="-122"/>
              </a:rPr>
              <a:t>什么时候开课：大三或大四</a:t>
            </a:r>
            <a:endParaRPr lang="zh-CN" altLang="en-US" b="1" dirty="0">
              <a:latin typeface="Arial" panose="020B0604020202020204" pitchFamily="34" charset="0"/>
              <a:ea typeface="华文细黑" panose="02010600040101010101" pitchFamily="2" charset="-122"/>
            </a:endParaRPr>
          </a:p>
        </p:txBody>
      </p:sp>
      <p:sp>
        <p:nvSpPr>
          <p:cNvPr id="3" name="AutoShape 81"/>
          <p:cNvSpPr>
            <a:spLocks noChangeArrowheads="1"/>
          </p:cNvSpPr>
          <p:nvPr/>
        </p:nvSpPr>
        <p:spPr bwMode="auto">
          <a:xfrm>
            <a:off x="2009938" y="4240972"/>
            <a:ext cx="4932449" cy="1017383"/>
          </a:xfrm>
          <a:prstGeom prst="roundRect">
            <a:avLst>
              <a:gd name="adj" fmla="val 5005"/>
            </a:avLst>
          </a:prstGeom>
          <a:solidFill>
            <a:sysClr val="window" lastClr="FFFFFF">
              <a:alpha val="60000"/>
            </a:sysClr>
          </a:solidFill>
          <a:ln w="38100" cap="flat" cmpd="sng" algn="ctr">
            <a:gradFill>
              <a:gsLst>
                <a:gs pos="50000">
                  <a:srgbClr val="FFCF01"/>
                </a:gs>
                <a:gs pos="100000">
                  <a:srgbClr val="E22000"/>
                </a:gs>
              </a:gsLst>
              <a:lin ang="5400000" scaled="0"/>
            </a:gradFill>
            <a:prstDash val="solid"/>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lstStyle/>
          <a:p>
            <a:pPr marL="0" marR="0" lvl="2" indent="0" algn="ctr" defTabSz="914400" rtl="0" eaLnBrk="0" fontAlgn="ctr" latinLnBrk="0" hangingPunct="0">
              <a:lnSpc>
                <a:spcPct val="100000"/>
              </a:lnSpc>
              <a:spcBef>
                <a:spcPts val="0"/>
              </a:spcBef>
              <a:spcAft>
                <a:spcPts val="0"/>
              </a:spcAft>
              <a:buClr>
                <a:srgbClr val="FF0000"/>
              </a:buClr>
              <a:buSzPct val="70000"/>
              <a:buFont typeface="Wingdings" panose="05000000000000000000"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anose="020B0503020204020204" charset="-122"/>
              <a:ea typeface="微软雅黑" panose="020B0503020204020204" charset="-122"/>
              <a:cs typeface="+mn-cs"/>
            </a:endParaRPr>
          </a:p>
        </p:txBody>
      </p:sp>
      <p:sp>
        <p:nvSpPr>
          <p:cNvPr id="15367" name="矩形 112"/>
          <p:cNvSpPr/>
          <p:nvPr/>
        </p:nvSpPr>
        <p:spPr>
          <a:xfrm>
            <a:off x="1974850" y="4437063"/>
            <a:ext cx="4813300" cy="521970"/>
          </a:xfrm>
          <a:prstGeom prst="rect">
            <a:avLst/>
          </a:prstGeom>
          <a:noFill/>
          <a:ln w="9525">
            <a:noFill/>
          </a:ln>
        </p:spPr>
        <p:txBody>
          <a:bodyPr anchor="t" anchorCtr="0">
            <a:spAutoFit/>
          </a:bodyPr>
          <a:p>
            <a:pPr>
              <a:lnSpc>
                <a:spcPct val="140000"/>
              </a:lnSpc>
            </a:pPr>
            <a:r>
              <a:rPr lang="zh-CN" altLang="en-US" b="1" dirty="0">
                <a:latin typeface="Arial" panose="020B0604020202020204" pitchFamily="34" charset="0"/>
                <a:ea typeface="华文细黑" panose="02010600040101010101" pitchFamily="2" charset="-122"/>
              </a:rPr>
              <a:t>课时：</a:t>
            </a:r>
            <a:r>
              <a:rPr lang="en-US" altLang="zh-CN" b="1" dirty="0">
                <a:latin typeface="Arial" panose="020B0604020202020204" pitchFamily="34" charset="0"/>
                <a:ea typeface="华文细黑" panose="02010600040101010101" pitchFamily="2" charset="-122"/>
              </a:rPr>
              <a:t>1~2</a:t>
            </a:r>
            <a:r>
              <a:rPr lang="zh-CN" altLang="en-US" b="1" dirty="0">
                <a:latin typeface="Arial" panose="020B0604020202020204" pitchFamily="34" charset="0"/>
                <a:ea typeface="华文细黑" panose="02010600040101010101" pitchFamily="2" charset="-122"/>
              </a:rPr>
              <a:t>学分，</a:t>
            </a:r>
            <a:r>
              <a:rPr lang="en-US" altLang="zh-CN" b="1" dirty="0">
                <a:latin typeface="Arial" panose="020B0604020202020204" pitchFamily="34" charset="0"/>
                <a:ea typeface="华文细黑" panose="02010600040101010101" pitchFamily="2" charset="-122"/>
              </a:rPr>
              <a:t>16~36</a:t>
            </a:r>
            <a:r>
              <a:rPr lang="zh-CN" altLang="en-US" b="1" dirty="0">
                <a:latin typeface="Arial" panose="020B0604020202020204" pitchFamily="34" charset="0"/>
                <a:ea typeface="华文细黑" panose="02010600040101010101" pitchFamily="2" charset="-122"/>
              </a:rPr>
              <a:t>课时，连续</a:t>
            </a:r>
            <a:r>
              <a:rPr lang="en-US" altLang="zh-CN" b="1" dirty="0">
                <a:latin typeface="Arial" panose="020B0604020202020204" pitchFamily="34" charset="0"/>
                <a:ea typeface="华文细黑" panose="02010600040101010101" pitchFamily="2" charset="-122"/>
              </a:rPr>
              <a:t>2~4</a:t>
            </a:r>
            <a:r>
              <a:rPr lang="zh-CN" altLang="en-US" b="1" dirty="0">
                <a:latin typeface="Arial" panose="020B0604020202020204" pitchFamily="34" charset="0"/>
                <a:ea typeface="华文细黑" panose="02010600040101010101" pitchFamily="2" charset="-122"/>
              </a:rPr>
              <a:t>天</a:t>
            </a:r>
            <a:endParaRPr lang="zh-CN" altLang="en-US" b="1" dirty="0">
              <a:latin typeface="Arial" panose="020B0604020202020204" pitchFamily="34" charset="0"/>
              <a:ea typeface="华文细黑" panose="0201060004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3474" name="AutoShape 2"/>
          <p:cNvSpPr>
            <a:spLocks noChangeArrowheads="1"/>
          </p:cNvSpPr>
          <p:nvPr/>
        </p:nvSpPr>
        <p:spPr bwMode="auto">
          <a:xfrm>
            <a:off x="6705600" y="949325"/>
            <a:ext cx="1685925" cy="1500188"/>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第一阶段</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课程导入</a:t>
            </a:r>
            <a:endParaRPr kumimoji="0" lang="zh-CN" altLang="en-US" sz="1800" b="0"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p:txBody>
      </p:sp>
      <p:sp>
        <p:nvSpPr>
          <p:cNvPr id="233475" name="AutoShape 3"/>
          <p:cNvSpPr>
            <a:spLocks noChangeArrowheads="1"/>
          </p:cNvSpPr>
          <p:nvPr/>
        </p:nvSpPr>
        <p:spPr bwMode="auto">
          <a:xfrm>
            <a:off x="6705600" y="2249488"/>
            <a:ext cx="1701800" cy="1408113"/>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第二阶段</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模拟经营</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p:txBody>
      </p:sp>
      <p:sp>
        <p:nvSpPr>
          <p:cNvPr id="233476" name="AutoShape 4"/>
          <p:cNvSpPr>
            <a:spLocks noChangeArrowheads="1"/>
          </p:cNvSpPr>
          <p:nvPr/>
        </p:nvSpPr>
        <p:spPr bwMode="auto">
          <a:xfrm>
            <a:off x="6689725" y="3486150"/>
            <a:ext cx="1714500" cy="1500188"/>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第三阶段</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业绩盘点</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p:txBody>
      </p:sp>
      <p:sp>
        <p:nvSpPr>
          <p:cNvPr id="233477" name="AutoShape 5"/>
          <p:cNvSpPr>
            <a:spLocks noChangeArrowheads="1"/>
          </p:cNvSpPr>
          <p:nvPr/>
        </p:nvSpPr>
        <p:spPr bwMode="auto">
          <a:xfrm>
            <a:off x="6705600" y="4808538"/>
            <a:ext cx="1703388" cy="1514475"/>
          </a:xfrm>
          <a:prstGeom prst="star5">
            <a:avLst/>
          </a:prstGeom>
          <a:solidFill>
            <a:srgbClr val="F9FF01"/>
          </a:solidFill>
          <a:ln w="6350">
            <a:solidFill>
              <a:srgbClr val="80808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第四阶段</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rPr>
              <a:t>总结点评</a:t>
            </a:r>
            <a:endParaRPr kumimoji="0" lang="zh-CN" altLang="en-US" sz="1800" b="1" i="0" u="none" strike="noStrike" kern="1200" cap="none" spc="0" normalizeH="0" baseline="0" noProof="0">
              <a:ln>
                <a:noFill/>
              </a:ln>
              <a:solidFill>
                <a:srgbClr val="660033"/>
              </a:solidFill>
              <a:effectLst/>
              <a:uLnTx/>
              <a:uFillTx/>
              <a:latin typeface="Times New Roman" panose="02020603050405020304" pitchFamily="18" charset="0"/>
              <a:ea typeface="黑体" panose="02010609060101010101" pitchFamily="49" charset="-122"/>
              <a:cs typeface="+mn-cs"/>
            </a:endParaRPr>
          </a:p>
        </p:txBody>
      </p:sp>
      <p:sp>
        <p:nvSpPr>
          <p:cNvPr id="16389" name="Oval 6"/>
          <p:cNvSpPr/>
          <p:nvPr/>
        </p:nvSpPr>
        <p:spPr>
          <a:xfrm>
            <a:off x="76200" y="1411288"/>
            <a:ext cx="1019175" cy="6889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2400" b="1" dirty="0">
                <a:solidFill>
                  <a:srgbClr val="F9FF01"/>
                </a:solidFill>
                <a:latin typeface="华文新魏" panose="02010800040101010101" pitchFamily="2" charset="-122"/>
                <a:ea typeface="华文新魏" panose="02010800040101010101" pitchFamily="2" charset="-122"/>
              </a:rPr>
              <a:t>分 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16390" name="Line 7"/>
          <p:cNvSpPr/>
          <p:nvPr/>
        </p:nvSpPr>
        <p:spPr>
          <a:xfrm>
            <a:off x="1144588" y="1755775"/>
            <a:ext cx="541337" cy="0"/>
          </a:xfrm>
          <a:prstGeom prst="line">
            <a:avLst/>
          </a:prstGeom>
          <a:ln w="44450" cap="flat" cmpd="sng">
            <a:solidFill>
              <a:srgbClr val="808080"/>
            </a:solidFill>
            <a:prstDash val="solid"/>
            <a:round/>
            <a:headEnd type="none" w="med" len="med"/>
            <a:tailEnd type="stealth" w="med" len="med"/>
          </a:ln>
        </p:spPr>
      </p:sp>
      <p:sp>
        <p:nvSpPr>
          <p:cNvPr id="16391" name="AutoShape 8"/>
          <p:cNvSpPr/>
          <p:nvPr/>
        </p:nvSpPr>
        <p:spPr>
          <a:xfrm>
            <a:off x="5205413" y="1446213"/>
            <a:ext cx="1276350" cy="671512"/>
          </a:xfrm>
          <a:prstGeom prst="roundRect">
            <a:avLst>
              <a:gd name="adj" fmla="val 16667"/>
            </a:avLst>
          </a:prstGeom>
          <a:gradFill rotWithShape="1">
            <a:gsLst>
              <a:gs pos="0">
                <a:srgbClr val="FFFFFF"/>
              </a:gs>
              <a:gs pos="50000">
                <a:srgbClr val="767676"/>
              </a:gs>
              <a:gs pos="100000">
                <a:srgbClr val="FFFFFF"/>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rgbClr val="FFFF00"/>
                </a:solidFill>
                <a:latin typeface="Times New Roman" panose="02020603050405020304" pitchFamily="18" charset="0"/>
                <a:ea typeface="黑体" panose="02010609060101010101" pitchFamily="49" charset="-122"/>
              </a:rPr>
              <a:t>宏观经济调控</a:t>
            </a:r>
            <a:endParaRPr lang="zh-CN" altLang="en-US" sz="1600" dirty="0">
              <a:solidFill>
                <a:srgbClr val="FFFF00"/>
              </a:solidFill>
              <a:latin typeface="Times New Roman" panose="02020603050405020304" pitchFamily="18" charset="0"/>
              <a:ea typeface="黑体" panose="02010609060101010101" pitchFamily="49" charset="-122"/>
            </a:endParaRPr>
          </a:p>
        </p:txBody>
      </p:sp>
      <p:sp>
        <p:nvSpPr>
          <p:cNvPr id="16392" name="AutoShape 9"/>
          <p:cNvSpPr/>
          <p:nvPr/>
        </p:nvSpPr>
        <p:spPr>
          <a:xfrm>
            <a:off x="3468688" y="1430338"/>
            <a:ext cx="1276350" cy="671512"/>
          </a:xfrm>
          <a:prstGeom prst="roundRect">
            <a:avLst>
              <a:gd name="adj" fmla="val 16667"/>
            </a:avLst>
          </a:prstGeom>
          <a:gradFill rotWithShape="1">
            <a:gsLst>
              <a:gs pos="0">
                <a:srgbClr val="FFFFFF"/>
              </a:gs>
              <a:gs pos="50000">
                <a:srgbClr val="767676"/>
              </a:gs>
              <a:gs pos="100000">
                <a:srgbClr val="FFFFFF"/>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rgbClr val="FFFF00"/>
                </a:solidFill>
                <a:latin typeface="Times New Roman" panose="02020603050405020304" pitchFamily="18" charset="0"/>
                <a:ea typeface="黑体" panose="02010609060101010101" pitchFamily="49" charset="-122"/>
              </a:rPr>
              <a:t>学习运营规则</a:t>
            </a:r>
            <a:endParaRPr lang="zh-CN" altLang="en-US" sz="1600" b="1" dirty="0">
              <a:solidFill>
                <a:srgbClr val="FFFF00"/>
              </a:solidFill>
              <a:latin typeface="Times New Roman" panose="02020603050405020304" pitchFamily="18" charset="0"/>
              <a:ea typeface="黑体" panose="02010609060101010101" pitchFamily="49" charset="-122"/>
            </a:endParaRPr>
          </a:p>
        </p:txBody>
      </p:sp>
      <p:sp>
        <p:nvSpPr>
          <p:cNvPr id="16393" name="AutoShape 10"/>
          <p:cNvSpPr/>
          <p:nvPr/>
        </p:nvSpPr>
        <p:spPr>
          <a:xfrm>
            <a:off x="1668463" y="1428750"/>
            <a:ext cx="1276350" cy="671513"/>
          </a:xfrm>
          <a:prstGeom prst="roundRect">
            <a:avLst>
              <a:gd name="adj" fmla="val 16667"/>
            </a:avLst>
          </a:prstGeom>
          <a:gradFill rotWithShape="1">
            <a:gsLst>
              <a:gs pos="0">
                <a:srgbClr val="FFFFFF"/>
              </a:gs>
              <a:gs pos="50000">
                <a:srgbClr val="767676"/>
              </a:gs>
              <a:gs pos="100000">
                <a:srgbClr val="FFFFFF"/>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rgbClr val="FFFF00"/>
                </a:solidFill>
                <a:latin typeface="Times New Roman" panose="02020603050405020304" pitchFamily="18" charset="0"/>
                <a:ea typeface="黑体" panose="02010609060101010101" pitchFamily="49" charset="-122"/>
              </a:rPr>
              <a:t>组织管理团队</a:t>
            </a:r>
            <a:endParaRPr lang="zh-CN" altLang="en-US" sz="1600" b="1" dirty="0">
              <a:solidFill>
                <a:srgbClr val="FFFF00"/>
              </a:solidFill>
              <a:latin typeface="Times New Roman" panose="02020603050405020304" pitchFamily="18" charset="0"/>
              <a:ea typeface="黑体" panose="02010609060101010101" pitchFamily="49" charset="-122"/>
            </a:endParaRPr>
          </a:p>
        </p:txBody>
      </p:sp>
      <p:sp>
        <p:nvSpPr>
          <p:cNvPr id="16394" name="Line 11"/>
          <p:cNvSpPr/>
          <p:nvPr/>
        </p:nvSpPr>
        <p:spPr>
          <a:xfrm>
            <a:off x="2943225" y="1789113"/>
            <a:ext cx="461963" cy="0"/>
          </a:xfrm>
          <a:prstGeom prst="line">
            <a:avLst/>
          </a:prstGeom>
          <a:ln w="44450" cap="flat" cmpd="sng">
            <a:solidFill>
              <a:srgbClr val="808080"/>
            </a:solidFill>
            <a:prstDash val="solid"/>
            <a:round/>
            <a:headEnd type="none" w="med" len="med"/>
            <a:tailEnd type="stealth" w="med" len="med"/>
          </a:ln>
        </p:spPr>
      </p:sp>
      <p:sp>
        <p:nvSpPr>
          <p:cNvPr id="16395" name="Line 12"/>
          <p:cNvSpPr/>
          <p:nvPr/>
        </p:nvSpPr>
        <p:spPr>
          <a:xfrm>
            <a:off x="4743450" y="1771650"/>
            <a:ext cx="381000" cy="15875"/>
          </a:xfrm>
          <a:prstGeom prst="line">
            <a:avLst/>
          </a:prstGeom>
          <a:ln w="44450" cap="flat" cmpd="sng">
            <a:solidFill>
              <a:srgbClr val="808080"/>
            </a:solidFill>
            <a:prstDash val="solid"/>
            <a:round/>
            <a:headEnd type="none" w="med" len="med"/>
            <a:tailEnd type="stealth" w="med" len="med"/>
          </a:ln>
        </p:spPr>
      </p:sp>
      <p:sp>
        <p:nvSpPr>
          <p:cNvPr id="16396" name="AutoShape 13"/>
          <p:cNvSpPr/>
          <p:nvPr/>
        </p:nvSpPr>
        <p:spPr>
          <a:xfrm>
            <a:off x="5811838" y="2774950"/>
            <a:ext cx="701675" cy="671513"/>
          </a:xfrm>
          <a:prstGeom prst="roundRect">
            <a:avLst>
              <a:gd name="adj" fmla="val 16667"/>
            </a:avLst>
          </a:prstGeom>
          <a:solidFill>
            <a:srgbClr val="FFCCFF"/>
          </a:soli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资金</a:t>
            </a:r>
            <a:endParaRPr lang="zh-CN" altLang="en-US" sz="1600" b="1" dirty="0">
              <a:solidFill>
                <a:schemeClr val="tx2"/>
              </a:solidFill>
              <a:latin typeface="Times New Roman" panose="02020603050405020304" pitchFamily="18" charset="0"/>
              <a:ea typeface="黑体" panose="02010609060101010101" pitchFamily="49" charset="-122"/>
            </a:endParaRPr>
          </a:p>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预算</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397" name="AutoShape 14"/>
          <p:cNvSpPr/>
          <p:nvPr/>
        </p:nvSpPr>
        <p:spPr>
          <a:xfrm>
            <a:off x="4648200" y="2792413"/>
            <a:ext cx="701675" cy="671512"/>
          </a:xfrm>
          <a:prstGeom prst="roundRect">
            <a:avLst>
              <a:gd name="adj" fmla="val 16667"/>
            </a:avLst>
          </a:prstGeom>
          <a:solidFill>
            <a:srgbClr val="FFCCFF"/>
          </a:soli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风险</a:t>
            </a:r>
            <a:endParaRPr lang="zh-CN" altLang="en-US" sz="1600" b="1" dirty="0">
              <a:solidFill>
                <a:schemeClr val="tx2"/>
              </a:solidFill>
              <a:latin typeface="Times New Roman" panose="02020603050405020304" pitchFamily="18" charset="0"/>
              <a:ea typeface="黑体" panose="02010609060101010101" pitchFamily="49" charset="-122"/>
            </a:endParaRPr>
          </a:p>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分析</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398" name="AutoShape 15"/>
          <p:cNvSpPr/>
          <p:nvPr/>
        </p:nvSpPr>
        <p:spPr>
          <a:xfrm>
            <a:off x="2411413" y="2792413"/>
            <a:ext cx="720725" cy="654050"/>
          </a:xfrm>
          <a:prstGeom prst="roundRect">
            <a:avLst>
              <a:gd name="adj" fmla="val 16667"/>
            </a:avLst>
          </a:prstGeom>
          <a:solidFill>
            <a:srgbClr val="FFCCFF"/>
          </a:soli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三大业</a:t>
            </a:r>
            <a:endParaRPr lang="zh-CN" altLang="en-US" sz="1600" b="1" dirty="0">
              <a:solidFill>
                <a:schemeClr val="tx2"/>
              </a:solidFill>
              <a:latin typeface="Times New Roman" panose="02020603050405020304" pitchFamily="18" charset="0"/>
              <a:ea typeface="黑体" panose="02010609060101010101" pitchFamily="49" charset="-122"/>
            </a:endParaRPr>
          </a:p>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务实施</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399" name="AutoShape 16"/>
          <p:cNvSpPr/>
          <p:nvPr/>
        </p:nvSpPr>
        <p:spPr>
          <a:xfrm>
            <a:off x="3486150" y="2808288"/>
            <a:ext cx="717550" cy="654050"/>
          </a:xfrm>
          <a:prstGeom prst="roundRect">
            <a:avLst>
              <a:gd name="adj" fmla="val 16667"/>
            </a:avLst>
          </a:prstGeom>
          <a:solidFill>
            <a:srgbClr val="FFCCFF"/>
          </a:soli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投融资</a:t>
            </a:r>
            <a:endParaRPr lang="zh-CN" altLang="en-US" sz="1600" b="1" dirty="0">
              <a:solidFill>
                <a:schemeClr val="tx2"/>
              </a:solidFill>
              <a:latin typeface="Times New Roman" panose="02020603050405020304" pitchFamily="18" charset="0"/>
              <a:ea typeface="黑体" panose="02010609060101010101" pitchFamily="49" charset="-122"/>
            </a:endParaRPr>
          </a:p>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规划</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400" name="AutoShape 17"/>
          <p:cNvSpPr/>
          <p:nvPr/>
        </p:nvSpPr>
        <p:spPr>
          <a:xfrm>
            <a:off x="900113" y="2781300"/>
            <a:ext cx="982662" cy="654050"/>
          </a:xfrm>
          <a:prstGeom prst="roundRect">
            <a:avLst>
              <a:gd name="adj" fmla="val 16667"/>
            </a:avLst>
          </a:prstGeom>
          <a:solidFill>
            <a:srgbClr val="FFCCFF"/>
          </a:soli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整体经营</a:t>
            </a:r>
            <a:endParaRPr lang="zh-CN" altLang="en-US" sz="1600" b="1" dirty="0">
              <a:solidFill>
                <a:schemeClr val="tx2"/>
              </a:solidFill>
              <a:latin typeface="Times New Roman" panose="02020603050405020304" pitchFamily="18" charset="0"/>
              <a:ea typeface="黑体" panose="02010609060101010101" pitchFamily="49" charset="-122"/>
            </a:endParaRPr>
          </a:p>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风险管控</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401" name="AutoShape 18"/>
          <p:cNvSpPr/>
          <p:nvPr/>
        </p:nvSpPr>
        <p:spPr>
          <a:xfrm>
            <a:off x="827088" y="4087813"/>
            <a:ext cx="892175"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Arial" panose="020B0604020202020204" pitchFamily="34" charset="0"/>
                <a:ea typeface="宋体" panose="02010600030101010101" pitchFamily="2" charset="-122"/>
              </a:rPr>
              <a:t>填写报表</a:t>
            </a:r>
            <a:endParaRPr lang="zh-CN" altLang="en-US" sz="1600" b="1" dirty="0">
              <a:solidFill>
                <a:schemeClr val="tx2"/>
              </a:solidFill>
              <a:latin typeface="Arial" panose="020B0604020202020204" pitchFamily="34" charset="0"/>
              <a:ea typeface="宋体" panose="02010600030101010101" pitchFamily="2" charset="-122"/>
            </a:endParaRPr>
          </a:p>
        </p:txBody>
      </p:sp>
      <p:sp>
        <p:nvSpPr>
          <p:cNvPr id="16402" name="AutoShape 19"/>
          <p:cNvSpPr/>
          <p:nvPr/>
        </p:nvSpPr>
        <p:spPr>
          <a:xfrm>
            <a:off x="3135313" y="4105275"/>
            <a:ext cx="893762"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指标对比</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403" name="AutoShape 20"/>
          <p:cNvSpPr/>
          <p:nvPr/>
        </p:nvSpPr>
        <p:spPr>
          <a:xfrm>
            <a:off x="5372100" y="4140200"/>
            <a:ext cx="892175" cy="654050"/>
          </a:xfrm>
          <a:prstGeom prst="roundRect">
            <a:avLst>
              <a:gd name="adj" fmla="val 16667"/>
            </a:avLst>
          </a:prstGeom>
          <a:gradFill rotWithShape="1">
            <a:gsLst>
              <a:gs pos="0">
                <a:srgbClr val="7EA8D2"/>
              </a:gs>
              <a:gs pos="50000">
                <a:srgbClr val="99CCFF"/>
              </a:gs>
              <a:gs pos="100000">
                <a:srgbClr val="7EA8D2"/>
              </a:gs>
            </a:gsLst>
            <a:lin ang="5400000" scaled="1"/>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1600" b="1" dirty="0">
                <a:solidFill>
                  <a:schemeClr val="tx2"/>
                </a:solidFill>
                <a:latin typeface="Times New Roman" panose="02020603050405020304" pitchFamily="18" charset="0"/>
                <a:ea typeface="黑体" panose="02010609060101010101" pitchFamily="49" charset="-122"/>
              </a:rPr>
              <a:t>原因分析</a:t>
            </a:r>
            <a:endParaRPr lang="zh-CN" altLang="en-US" sz="1600" b="1" dirty="0">
              <a:solidFill>
                <a:schemeClr val="tx2"/>
              </a:solidFill>
              <a:latin typeface="Times New Roman" panose="02020603050405020304" pitchFamily="18" charset="0"/>
              <a:ea typeface="黑体" panose="02010609060101010101" pitchFamily="49" charset="-122"/>
            </a:endParaRPr>
          </a:p>
        </p:txBody>
      </p:sp>
      <p:sp>
        <p:nvSpPr>
          <p:cNvPr id="16404" name="Line 21"/>
          <p:cNvSpPr/>
          <p:nvPr/>
        </p:nvSpPr>
        <p:spPr>
          <a:xfrm>
            <a:off x="6162675" y="2155825"/>
            <a:ext cx="0" cy="587375"/>
          </a:xfrm>
          <a:prstGeom prst="line">
            <a:avLst/>
          </a:prstGeom>
          <a:ln w="44450" cap="flat" cmpd="sng">
            <a:solidFill>
              <a:srgbClr val="808080"/>
            </a:solidFill>
            <a:prstDash val="solid"/>
            <a:round/>
            <a:headEnd type="none" w="med" len="med"/>
            <a:tailEnd type="stealth" w="med" len="med"/>
          </a:ln>
        </p:spPr>
      </p:sp>
      <p:sp>
        <p:nvSpPr>
          <p:cNvPr id="16405" name="Line 22"/>
          <p:cNvSpPr/>
          <p:nvPr/>
        </p:nvSpPr>
        <p:spPr>
          <a:xfrm flipH="1">
            <a:off x="5365750" y="3105150"/>
            <a:ext cx="431800" cy="0"/>
          </a:xfrm>
          <a:prstGeom prst="line">
            <a:avLst/>
          </a:prstGeom>
          <a:ln w="44450" cap="flat" cmpd="sng">
            <a:solidFill>
              <a:srgbClr val="808080"/>
            </a:solidFill>
            <a:prstDash val="solid"/>
            <a:round/>
            <a:headEnd type="none" w="med" len="med"/>
            <a:tailEnd type="stealth" w="med" len="med"/>
          </a:ln>
        </p:spPr>
      </p:sp>
      <p:sp>
        <p:nvSpPr>
          <p:cNvPr id="16406" name="Line 23"/>
          <p:cNvSpPr/>
          <p:nvPr/>
        </p:nvSpPr>
        <p:spPr>
          <a:xfrm flipH="1">
            <a:off x="4187825" y="3105150"/>
            <a:ext cx="431800" cy="0"/>
          </a:xfrm>
          <a:prstGeom prst="line">
            <a:avLst/>
          </a:prstGeom>
          <a:ln w="44450" cap="flat" cmpd="sng">
            <a:solidFill>
              <a:srgbClr val="808080"/>
            </a:solidFill>
            <a:prstDash val="solid"/>
            <a:round/>
            <a:headEnd type="none" w="med" len="med"/>
            <a:tailEnd type="stealth" w="med" len="med"/>
          </a:ln>
        </p:spPr>
      </p:sp>
      <p:sp>
        <p:nvSpPr>
          <p:cNvPr id="16407" name="Line 24"/>
          <p:cNvSpPr/>
          <p:nvPr/>
        </p:nvSpPr>
        <p:spPr>
          <a:xfrm flipH="1">
            <a:off x="2722563" y="5830888"/>
            <a:ext cx="1736725" cy="17462"/>
          </a:xfrm>
          <a:prstGeom prst="line">
            <a:avLst/>
          </a:prstGeom>
          <a:ln w="44450" cap="flat" cmpd="sng">
            <a:solidFill>
              <a:srgbClr val="808080"/>
            </a:solidFill>
            <a:prstDash val="solid"/>
            <a:round/>
            <a:headEnd type="none" w="med" len="med"/>
            <a:tailEnd type="stealth" w="med" len="med"/>
          </a:ln>
        </p:spPr>
      </p:sp>
      <p:sp>
        <p:nvSpPr>
          <p:cNvPr id="16408" name="Line 25"/>
          <p:cNvSpPr/>
          <p:nvPr/>
        </p:nvSpPr>
        <p:spPr>
          <a:xfrm flipH="1">
            <a:off x="1908175" y="3068638"/>
            <a:ext cx="479425" cy="0"/>
          </a:xfrm>
          <a:prstGeom prst="line">
            <a:avLst/>
          </a:prstGeom>
          <a:ln w="44450" cap="flat" cmpd="sng">
            <a:solidFill>
              <a:srgbClr val="808080"/>
            </a:solidFill>
            <a:prstDash val="solid"/>
            <a:round/>
            <a:headEnd type="none" w="med" len="med"/>
            <a:tailEnd type="stealth" w="med" len="med"/>
          </a:ln>
        </p:spPr>
      </p:sp>
      <p:sp>
        <p:nvSpPr>
          <p:cNvPr id="16409" name="Line 26"/>
          <p:cNvSpPr/>
          <p:nvPr/>
        </p:nvSpPr>
        <p:spPr>
          <a:xfrm>
            <a:off x="1209675" y="3467100"/>
            <a:ext cx="0" cy="587375"/>
          </a:xfrm>
          <a:prstGeom prst="line">
            <a:avLst/>
          </a:prstGeom>
          <a:ln w="44450" cap="flat" cmpd="sng">
            <a:solidFill>
              <a:srgbClr val="808080"/>
            </a:solidFill>
            <a:prstDash val="solid"/>
            <a:round/>
            <a:headEnd type="none" w="med" len="med"/>
            <a:tailEnd type="stealth" w="med" len="med"/>
          </a:ln>
        </p:spPr>
      </p:sp>
      <p:sp>
        <p:nvSpPr>
          <p:cNvPr id="16410" name="Line 27"/>
          <p:cNvSpPr/>
          <p:nvPr/>
        </p:nvSpPr>
        <p:spPr>
          <a:xfrm>
            <a:off x="1781175" y="4446588"/>
            <a:ext cx="1258888" cy="0"/>
          </a:xfrm>
          <a:prstGeom prst="line">
            <a:avLst/>
          </a:prstGeom>
          <a:ln w="44450" cap="flat" cmpd="sng">
            <a:solidFill>
              <a:srgbClr val="808080"/>
            </a:solidFill>
            <a:prstDash val="solid"/>
            <a:round/>
            <a:headEnd type="none" w="med" len="med"/>
            <a:tailEnd type="stealth" w="med" len="med"/>
          </a:ln>
        </p:spPr>
      </p:sp>
      <p:sp>
        <p:nvSpPr>
          <p:cNvPr id="16411" name="Line 28"/>
          <p:cNvSpPr/>
          <p:nvPr/>
        </p:nvSpPr>
        <p:spPr>
          <a:xfrm>
            <a:off x="4075113" y="4411663"/>
            <a:ext cx="1258887" cy="0"/>
          </a:xfrm>
          <a:prstGeom prst="line">
            <a:avLst/>
          </a:prstGeom>
          <a:ln w="44450" cap="flat" cmpd="sng">
            <a:solidFill>
              <a:srgbClr val="808080"/>
            </a:solidFill>
            <a:prstDash val="solid"/>
            <a:round/>
            <a:headEnd type="none" w="med" len="med"/>
            <a:tailEnd type="stealth" w="med" len="med"/>
          </a:ln>
        </p:spPr>
      </p:sp>
      <p:sp>
        <p:nvSpPr>
          <p:cNvPr id="16412" name="Oval 29"/>
          <p:cNvSpPr/>
          <p:nvPr/>
        </p:nvSpPr>
        <p:spPr>
          <a:xfrm>
            <a:off x="4535488" y="5448300"/>
            <a:ext cx="1863725" cy="722313"/>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2400" b="1" dirty="0">
                <a:solidFill>
                  <a:srgbClr val="F9FF01"/>
                </a:solidFill>
                <a:latin typeface="华文新魏" panose="02010800040101010101" pitchFamily="2" charset="-122"/>
                <a:ea typeface="华文新魏" panose="02010800040101010101" pitchFamily="2" charset="-122"/>
              </a:rPr>
              <a:t>知识分享</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16413" name="Oval 30"/>
          <p:cNvSpPr/>
          <p:nvPr/>
        </p:nvSpPr>
        <p:spPr>
          <a:xfrm>
            <a:off x="966788" y="5468938"/>
            <a:ext cx="1736725" cy="739775"/>
          </a:xfrm>
          <a:prstGeom prst="ellipse">
            <a:avLst/>
          </a:prstGeom>
          <a:gradFill rotWithShape="1">
            <a:gsLst>
              <a:gs pos="0">
                <a:srgbClr val="3399FF"/>
              </a:gs>
              <a:gs pos="100000">
                <a:srgbClr val="184776"/>
              </a:gs>
            </a:gsLst>
            <a:path path="shape">
              <a:fillToRect l="50000" t="50000" r="50000" b="50000"/>
            </a:path>
            <a:tileRect/>
          </a:gradFill>
          <a:ln w="6350" cap="flat" cmpd="sng">
            <a:solidFill>
              <a:srgbClr val="808080"/>
            </a:solidFill>
            <a:prstDash val="solid"/>
            <a:round/>
            <a:headEnd type="none" w="med" len="med"/>
            <a:tailEnd type="none" w="med" len="med"/>
          </a:ln>
        </p:spPr>
        <p:txBody>
          <a:bodyPr wrap="none" anchor="ctr" anchorCtr="0"/>
          <a:p>
            <a:pPr algn="ctr" eaLnBrk="0" hangingPunct="0"/>
            <a:r>
              <a:rPr lang="zh-CN" altLang="en-US" sz="2400" b="1" dirty="0">
                <a:solidFill>
                  <a:srgbClr val="F9FF01"/>
                </a:solidFill>
                <a:latin typeface="华文新魏" panose="02010800040101010101" pitchFamily="2" charset="-122"/>
                <a:ea typeface="华文新魏" panose="02010800040101010101" pitchFamily="2" charset="-122"/>
              </a:rPr>
              <a:t>讲师点评</a:t>
            </a:r>
            <a:endParaRPr lang="zh-CN" altLang="en-US" sz="2400" b="1" dirty="0">
              <a:solidFill>
                <a:srgbClr val="F9FF01"/>
              </a:solidFill>
              <a:latin typeface="华文新魏" panose="02010800040101010101" pitchFamily="2" charset="-122"/>
              <a:ea typeface="华文新魏" panose="02010800040101010101" pitchFamily="2" charset="-122"/>
            </a:endParaRPr>
          </a:p>
        </p:txBody>
      </p:sp>
      <p:sp>
        <p:nvSpPr>
          <p:cNvPr id="16414" name="Line 31"/>
          <p:cNvSpPr/>
          <p:nvPr/>
        </p:nvSpPr>
        <p:spPr>
          <a:xfrm flipH="1">
            <a:off x="3057525" y="3105150"/>
            <a:ext cx="430213" cy="0"/>
          </a:xfrm>
          <a:prstGeom prst="line">
            <a:avLst/>
          </a:prstGeom>
          <a:ln w="44450" cap="flat" cmpd="sng">
            <a:solidFill>
              <a:srgbClr val="808080"/>
            </a:solidFill>
            <a:prstDash val="solid"/>
            <a:round/>
            <a:headEnd type="none" w="med" len="med"/>
            <a:tailEnd type="stealth" w="med" len="med"/>
          </a:ln>
        </p:spPr>
      </p:sp>
      <p:sp>
        <p:nvSpPr>
          <p:cNvPr id="16415" name="Line 32"/>
          <p:cNvSpPr/>
          <p:nvPr/>
        </p:nvSpPr>
        <p:spPr>
          <a:xfrm>
            <a:off x="5940425" y="4811713"/>
            <a:ext cx="0" cy="587375"/>
          </a:xfrm>
          <a:prstGeom prst="line">
            <a:avLst/>
          </a:prstGeom>
          <a:ln w="44450" cap="flat" cmpd="sng">
            <a:solidFill>
              <a:srgbClr val="808080"/>
            </a:solidFill>
            <a:prstDash val="solid"/>
            <a:round/>
            <a:headEnd type="none" w="med" len="med"/>
            <a:tailEnd type="stealth" w="med" len="med"/>
          </a:ln>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4498" name="Rectangle 2"/>
          <p:cNvSpPr>
            <a:spLocks noChangeArrowheads="1"/>
          </p:cNvSpPr>
          <p:nvPr/>
        </p:nvSpPr>
        <p:spPr bwMode="auto">
          <a:xfrm>
            <a:off x="1790700" y="228600"/>
            <a:ext cx="2155825"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个人存款竞标</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499" name="Rectangle 3"/>
          <p:cNvSpPr>
            <a:spLocks noChangeArrowheads="1"/>
          </p:cNvSpPr>
          <p:nvPr/>
        </p:nvSpPr>
        <p:spPr bwMode="auto">
          <a:xfrm>
            <a:off x="5470525" y="228600"/>
            <a:ext cx="2514600"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土地竞标</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0" name="Rectangle 4"/>
          <p:cNvSpPr>
            <a:spLocks noChangeArrowheads="1"/>
          </p:cNvSpPr>
          <p:nvPr/>
        </p:nvSpPr>
        <p:spPr bwMode="auto">
          <a:xfrm>
            <a:off x="5470525" y="1295400"/>
            <a:ext cx="2514600"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修建商品房和别墅等</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1" name="Rectangle 5"/>
          <p:cNvSpPr>
            <a:spLocks noChangeArrowheads="1"/>
          </p:cNvSpPr>
          <p:nvPr/>
        </p:nvSpPr>
        <p:spPr bwMode="auto">
          <a:xfrm>
            <a:off x="1812925" y="1295400"/>
            <a:ext cx="2155825"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提供项目开发贷款</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2" name="Rectangle 6"/>
          <p:cNvSpPr>
            <a:spLocks noChangeArrowheads="1"/>
          </p:cNvSpPr>
          <p:nvPr/>
        </p:nvSpPr>
        <p:spPr bwMode="auto">
          <a:xfrm>
            <a:off x="5470525" y="2362200"/>
            <a:ext cx="2514600"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报价投标销售房产</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3" name="Rectangle 7"/>
          <p:cNvSpPr>
            <a:spLocks noChangeArrowheads="1"/>
          </p:cNvSpPr>
          <p:nvPr/>
        </p:nvSpPr>
        <p:spPr bwMode="auto">
          <a:xfrm>
            <a:off x="1812925" y="2362200"/>
            <a:ext cx="2155825"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办理购房按揭贷款</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4" name="Rectangle 8"/>
          <p:cNvSpPr>
            <a:spLocks noChangeArrowheads="1"/>
          </p:cNvSpPr>
          <p:nvPr/>
        </p:nvSpPr>
        <p:spPr bwMode="auto">
          <a:xfrm>
            <a:off x="5470525" y="3505200"/>
            <a:ext cx="2514600"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办理企业存款</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5" name="Rectangle 9"/>
          <p:cNvSpPr>
            <a:spLocks noChangeArrowheads="1"/>
          </p:cNvSpPr>
          <p:nvPr/>
        </p:nvSpPr>
        <p:spPr bwMode="auto">
          <a:xfrm>
            <a:off x="1812925" y="3505200"/>
            <a:ext cx="2155825"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吸收企业存款</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6" name="Rectangle 10"/>
          <p:cNvSpPr>
            <a:spLocks noChangeArrowheads="1"/>
          </p:cNvSpPr>
          <p:nvPr/>
        </p:nvSpPr>
        <p:spPr bwMode="auto">
          <a:xfrm>
            <a:off x="5470525" y="4572000"/>
            <a:ext cx="2514600"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投资理财</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7" name="Rectangle 11"/>
          <p:cNvSpPr>
            <a:spLocks noChangeArrowheads="1"/>
          </p:cNvSpPr>
          <p:nvPr/>
        </p:nvSpPr>
        <p:spPr bwMode="auto">
          <a:xfrm>
            <a:off x="1812925" y="4572000"/>
            <a:ext cx="2155825" cy="609600"/>
          </a:xfrm>
          <a:prstGeom prst="rect">
            <a:avLst/>
          </a:prstGeom>
          <a:solidFill>
            <a:schemeClr val="accent2"/>
          </a:solidFill>
          <a:ln>
            <a:noFill/>
          </a:ln>
          <a:effectLst>
            <a:outerShdw dist="17961" dir="2700000" algn="ctr" rotWithShape="0">
              <a:schemeClr val="accent2">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rPr>
              <a:t>办理委托理财</a:t>
            </a:r>
            <a:endParaRPr kumimoji="0" lang="zh-CN" altLang="en-US" sz="2000" b="1" i="0" u="none" strike="noStrike" kern="1200" cap="none" spc="0" normalizeH="0" baseline="0" noProof="0">
              <a:ln>
                <a:noFill/>
              </a:ln>
              <a:solidFill>
                <a:schemeClr val="bg1"/>
              </a:solidFill>
              <a:effectLst/>
              <a:uLnTx/>
              <a:uFillTx/>
              <a:latin typeface="Arial" panose="020B0604020202020204" pitchFamily="34" charset="0"/>
              <a:ea typeface="黑体" panose="02010609060101010101" pitchFamily="49" charset="-122"/>
              <a:cs typeface="+mn-cs"/>
            </a:endParaRPr>
          </a:p>
        </p:txBody>
      </p:sp>
      <p:sp>
        <p:nvSpPr>
          <p:cNvPr id="234508" name="Text Box 12"/>
          <p:cNvSpPr txBox="1"/>
          <p:nvPr/>
        </p:nvSpPr>
        <p:spPr>
          <a:xfrm>
            <a:off x="806450" y="1676400"/>
            <a:ext cx="549275" cy="3048000"/>
          </a:xfrm>
          <a:prstGeom prst="rect">
            <a:avLst/>
          </a:prstGeom>
          <a:noFill/>
          <a:ln w="9525">
            <a:noFill/>
          </a:ln>
          <a:effectLst>
            <a:outerShdw dist="17961" dir="2699999" algn="ctr" rotWithShape="0">
              <a:srgbClr val="708688"/>
            </a:outerShdw>
          </a:effectLst>
        </p:spPr>
        <p:txBody>
          <a:bodyPr vert="eaVert" anchor="t" anchorCtr="0">
            <a:spAutoFit/>
          </a:bodyPr>
          <a:p>
            <a:pPr algn="dist">
              <a:spcBef>
                <a:spcPct val="50000"/>
              </a:spcBef>
            </a:pPr>
            <a:r>
              <a:rPr lang="zh-CN" altLang="en-US" sz="2400" b="1" dirty="0">
                <a:latin typeface="Arial" panose="020B0604020202020204" pitchFamily="34" charset="0"/>
                <a:ea typeface="楷体_GB2312" pitchFamily="49" charset="-122"/>
              </a:rPr>
              <a:t>商业银行经营流程</a:t>
            </a:r>
            <a:endParaRPr lang="zh-CN" altLang="en-US" sz="2400" b="1" dirty="0">
              <a:latin typeface="Arial" panose="020B0604020202020204" pitchFamily="34" charset="0"/>
              <a:ea typeface="楷体_GB2312" pitchFamily="49" charset="-122"/>
            </a:endParaRPr>
          </a:p>
        </p:txBody>
      </p:sp>
      <p:sp>
        <p:nvSpPr>
          <p:cNvPr id="17420" name="Text Box 13"/>
          <p:cNvSpPr txBox="1"/>
          <p:nvPr/>
        </p:nvSpPr>
        <p:spPr>
          <a:xfrm>
            <a:off x="8442325" y="1600200"/>
            <a:ext cx="549275" cy="3048000"/>
          </a:xfrm>
          <a:prstGeom prst="rect">
            <a:avLst/>
          </a:prstGeom>
          <a:noFill/>
          <a:ln w="9525">
            <a:noFill/>
          </a:ln>
          <a:effectLst>
            <a:outerShdw dist="17961" dir="2699999" algn="ctr" rotWithShape="0">
              <a:srgbClr val="708688"/>
            </a:outerShdw>
          </a:effectLst>
        </p:spPr>
        <p:txBody>
          <a:bodyPr vert="eaVert" anchor="t" anchorCtr="0">
            <a:spAutoFit/>
          </a:bodyPr>
          <a:p>
            <a:pPr algn="dist">
              <a:spcBef>
                <a:spcPct val="50000"/>
              </a:spcBef>
            </a:pPr>
            <a:r>
              <a:rPr lang="zh-CN" altLang="en-US" sz="2400" b="1" dirty="0">
                <a:latin typeface="Arial" panose="020B0604020202020204" pitchFamily="34" charset="0"/>
                <a:ea typeface="楷体_GB2312" pitchFamily="49" charset="-122"/>
              </a:rPr>
              <a:t>房产公司经营流程</a:t>
            </a:r>
            <a:endParaRPr lang="zh-CN" altLang="en-US" sz="2400" b="1" dirty="0">
              <a:latin typeface="Arial" panose="020B0604020202020204" pitchFamily="34" charset="0"/>
              <a:ea typeface="楷体_GB2312" pitchFamily="49" charset="-122"/>
            </a:endParaRPr>
          </a:p>
        </p:txBody>
      </p:sp>
      <p:sp>
        <p:nvSpPr>
          <p:cNvPr id="234510" name="Line 14"/>
          <p:cNvSpPr>
            <a:spLocks noChangeShapeType="1"/>
          </p:cNvSpPr>
          <p:nvPr/>
        </p:nvSpPr>
        <p:spPr bwMode="auto">
          <a:xfrm>
            <a:off x="1447800" y="5562600"/>
            <a:ext cx="0" cy="304800"/>
          </a:xfrm>
          <a:prstGeom prst="line">
            <a:avLst/>
          </a:prstGeom>
          <a:noFill/>
          <a:ln w="9525">
            <a:solidFill>
              <a:schemeClr val="tx1"/>
            </a:solidFill>
            <a:roun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11" name="Line 15"/>
          <p:cNvSpPr>
            <a:spLocks noChangeShapeType="1"/>
          </p:cNvSpPr>
          <p:nvPr/>
        </p:nvSpPr>
        <p:spPr bwMode="auto">
          <a:xfrm>
            <a:off x="1447800" y="5562600"/>
            <a:ext cx="6629400" cy="0"/>
          </a:xfrm>
          <a:prstGeom prst="line">
            <a:avLst/>
          </a:prstGeom>
          <a:noFill/>
          <a:ln w="9525">
            <a:solidFill>
              <a:schemeClr val="tx1"/>
            </a:solidFill>
            <a:roun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12" name="Line 16"/>
          <p:cNvSpPr>
            <a:spLocks noChangeShapeType="1"/>
          </p:cNvSpPr>
          <p:nvPr/>
        </p:nvSpPr>
        <p:spPr bwMode="auto">
          <a:xfrm>
            <a:off x="8077200" y="5562600"/>
            <a:ext cx="0" cy="304800"/>
          </a:xfrm>
          <a:prstGeom prst="line">
            <a:avLst/>
          </a:prstGeom>
          <a:noFill/>
          <a:ln w="9525">
            <a:solidFill>
              <a:schemeClr val="tx1"/>
            </a:solidFill>
            <a:roun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13" name="Rectangle 17"/>
          <p:cNvSpPr/>
          <p:nvPr/>
        </p:nvSpPr>
        <p:spPr>
          <a:xfrm>
            <a:off x="609600" y="5867400"/>
            <a:ext cx="1676400" cy="609600"/>
          </a:xfrm>
          <a:prstGeom prst="rect">
            <a:avLst/>
          </a:prstGeom>
          <a:solidFill>
            <a:srgbClr val="A50021"/>
          </a:solidFill>
          <a:ln w="9525">
            <a:noFill/>
          </a:ln>
          <a:effectLst>
            <a:outerShdw dist="17961" dir="2699999" algn="ctr" rotWithShape="0">
              <a:srgbClr val="630014"/>
            </a:outerShdw>
          </a:effectLst>
        </p:spPr>
        <p:txBody>
          <a:bodyPr wrap="none" anchor="ctr" anchorCtr="0"/>
          <a:p>
            <a:pPr algn="ctr"/>
            <a:r>
              <a:rPr lang="zh-CN" altLang="en-US" b="1" dirty="0">
                <a:solidFill>
                  <a:schemeClr val="bg1"/>
                </a:solidFill>
                <a:latin typeface="Arial" panose="020B0604020202020204" pitchFamily="34" charset="0"/>
                <a:ea typeface="黑体" panose="02010609060101010101" pitchFamily="49" charset="-122"/>
              </a:rPr>
              <a:t>发行央票</a:t>
            </a:r>
            <a:endParaRPr lang="zh-CN" altLang="en-US" b="1" dirty="0">
              <a:solidFill>
                <a:schemeClr val="bg1"/>
              </a:solidFill>
              <a:latin typeface="Arial" panose="020B0604020202020204" pitchFamily="34" charset="0"/>
              <a:ea typeface="黑体" panose="02010609060101010101" pitchFamily="49" charset="-122"/>
            </a:endParaRPr>
          </a:p>
        </p:txBody>
      </p:sp>
      <p:sp>
        <p:nvSpPr>
          <p:cNvPr id="234514" name="Rectangle 18"/>
          <p:cNvSpPr/>
          <p:nvPr/>
        </p:nvSpPr>
        <p:spPr>
          <a:xfrm>
            <a:off x="2590800" y="5867400"/>
            <a:ext cx="1219200" cy="609600"/>
          </a:xfrm>
          <a:prstGeom prst="rect">
            <a:avLst/>
          </a:prstGeom>
          <a:solidFill>
            <a:srgbClr val="A50021"/>
          </a:solidFill>
          <a:ln w="9525">
            <a:noFill/>
          </a:ln>
          <a:effectLst>
            <a:outerShdw dist="17961" dir="2699999" algn="ctr" rotWithShape="0">
              <a:srgbClr val="630014"/>
            </a:outerShdw>
          </a:effectLst>
        </p:spPr>
        <p:txBody>
          <a:bodyPr wrap="none" anchor="ctr" anchorCtr="0"/>
          <a:p>
            <a:pPr algn="ctr"/>
            <a:r>
              <a:rPr lang="zh-CN" altLang="en-US" b="1" dirty="0">
                <a:solidFill>
                  <a:schemeClr val="bg1"/>
                </a:solidFill>
                <a:latin typeface="Arial" panose="020B0604020202020204" pitchFamily="34" charset="0"/>
                <a:ea typeface="黑体" panose="02010609060101010101" pitchFamily="49" charset="-122"/>
              </a:rPr>
              <a:t>发行国债</a:t>
            </a:r>
            <a:endParaRPr lang="zh-CN" altLang="en-US" b="1" dirty="0">
              <a:solidFill>
                <a:schemeClr val="bg1"/>
              </a:solidFill>
              <a:latin typeface="Arial" panose="020B0604020202020204" pitchFamily="34" charset="0"/>
              <a:ea typeface="黑体" panose="02010609060101010101" pitchFamily="49" charset="-122"/>
            </a:endParaRPr>
          </a:p>
        </p:txBody>
      </p:sp>
      <p:sp>
        <p:nvSpPr>
          <p:cNvPr id="234516" name="Rectangle 20"/>
          <p:cNvSpPr/>
          <p:nvPr/>
        </p:nvSpPr>
        <p:spPr>
          <a:xfrm>
            <a:off x="6019800" y="5867400"/>
            <a:ext cx="1219200" cy="609600"/>
          </a:xfrm>
          <a:prstGeom prst="rect">
            <a:avLst/>
          </a:prstGeom>
          <a:solidFill>
            <a:srgbClr val="A50021"/>
          </a:solidFill>
          <a:ln w="9525">
            <a:noFill/>
          </a:ln>
          <a:effectLst>
            <a:outerShdw dist="17961" dir="2699999" algn="ctr" rotWithShape="0">
              <a:srgbClr val="630014"/>
            </a:outerShdw>
          </a:effectLst>
        </p:spPr>
        <p:txBody>
          <a:bodyPr wrap="none" anchor="ctr" anchorCtr="0"/>
          <a:p>
            <a:pPr algn="ctr"/>
            <a:r>
              <a:rPr lang="zh-CN" altLang="en-US" b="1" dirty="0">
                <a:solidFill>
                  <a:schemeClr val="bg1"/>
                </a:solidFill>
                <a:latin typeface="Arial" panose="020B0604020202020204" pitchFamily="34" charset="0"/>
                <a:ea typeface="黑体" panose="02010609060101010101" pitchFamily="49" charset="-122"/>
              </a:rPr>
              <a:t>外部票据</a:t>
            </a:r>
            <a:endParaRPr lang="zh-CN" altLang="en-US" b="1" dirty="0">
              <a:solidFill>
                <a:schemeClr val="bg1"/>
              </a:solidFill>
              <a:latin typeface="Arial" panose="020B0604020202020204" pitchFamily="34" charset="0"/>
              <a:ea typeface="黑体" panose="02010609060101010101" pitchFamily="49" charset="-122"/>
            </a:endParaRPr>
          </a:p>
        </p:txBody>
      </p:sp>
      <p:sp>
        <p:nvSpPr>
          <p:cNvPr id="234517" name="Rectangle 21"/>
          <p:cNvSpPr/>
          <p:nvPr/>
        </p:nvSpPr>
        <p:spPr>
          <a:xfrm>
            <a:off x="7543800" y="5867400"/>
            <a:ext cx="1219200" cy="609600"/>
          </a:xfrm>
          <a:prstGeom prst="rect">
            <a:avLst/>
          </a:prstGeom>
          <a:solidFill>
            <a:srgbClr val="A50021"/>
          </a:solidFill>
          <a:ln w="9525">
            <a:noFill/>
          </a:ln>
          <a:effectLst>
            <a:outerShdw dist="17961" dir="2699999" algn="ctr" rotWithShape="0">
              <a:srgbClr val="630014"/>
            </a:outerShdw>
          </a:effectLst>
        </p:spPr>
        <p:txBody>
          <a:bodyPr wrap="none" anchor="ctr" anchorCtr="0"/>
          <a:p>
            <a:pPr algn="ctr"/>
            <a:r>
              <a:rPr lang="zh-CN" altLang="en-US" b="1" dirty="0">
                <a:solidFill>
                  <a:schemeClr val="bg1"/>
                </a:solidFill>
                <a:latin typeface="Arial" panose="020B0604020202020204" pitchFamily="34" charset="0"/>
                <a:ea typeface="黑体" panose="02010609060101010101" pitchFamily="49" charset="-122"/>
              </a:rPr>
              <a:t>同业拆借</a:t>
            </a:r>
            <a:endParaRPr lang="zh-CN" altLang="en-US" b="1" dirty="0">
              <a:solidFill>
                <a:schemeClr val="bg1"/>
              </a:solidFill>
              <a:latin typeface="Arial" panose="020B0604020202020204" pitchFamily="34" charset="0"/>
              <a:ea typeface="黑体" panose="02010609060101010101" pitchFamily="49" charset="-122"/>
            </a:endParaRPr>
          </a:p>
        </p:txBody>
      </p:sp>
      <p:sp>
        <p:nvSpPr>
          <p:cNvPr id="234518" name="Line 22"/>
          <p:cNvSpPr>
            <a:spLocks noChangeShapeType="1"/>
          </p:cNvSpPr>
          <p:nvPr/>
        </p:nvSpPr>
        <p:spPr bwMode="auto">
          <a:xfrm>
            <a:off x="6781800" y="838200"/>
            <a:ext cx="0" cy="3810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19" name="Line 23"/>
          <p:cNvSpPr>
            <a:spLocks noChangeShapeType="1"/>
          </p:cNvSpPr>
          <p:nvPr/>
        </p:nvSpPr>
        <p:spPr bwMode="auto">
          <a:xfrm>
            <a:off x="6781800" y="1905000"/>
            <a:ext cx="0" cy="3810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0" name="Line 24"/>
          <p:cNvSpPr>
            <a:spLocks noChangeShapeType="1"/>
          </p:cNvSpPr>
          <p:nvPr/>
        </p:nvSpPr>
        <p:spPr bwMode="auto">
          <a:xfrm>
            <a:off x="6781800" y="3048000"/>
            <a:ext cx="0" cy="3810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1" name="Line 25"/>
          <p:cNvSpPr>
            <a:spLocks noChangeShapeType="1"/>
          </p:cNvSpPr>
          <p:nvPr/>
        </p:nvSpPr>
        <p:spPr bwMode="auto">
          <a:xfrm>
            <a:off x="6781800" y="4114800"/>
            <a:ext cx="0" cy="3810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2" name="Line 26"/>
          <p:cNvSpPr>
            <a:spLocks noChangeShapeType="1"/>
          </p:cNvSpPr>
          <p:nvPr/>
        </p:nvSpPr>
        <p:spPr bwMode="auto">
          <a:xfrm>
            <a:off x="2819400" y="838200"/>
            <a:ext cx="0" cy="38100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3" name="Line 27"/>
          <p:cNvSpPr>
            <a:spLocks noChangeShapeType="1"/>
          </p:cNvSpPr>
          <p:nvPr/>
        </p:nvSpPr>
        <p:spPr bwMode="auto">
          <a:xfrm>
            <a:off x="4038600" y="1676400"/>
            <a:ext cx="12954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4" name="Line 28"/>
          <p:cNvSpPr>
            <a:spLocks noChangeShapeType="1"/>
          </p:cNvSpPr>
          <p:nvPr/>
        </p:nvSpPr>
        <p:spPr bwMode="auto">
          <a:xfrm>
            <a:off x="4038600" y="2667000"/>
            <a:ext cx="12954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5" name="Line 29"/>
          <p:cNvSpPr>
            <a:spLocks noChangeShapeType="1"/>
          </p:cNvSpPr>
          <p:nvPr/>
        </p:nvSpPr>
        <p:spPr bwMode="auto">
          <a:xfrm>
            <a:off x="4038600" y="3810000"/>
            <a:ext cx="12954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6" name="Line 30"/>
          <p:cNvSpPr>
            <a:spLocks noChangeShapeType="1"/>
          </p:cNvSpPr>
          <p:nvPr/>
        </p:nvSpPr>
        <p:spPr bwMode="auto">
          <a:xfrm>
            <a:off x="4038600" y="4876800"/>
            <a:ext cx="1295400" cy="0"/>
          </a:xfrm>
          <a:prstGeom prst="line">
            <a:avLst/>
          </a:prstGeom>
          <a:noFill/>
          <a:ln w="9525">
            <a:solidFill>
              <a:schemeClr val="tx1"/>
            </a:solidFill>
            <a:round/>
            <a:tailEnd type="triangle" w="med" len="me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7" name="Line 31"/>
          <p:cNvSpPr>
            <a:spLocks noChangeShapeType="1"/>
          </p:cNvSpPr>
          <p:nvPr/>
        </p:nvSpPr>
        <p:spPr bwMode="auto">
          <a:xfrm>
            <a:off x="6629400" y="5562600"/>
            <a:ext cx="0" cy="304800"/>
          </a:xfrm>
          <a:prstGeom prst="line">
            <a:avLst/>
          </a:prstGeom>
          <a:noFill/>
          <a:ln w="9525">
            <a:solidFill>
              <a:schemeClr val="tx1"/>
            </a:solidFill>
            <a:roun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29" name="Line 33"/>
          <p:cNvSpPr>
            <a:spLocks noChangeShapeType="1"/>
          </p:cNvSpPr>
          <p:nvPr/>
        </p:nvSpPr>
        <p:spPr bwMode="auto">
          <a:xfrm>
            <a:off x="3276600" y="5562600"/>
            <a:ext cx="0" cy="304800"/>
          </a:xfrm>
          <a:prstGeom prst="line">
            <a:avLst/>
          </a:prstGeom>
          <a:noFill/>
          <a:ln w="9525">
            <a:solidFill>
              <a:schemeClr val="tx1"/>
            </a:solidFill>
            <a:round/>
          </a:ln>
          <a:effectLst>
            <a:outerShdw dist="17961" dir="2700000" algn="ctr" rotWithShape="0">
              <a:schemeClr val="tx1">
                <a:gamma/>
                <a:shade val="60000"/>
                <a:invGamma/>
              </a:schemeClr>
            </a:outerShdw>
          </a:effectLst>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4530" name="AutoShape 34"/>
          <p:cNvSpPr>
            <a:spLocks noChangeArrowheads="1"/>
          </p:cNvSpPr>
          <p:nvPr/>
        </p:nvSpPr>
        <p:spPr bwMode="auto">
          <a:xfrm>
            <a:off x="4267200" y="990600"/>
            <a:ext cx="762000" cy="4495800"/>
          </a:xfrm>
          <a:prstGeom prst="upDownArrow">
            <a:avLst>
              <a:gd name="adj1" fmla="val 50000"/>
              <a:gd name="adj2" fmla="val 118000"/>
            </a:avLst>
          </a:prstGeom>
          <a:solidFill>
            <a:schemeClr val="accent1"/>
          </a:solidFill>
          <a:ln>
            <a:noFill/>
          </a:ln>
          <a:effectLst>
            <a:outerShdw dist="17961" dir="2700000" algn="ctr" rotWithShape="0">
              <a:schemeClr val="accent1">
                <a:gamma/>
                <a:shade val="60000"/>
                <a:invGamma/>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vert="eaVert"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央行调控  银保监会监管</a:t>
            </a:r>
            <a:endParaRPr kumimoji="0" lang="zh-CN" altLang="en-US" sz="20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4498"/>
                                        </p:tgtEl>
                                        <p:attrNameLst>
                                          <p:attrName>style.visibility</p:attrName>
                                        </p:attrNameLst>
                                      </p:cBhvr>
                                      <p:to>
                                        <p:strVal val="visible"/>
                                      </p:to>
                                    </p:set>
                                    <p:animEffect transition="in" filter="blinds(horizontal)">
                                      <p:cBhvr>
                                        <p:cTn id="7" dur="500"/>
                                        <p:tgtEl>
                                          <p:spTgt spid="23449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4501"/>
                                        </p:tgtEl>
                                        <p:attrNameLst>
                                          <p:attrName>style.visibility</p:attrName>
                                        </p:attrNameLst>
                                      </p:cBhvr>
                                      <p:to>
                                        <p:strVal val="visible"/>
                                      </p:to>
                                    </p:set>
                                    <p:animEffect transition="in" filter="blinds(horizontal)">
                                      <p:cBhvr>
                                        <p:cTn id="10" dur="500"/>
                                        <p:tgtEl>
                                          <p:spTgt spid="23450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4503"/>
                                        </p:tgtEl>
                                        <p:attrNameLst>
                                          <p:attrName>style.visibility</p:attrName>
                                        </p:attrNameLst>
                                      </p:cBhvr>
                                      <p:to>
                                        <p:strVal val="visible"/>
                                      </p:to>
                                    </p:set>
                                    <p:animEffect transition="in" filter="blinds(horizontal)">
                                      <p:cBhvr>
                                        <p:cTn id="13" dur="500"/>
                                        <p:tgtEl>
                                          <p:spTgt spid="23450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34505"/>
                                        </p:tgtEl>
                                        <p:attrNameLst>
                                          <p:attrName>style.visibility</p:attrName>
                                        </p:attrNameLst>
                                      </p:cBhvr>
                                      <p:to>
                                        <p:strVal val="visible"/>
                                      </p:to>
                                    </p:set>
                                    <p:animEffect transition="in" filter="blinds(horizontal)">
                                      <p:cBhvr>
                                        <p:cTn id="16" dur="500"/>
                                        <p:tgtEl>
                                          <p:spTgt spid="23450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4507"/>
                                        </p:tgtEl>
                                        <p:attrNameLst>
                                          <p:attrName>style.visibility</p:attrName>
                                        </p:attrNameLst>
                                      </p:cBhvr>
                                      <p:to>
                                        <p:strVal val="visible"/>
                                      </p:to>
                                    </p:set>
                                    <p:animEffect transition="in" filter="blinds(horizontal)">
                                      <p:cBhvr>
                                        <p:cTn id="19" dur="500"/>
                                        <p:tgtEl>
                                          <p:spTgt spid="23450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4508"/>
                                        </p:tgtEl>
                                        <p:attrNameLst>
                                          <p:attrName>style.visibility</p:attrName>
                                        </p:attrNameLst>
                                      </p:cBhvr>
                                      <p:to>
                                        <p:strVal val="visible"/>
                                      </p:to>
                                    </p:set>
                                    <p:animEffect transition="in" filter="blinds(horizontal)">
                                      <p:cBhvr>
                                        <p:cTn id="22" dur="500"/>
                                        <p:tgtEl>
                                          <p:spTgt spid="234508"/>
                                        </p:tgtEl>
                                      </p:cBhvr>
                                    </p:animEffect>
                                  </p:childTnLst>
                                </p:cTn>
                              </p:par>
                              <p:par>
                                <p:cTn id="23" presetID="3" presetClass="entr" presetSubtype="10" fill="hold" nodeType="withEffect">
                                  <p:stCondLst>
                                    <p:cond delay="0"/>
                                  </p:stCondLst>
                                  <p:childTnLst>
                                    <p:set>
                                      <p:cBhvr>
                                        <p:cTn id="24" dur="1" fill="hold">
                                          <p:stCondLst>
                                            <p:cond delay="0"/>
                                          </p:stCondLst>
                                        </p:cTn>
                                        <p:tgtEl>
                                          <p:spTgt spid="234522"/>
                                        </p:tgtEl>
                                        <p:attrNameLst>
                                          <p:attrName>style.visibility</p:attrName>
                                        </p:attrNameLst>
                                      </p:cBhvr>
                                      <p:to>
                                        <p:strVal val="visible"/>
                                      </p:to>
                                    </p:set>
                                    <p:animEffect transition="in" filter="blinds(horizontal)">
                                      <p:cBhvr>
                                        <p:cTn id="25" dur="500"/>
                                        <p:tgtEl>
                                          <p:spTgt spid="234522"/>
                                        </p:tgtEl>
                                      </p:cBhvr>
                                    </p:animEffect>
                                  </p:childTnLst>
                                </p:cTn>
                              </p:par>
                              <p:par>
                                <p:cTn id="26" presetID="3" presetClass="entr" presetSubtype="10" fill="hold" nodeType="withEffect">
                                  <p:stCondLst>
                                    <p:cond delay="0"/>
                                  </p:stCondLst>
                                  <p:childTnLst>
                                    <p:set>
                                      <p:cBhvr>
                                        <p:cTn id="27" dur="1" fill="hold">
                                          <p:stCondLst>
                                            <p:cond delay="0"/>
                                          </p:stCondLst>
                                        </p:cTn>
                                        <p:tgtEl>
                                          <p:spTgt spid="234523"/>
                                        </p:tgtEl>
                                        <p:attrNameLst>
                                          <p:attrName>style.visibility</p:attrName>
                                        </p:attrNameLst>
                                      </p:cBhvr>
                                      <p:to>
                                        <p:strVal val="visible"/>
                                      </p:to>
                                    </p:set>
                                    <p:animEffect transition="in" filter="blinds(horizontal)">
                                      <p:cBhvr>
                                        <p:cTn id="28" dur="500"/>
                                        <p:tgtEl>
                                          <p:spTgt spid="234523"/>
                                        </p:tgtEl>
                                      </p:cBhvr>
                                    </p:animEffect>
                                  </p:childTnLst>
                                </p:cTn>
                              </p:par>
                              <p:par>
                                <p:cTn id="29" presetID="3" presetClass="entr" presetSubtype="10" fill="hold" nodeType="withEffect">
                                  <p:stCondLst>
                                    <p:cond delay="0"/>
                                  </p:stCondLst>
                                  <p:childTnLst>
                                    <p:set>
                                      <p:cBhvr>
                                        <p:cTn id="30" dur="1" fill="hold">
                                          <p:stCondLst>
                                            <p:cond delay="0"/>
                                          </p:stCondLst>
                                        </p:cTn>
                                        <p:tgtEl>
                                          <p:spTgt spid="234524"/>
                                        </p:tgtEl>
                                        <p:attrNameLst>
                                          <p:attrName>style.visibility</p:attrName>
                                        </p:attrNameLst>
                                      </p:cBhvr>
                                      <p:to>
                                        <p:strVal val="visible"/>
                                      </p:to>
                                    </p:set>
                                    <p:animEffect transition="in" filter="blinds(horizontal)">
                                      <p:cBhvr>
                                        <p:cTn id="31" dur="500"/>
                                        <p:tgtEl>
                                          <p:spTgt spid="234524"/>
                                        </p:tgtEl>
                                      </p:cBhvr>
                                    </p:animEffect>
                                  </p:childTnLst>
                                </p:cTn>
                              </p:par>
                              <p:par>
                                <p:cTn id="32" presetID="3" presetClass="entr" presetSubtype="10" fill="hold" nodeType="withEffect">
                                  <p:stCondLst>
                                    <p:cond delay="0"/>
                                  </p:stCondLst>
                                  <p:childTnLst>
                                    <p:set>
                                      <p:cBhvr>
                                        <p:cTn id="33" dur="1" fill="hold">
                                          <p:stCondLst>
                                            <p:cond delay="0"/>
                                          </p:stCondLst>
                                        </p:cTn>
                                        <p:tgtEl>
                                          <p:spTgt spid="234525"/>
                                        </p:tgtEl>
                                        <p:attrNameLst>
                                          <p:attrName>style.visibility</p:attrName>
                                        </p:attrNameLst>
                                      </p:cBhvr>
                                      <p:to>
                                        <p:strVal val="visible"/>
                                      </p:to>
                                    </p:set>
                                    <p:animEffect transition="in" filter="blinds(horizontal)">
                                      <p:cBhvr>
                                        <p:cTn id="34" dur="500"/>
                                        <p:tgtEl>
                                          <p:spTgt spid="234525"/>
                                        </p:tgtEl>
                                      </p:cBhvr>
                                    </p:animEffect>
                                  </p:childTnLst>
                                </p:cTn>
                              </p:par>
                              <p:par>
                                <p:cTn id="35" presetID="3" presetClass="entr" presetSubtype="10" fill="hold" nodeType="withEffect">
                                  <p:stCondLst>
                                    <p:cond delay="0"/>
                                  </p:stCondLst>
                                  <p:childTnLst>
                                    <p:set>
                                      <p:cBhvr>
                                        <p:cTn id="36" dur="1" fill="hold">
                                          <p:stCondLst>
                                            <p:cond delay="0"/>
                                          </p:stCondLst>
                                        </p:cTn>
                                        <p:tgtEl>
                                          <p:spTgt spid="234526"/>
                                        </p:tgtEl>
                                        <p:attrNameLst>
                                          <p:attrName>style.visibility</p:attrName>
                                        </p:attrNameLst>
                                      </p:cBhvr>
                                      <p:to>
                                        <p:strVal val="visible"/>
                                      </p:to>
                                    </p:set>
                                    <p:animEffect transition="in" filter="blinds(horizontal)">
                                      <p:cBhvr>
                                        <p:cTn id="37" dur="500"/>
                                        <p:tgtEl>
                                          <p:spTgt spid="2345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34510"/>
                                        </p:tgtEl>
                                        <p:attrNameLst>
                                          <p:attrName>style.visibility</p:attrName>
                                        </p:attrNameLst>
                                      </p:cBhvr>
                                      <p:to>
                                        <p:strVal val="visible"/>
                                      </p:to>
                                    </p:set>
                                    <p:animEffect transition="in" filter="blinds(horizontal)">
                                      <p:cBhvr>
                                        <p:cTn id="42" dur="500"/>
                                        <p:tgtEl>
                                          <p:spTgt spid="234510"/>
                                        </p:tgtEl>
                                      </p:cBhvr>
                                    </p:animEffect>
                                  </p:childTnLst>
                                </p:cTn>
                              </p:par>
                              <p:par>
                                <p:cTn id="43" presetID="3" presetClass="entr" presetSubtype="10" fill="hold" nodeType="withEffect">
                                  <p:stCondLst>
                                    <p:cond delay="0"/>
                                  </p:stCondLst>
                                  <p:childTnLst>
                                    <p:set>
                                      <p:cBhvr>
                                        <p:cTn id="44" dur="1" fill="hold">
                                          <p:stCondLst>
                                            <p:cond delay="0"/>
                                          </p:stCondLst>
                                        </p:cTn>
                                        <p:tgtEl>
                                          <p:spTgt spid="234511"/>
                                        </p:tgtEl>
                                        <p:attrNameLst>
                                          <p:attrName>style.visibility</p:attrName>
                                        </p:attrNameLst>
                                      </p:cBhvr>
                                      <p:to>
                                        <p:strVal val="visible"/>
                                      </p:to>
                                    </p:set>
                                    <p:animEffect transition="in" filter="blinds(horizontal)">
                                      <p:cBhvr>
                                        <p:cTn id="45" dur="500"/>
                                        <p:tgtEl>
                                          <p:spTgt spid="234511"/>
                                        </p:tgtEl>
                                      </p:cBhvr>
                                    </p:animEffect>
                                  </p:childTnLst>
                                </p:cTn>
                              </p:par>
                              <p:par>
                                <p:cTn id="46" presetID="3" presetClass="entr" presetSubtype="10" fill="hold" nodeType="withEffect">
                                  <p:stCondLst>
                                    <p:cond delay="0"/>
                                  </p:stCondLst>
                                  <p:childTnLst>
                                    <p:set>
                                      <p:cBhvr>
                                        <p:cTn id="47" dur="1" fill="hold">
                                          <p:stCondLst>
                                            <p:cond delay="0"/>
                                          </p:stCondLst>
                                        </p:cTn>
                                        <p:tgtEl>
                                          <p:spTgt spid="234512"/>
                                        </p:tgtEl>
                                        <p:attrNameLst>
                                          <p:attrName>style.visibility</p:attrName>
                                        </p:attrNameLst>
                                      </p:cBhvr>
                                      <p:to>
                                        <p:strVal val="visible"/>
                                      </p:to>
                                    </p:set>
                                    <p:animEffect transition="in" filter="blinds(horizontal)">
                                      <p:cBhvr>
                                        <p:cTn id="48" dur="500"/>
                                        <p:tgtEl>
                                          <p:spTgt spid="234512"/>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34513"/>
                                        </p:tgtEl>
                                        <p:attrNameLst>
                                          <p:attrName>style.visibility</p:attrName>
                                        </p:attrNameLst>
                                      </p:cBhvr>
                                      <p:to>
                                        <p:strVal val="visible"/>
                                      </p:to>
                                    </p:set>
                                    <p:animEffect transition="in" filter="blinds(horizontal)">
                                      <p:cBhvr>
                                        <p:cTn id="51" dur="500"/>
                                        <p:tgtEl>
                                          <p:spTgt spid="234513"/>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34514"/>
                                        </p:tgtEl>
                                        <p:attrNameLst>
                                          <p:attrName>style.visibility</p:attrName>
                                        </p:attrNameLst>
                                      </p:cBhvr>
                                      <p:to>
                                        <p:strVal val="visible"/>
                                      </p:to>
                                    </p:set>
                                    <p:animEffect transition="in" filter="blinds(horizontal)">
                                      <p:cBhvr>
                                        <p:cTn id="54" dur="500"/>
                                        <p:tgtEl>
                                          <p:spTgt spid="234514"/>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234516"/>
                                        </p:tgtEl>
                                        <p:attrNameLst>
                                          <p:attrName>style.visibility</p:attrName>
                                        </p:attrNameLst>
                                      </p:cBhvr>
                                      <p:to>
                                        <p:strVal val="visible"/>
                                      </p:to>
                                    </p:set>
                                    <p:animEffect transition="in" filter="blinds(horizontal)">
                                      <p:cBhvr>
                                        <p:cTn id="57" dur="500"/>
                                        <p:tgtEl>
                                          <p:spTgt spid="234516"/>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234517"/>
                                        </p:tgtEl>
                                        <p:attrNameLst>
                                          <p:attrName>style.visibility</p:attrName>
                                        </p:attrNameLst>
                                      </p:cBhvr>
                                      <p:to>
                                        <p:strVal val="visible"/>
                                      </p:to>
                                    </p:set>
                                    <p:animEffect transition="in" filter="blinds(horizontal)">
                                      <p:cBhvr>
                                        <p:cTn id="60" dur="500"/>
                                        <p:tgtEl>
                                          <p:spTgt spid="234517"/>
                                        </p:tgtEl>
                                      </p:cBhvr>
                                    </p:animEffect>
                                  </p:childTnLst>
                                </p:cTn>
                              </p:par>
                              <p:par>
                                <p:cTn id="61" presetID="3" presetClass="entr" presetSubtype="10" fill="hold" nodeType="withEffect">
                                  <p:stCondLst>
                                    <p:cond delay="0"/>
                                  </p:stCondLst>
                                  <p:childTnLst>
                                    <p:set>
                                      <p:cBhvr>
                                        <p:cTn id="62" dur="1" fill="hold">
                                          <p:stCondLst>
                                            <p:cond delay="0"/>
                                          </p:stCondLst>
                                        </p:cTn>
                                        <p:tgtEl>
                                          <p:spTgt spid="234527"/>
                                        </p:tgtEl>
                                        <p:attrNameLst>
                                          <p:attrName>style.visibility</p:attrName>
                                        </p:attrNameLst>
                                      </p:cBhvr>
                                      <p:to>
                                        <p:strVal val="visible"/>
                                      </p:to>
                                    </p:set>
                                    <p:animEffect transition="in" filter="blinds(horizontal)">
                                      <p:cBhvr>
                                        <p:cTn id="63" dur="500"/>
                                        <p:tgtEl>
                                          <p:spTgt spid="234527"/>
                                        </p:tgtEl>
                                      </p:cBhvr>
                                    </p:animEffect>
                                  </p:childTnLst>
                                </p:cTn>
                              </p:par>
                              <p:par>
                                <p:cTn id="64" presetID="3" presetClass="entr" presetSubtype="10" fill="hold" nodeType="withEffect">
                                  <p:stCondLst>
                                    <p:cond delay="0"/>
                                  </p:stCondLst>
                                  <p:childTnLst>
                                    <p:set>
                                      <p:cBhvr>
                                        <p:cTn id="65" dur="1" fill="hold">
                                          <p:stCondLst>
                                            <p:cond delay="0"/>
                                          </p:stCondLst>
                                        </p:cTn>
                                        <p:tgtEl>
                                          <p:spTgt spid="234529"/>
                                        </p:tgtEl>
                                        <p:attrNameLst>
                                          <p:attrName>style.visibility</p:attrName>
                                        </p:attrNameLst>
                                      </p:cBhvr>
                                      <p:to>
                                        <p:strVal val="visible"/>
                                      </p:to>
                                    </p:set>
                                    <p:animEffect transition="in" filter="blinds(horizontal)">
                                      <p:cBhvr>
                                        <p:cTn id="66" dur="500"/>
                                        <p:tgtEl>
                                          <p:spTgt spid="234529"/>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34530"/>
                                        </p:tgtEl>
                                        <p:attrNameLst>
                                          <p:attrName>style.visibility</p:attrName>
                                        </p:attrNameLst>
                                      </p:cBhvr>
                                      <p:to>
                                        <p:strVal val="visible"/>
                                      </p:to>
                                    </p:set>
                                    <p:anim calcmode="lin" valueType="num">
                                      <p:cBhvr additive="base">
                                        <p:cTn id="71" dur="500" fill="hold"/>
                                        <p:tgtEl>
                                          <p:spTgt spid="234530"/>
                                        </p:tgtEl>
                                        <p:attrNameLst>
                                          <p:attrName>ppt_x</p:attrName>
                                        </p:attrNameLst>
                                      </p:cBhvr>
                                      <p:tavLst>
                                        <p:tav tm="0">
                                          <p:val>
                                            <p:strVal val="#ppt_x"/>
                                          </p:val>
                                        </p:tav>
                                        <p:tav tm="100000">
                                          <p:val>
                                            <p:strVal val="#ppt_x"/>
                                          </p:val>
                                        </p:tav>
                                      </p:tavLst>
                                    </p:anim>
                                    <p:anim calcmode="lin" valueType="num">
                                      <p:cBhvr additive="base">
                                        <p:cTn id="72" dur="500" fill="hold"/>
                                        <p:tgtEl>
                                          <p:spTgt spid="234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animBg="1"/>
      <p:bldP spid="234501" grpId="0" animBg="1"/>
      <p:bldP spid="234503" grpId="0" animBg="1"/>
      <p:bldP spid="234505" grpId="0" animBg="1"/>
      <p:bldP spid="234507" grpId="0" animBg="1"/>
      <p:bldP spid="234508" grpId="0"/>
      <p:bldP spid="234513" grpId="0" animBg="1"/>
      <p:bldP spid="234514" grpId="0" animBg="1"/>
      <p:bldP spid="234516" grpId="0" animBg="1"/>
      <p:bldP spid="234517" grpId="0" animBg="1"/>
      <p:bldP spid="2345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3"/>
          <p:cNvGrpSpPr/>
          <p:nvPr/>
        </p:nvGrpSpPr>
        <p:grpSpPr>
          <a:xfrm>
            <a:off x="323850" y="1066800"/>
            <a:ext cx="8820150" cy="3770313"/>
            <a:chOff x="0" y="0"/>
            <a:chExt cx="5080" cy="2170"/>
          </a:xfrm>
        </p:grpSpPr>
        <p:sp>
          <p:nvSpPr>
            <p:cNvPr id="18434" name="Rectangle 4"/>
            <p:cNvSpPr/>
            <p:nvPr/>
          </p:nvSpPr>
          <p:spPr>
            <a:xfrm>
              <a:off x="0" y="757"/>
              <a:ext cx="5080" cy="1413"/>
            </a:xfrm>
            <a:prstGeom prst="rect">
              <a:avLst/>
            </a:prstGeom>
            <a:noFill/>
            <a:ln w="9525">
              <a:noFill/>
            </a:ln>
          </p:spPr>
          <p:txBody>
            <a:bodyPr anchor="ctr" anchorCtr="0">
              <a:spAutoFit/>
            </a:bodyPr>
            <a:p>
              <a:pPr>
                <a:spcBef>
                  <a:spcPct val="90000"/>
                </a:spcBef>
              </a:pPr>
              <a:r>
                <a:rPr lang="en-US" altLang="zh-CN" sz="1800" b="1" dirty="0">
                  <a:solidFill>
                    <a:srgbClr val="0000CC"/>
                  </a:solidFill>
                  <a:latin typeface="楷体_GB2312" pitchFamily="49" charset="-122"/>
                  <a:ea typeface="楷体_GB2312" pitchFamily="49" charset="-122"/>
                </a:rPr>
                <a:t>1</a:t>
              </a:r>
              <a:r>
                <a:rPr lang="zh-CN" altLang="en-US" sz="1800" b="1" dirty="0">
                  <a:solidFill>
                    <a:srgbClr val="0000CC"/>
                  </a:solidFill>
                  <a:latin typeface="楷体_GB2312" pitchFamily="49" charset="-122"/>
                  <a:ea typeface="楷体_GB2312" pitchFamily="49" charset="-122"/>
                </a:rPr>
                <a:t>、营销费用： </a:t>
              </a:r>
              <a:r>
                <a:rPr lang="zh-CN" altLang="en-US" sz="1800" b="1" dirty="0">
                  <a:latin typeface="楷体_GB2312" pitchFamily="49" charset="-122"/>
                  <a:ea typeface="楷体_GB2312" pitchFamily="49" charset="-122"/>
                </a:rPr>
                <a:t> </a:t>
              </a:r>
              <a:endParaRPr lang="zh-CN" altLang="en-US" sz="1800" b="1" dirty="0">
                <a:latin typeface="楷体_GB2312" pitchFamily="49" charset="-122"/>
                <a:ea typeface="楷体_GB2312" pitchFamily="49" charset="-122"/>
                <a:sym typeface="Arial" panose="020B0604020202020204" pitchFamily="34" charset="0"/>
              </a:endParaRPr>
            </a:p>
            <a:p>
              <a:pPr>
                <a:spcBef>
                  <a:spcPct val="90000"/>
                </a:spcBef>
              </a:pPr>
              <a:r>
                <a:rPr lang="en-US" altLang="zh-CN" sz="1800" b="1" dirty="0">
                  <a:solidFill>
                    <a:srgbClr val="0000CC"/>
                  </a:solidFill>
                  <a:latin typeface="楷体_GB2312" pitchFamily="49" charset="-122"/>
                  <a:ea typeface="楷体_GB2312" pitchFamily="49" charset="-122"/>
                </a:rPr>
                <a:t>2</a:t>
              </a:r>
              <a:r>
                <a:rPr lang="zh-CN" altLang="en-US" sz="1800" b="1" dirty="0">
                  <a:solidFill>
                    <a:srgbClr val="0000CC"/>
                  </a:solidFill>
                  <a:latin typeface="楷体_GB2312" pitchFamily="49" charset="-122"/>
                  <a:ea typeface="楷体_GB2312" pitchFamily="49" charset="-122"/>
                </a:rPr>
                <a:t>、上年存款规模排名</a:t>
              </a:r>
              <a:r>
                <a:rPr lang="en-US" altLang="zh-CN" sz="1800" b="1" dirty="0">
                  <a:solidFill>
                    <a:srgbClr val="0000CC"/>
                  </a:solidFill>
                  <a:latin typeface="楷体_GB2312" pitchFamily="49" charset="-122"/>
                  <a:ea typeface="楷体_GB2312" pitchFamily="49" charset="-122"/>
                </a:rPr>
                <a:t>(</a:t>
              </a:r>
              <a:r>
                <a:rPr lang="zh-CN" altLang="en-US" sz="1800" b="1" dirty="0">
                  <a:solidFill>
                    <a:srgbClr val="0000CC"/>
                  </a:solidFill>
                  <a:latin typeface="楷体_GB2312" pitchFamily="49" charset="-122"/>
                  <a:ea typeface="楷体_GB2312" pitchFamily="49" charset="-122"/>
                </a:rPr>
                <a:t>银行实力</a:t>
              </a:r>
              <a:r>
                <a:rPr lang="en-US" altLang="zh-CN" sz="1800" b="1" dirty="0">
                  <a:solidFill>
                    <a:srgbClr val="0000CC"/>
                  </a:solidFill>
                  <a:latin typeface="楷体_GB2312" pitchFamily="49" charset="-122"/>
                  <a:ea typeface="楷体_GB2312" pitchFamily="49" charset="-122"/>
                </a:rPr>
                <a:t>)</a:t>
              </a:r>
              <a:r>
                <a:rPr lang="zh-CN" altLang="en-US" sz="1800" b="1" dirty="0">
                  <a:solidFill>
                    <a:srgbClr val="0000CC"/>
                  </a:solidFill>
                  <a:latin typeface="楷体_GB2312" pitchFamily="49" charset="-122"/>
                  <a:ea typeface="楷体_GB2312" pitchFamily="49" charset="-122"/>
                </a:rPr>
                <a:t>：</a:t>
              </a:r>
              <a:r>
                <a:rPr lang="zh-CN" altLang="en-US" sz="1800" b="1" dirty="0">
                  <a:latin typeface="楷体_GB2312" pitchFamily="49" charset="-122"/>
                  <a:ea typeface="楷体_GB2312" pitchFamily="49" charset="-122"/>
                </a:rPr>
                <a:t> </a:t>
              </a:r>
              <a:endParaRPr lang="en-US" altLang="zh-CN" sz="1800" b="1" dirty="0">
                <a:latin typeface="楷体_GB2312" pitchFamily="49" charset="-122"/>
                <a:ea typeface="楷体_GB2312" pitchFamily="49" charset="-122"/>
              </a:endParaRPr>
            </a:p>
            <a:p>
              <a:pPr>
                <a:spcBef>
                  <a:spcPct val="90000"/>
                </a:spcBef>
              </a:pPr>
              <a:r>
                <a:rPr lang="en-US" altLang="zh-CN" sz="1800" b="1" dirty="0">
                  <a:solidFill>
                    <a:srgbClr val="0000CC"/>
                  </a:solidFill>
                  <a:latin typeface="楷体_GB2312" pitchFamily="49" charset="-122"/>
                  <a:ea typeface="楷体_GB2312" pitchFamily="49" charset="-122"/>
                </a:rPr>
                <a:t>3</a:t>
              </a:r>
              <a:r>
                <a:rPr lang="zh-CN" altLang="en-US" sz="1800" b="1" dirty="0">
                  <a:solidFill>
                    <a:srgbClr val="0000CC"/>
                  </a:solidFill>
                  <a:latin typeface="楷体_GB2312" pitchFamily="49" charset="-122"/>
                  <a:ea typeface="楷体_GB2312" pitchFamily="49" charset="-122"/>
                </a:rPr>
                <a:t>、上年贷款规模排名</a:t>
              </a:r>
              <a:r>
                <a:rPr lang="en-US" altLang="zh-CN" sz="1800" b="1" dirty="0">
                  <a:solidFill>
                    <a:srgbClr val="0000CC"/>
                  </a:solidFill>
                  <a:latin typeface="楷体_GB2312" pitchFamily="49" charset="-122"/>
                  <a:ea typeface="楷体_GB2312" pitchFamily="49" charset="-122"/>
                </a:rPr>
                <a:t>(</a:t>
              </a:r>
              <a:r>
                <a:rPr lang="zh-CN" altLang="en-US" sz="1800" b="1" dirty="0">
                  <a:solidFill>
                    <a:srgbClr val="0000CC"/>
                  </a:solidFill>
                  <a:latin typeface="楷体_GB2312" pitchFamily="49" charset="-122"/>
                  <a:ea typeface="楷体_GB2312" pitchFamily="49" charset="-122"/>
                </a:rPr>
                <a:t>银行实力</a:t>
              </a:r>
              <a:r>
                <a:rPr lang="en-US" altLang="zh-CN" sz="1800" b="1" dirty="0">
                  <a:solidFill>
                    <a:srgbClr val="0000CC"/>
                  </a:solidFill>
                  <a:latin typeface="楷体_GB2312" pitchFamily="49" charset="-122"/>
                  <a:ea typeface="楷体_GB2312" pitchFamily="49" charset="-122"/>
                </a:rPr>
                <a:t>)</a:t>
              </a:r>
              <a:r>
                <a:rPr lang="zh-CN" altLang="en-US" sz="1800" b="1" dirty="0">
                  <a:solidFill>
                    <a:srgbClr val="0000CC"/>
                  </a:solidFill>
                  <a:latin typeface="楷体_GB2312" pitchFamily="49" charset="-122"/>
                  <a:ea typeface="楷体_GB2312" pitchFamily="49" charset="-122"/>
                </a:rPr>
                <a:t>：</a:t>
              </a:r>
              <a:r>
                <a:rPr lang="zh-CN" altLang="en-US" sz="1800" b="1" dirty="0">
                  <a:latin typeface="楷体_GB2312" pitchFamily="49" charset="-122"/>
                  <a:ea typeface="楷体_GB2312" pitchFamily="49" charset="-122"/>
                </a:rPr>
                <a:t> </a:t>
              </a:r>
              <a:endParaRPr lang="zh-CN" altLang="en-US" sz="1800" b="1" dirty="0">
                <a:latin typeface="楷体_GB2312" pitchFamily="49" charset="-122"/>
                <a:ea typeface="楷体_GB2312" pitchFamily="49" charset="-122"/>
              </a:endParaRPr>
            </a:p>
            <a:p>
              <a:pPr>
                <a:spcBef>
                  <a:spcPct val="90000"/>
                </a:spcBef>
              </a:pPr>
              <a:r>
                <a:rPr lang="en-US" altLang="zh-CN" sz="1800" b="1" dirty="0">
                  <a:solidFill>
                    <a:srgbClr val="0000CC"/>
                  </a:solidFill>
                  <a:latin typeface="楷体_GB2312" pitchFamily="49" charset="-122"/>
                  <a:ea typeface="楷体_GB2312" pitchFamily="49" charset="-122"/>
                </a:rPr>
                <a:t>4</a:t>
              </a:r>
              <a:r>
                <a:rPr lang="zh-CN" altLang="en-US" sz="1800" b="1" dirty="0">
                  <a:solidFill>
                    <a:srgbClr val="0000CC"/>
                  </a:solidFill>
                  <a:latin typeface="楷体_GB2312" pitchFamily="49" charset="-122"/>
                  <a:ea typeface="楷体_GB2312" pitchFamily="49" charset="-122"/>
                </a:rPr>
                <a:t>、营业网点数量：</a:t>
              </a:r>
              <a:r>
                <a:rPr lang="zh-CN" altLang="en-US" sz="1800" b="1" dirty="0">
                  <a:latin typeface="楷体_GB2312" pitchFamily="49" charset="-122"/>
                  <a:ea typeface="楷体_GB2312" pitchFamily="49" charset="-122"/>
                </a:rPr>
                <a:t> </a:t>
              </a:r>
              <a:endParaRPr lang="zh-CN" altLang="en-US" sz="1800" b="1" dirty="0">
                <a:latin typeface="楷体_GB2312" pitchFamily="49" charset="-122"/>
                <a:ea typeface="楷体_GB2312" pitchFamily="49" charset="-122"/>
              </a:endParaRPr>
            </a:p>
            <a:p>
              <a:pPr>
                <a:spcBef>
                  <a:spcPct val="90000"/>
                </a:spcBef>
              </a:pPr>
              <a:r>
                <a:rPr lang="en-US" altLang="zh-CN" sz="1800" b="1" dirty="0">
                  <a:latin typeface="楷体_GB2312" pitchFamily="49" charset="-122"/>
                  <a:ea typeface="楷体_GB2312" pitchFamily="49" charset="-122"/>
                </a:rPr>
                <a:t>5</a:t>
              </a:r>
              <a:r>
                <a:rPr lang="zh-CN" altLang="en-US" sz="1800" b="1" dirty="0">
                  <a:latin typeface="楷体_GB2312" pitchFamily="49" charset="-122"/>
                  <a:ea typeface="楷体_GB2312" pitchFamily="49" charset="-122"/>
                </a:rPr>
                <a:t>、得分相同时，再按上年贷款规模排名、营销费得分排序。</a:t>
              </a:r>
              <a:endParaRPr lang="zh-CN" altLang="en-US" sz="1800" b="1" dirty="0">
                <a:latin typeface="楷体_GB2312" pitchFamily="49" charset="-122"/>
                <a:ea typeface="楷体_GB2312" pitchFamily="49" charset="-122"/>
              </a:endParaRPr>
            </a:p>
          </p:txBody>
        </p:sp>
        <p:sp>
          <p:nvSpPr>
            <p:cNvPr id="18435" name="Rectangle 5"/>
            <p:cNvSpPr/>
            <p:nvPr/>
          </p:nvSpPr>
          <p:spPr>
            <a:xfrm>
              <a:off x="46" y="0"/>
              <a:ext cx="1043" cy="317"/>
            </a:xfrm>
            <a:prstGeom prst="rect">
              <a:avLst/>
            </a:prstGeom>
            <a:solidFill>
              <a:schemeClr val="tx2"/>
            </a:solidFill>
            <a:ln w="9525">
              <a:noFill/>
            </a:ln>
          </p:spPr>
          <p:txBody>
            <a:bodyPr wrap="none" anchor="t" anchorCtr="0"/>
            <a:p>
              <a:pPr algn="ctr"/>
              <a:r>
                <a:rPr lang="zh-CN" altLang="en-US" sz="2400" b="1" i="1" dirty="0">
                  <a:solidFill>
                    <a:schemeClr val="bg1"/>
                  </a:solidFill>
                  <a:latin typeface="Arial" panose="020B0604020202020204" pitchFamily="34" charset="0"/>
                  <a:ea typeface="黑体" panose="02010609060101010101" pitchFamily="49" charset="-122"/>
                </a:rPr>
                <a:t>评标办法  </a:t>
              </a:r>
              <a:endParaRPr lang="zh-CN" altLang="en-US" sz="2400" b="1" i="1" dirty="0">
                <a:solidFill>
                  <a:schemeClr val="bg1"/>
                </a:solidFill>
                <a:latin typeface="Arial" panose="020B0604020202020204" pitchFamily="34" charset="0"/>
                <a:ea typeface="黑体" panose="02010609060101010101" pitchFamily="49" charset="-122"/>
              </a:endParaRPr>
            </a:p>
          </p:txBody>
        </p:sp>
      </p:grpSp>
      <p:sp>
        <p:nvSpPr>
          <p:cNvPr id="5126" name="Line 6"/>
          <p:cNvSpPr/>
          <p:nvPr/>
        </p:nvSpPr>
        <p:spPr>
          <a:xfrm flipV="1">
            <a:off x="684213" y="2319338"/>
            <a:ext cx="7775575" cy="0"/>
          </a:xfrm>
          <a:prstGeom prst="line">
            <a:avLst/>
          </a:prstGeom>
          <a:ln w="28575" cap="flat" cmpd="sng">
            <a:solidFill>
              <a:srgbClr val="CC0000"/>
            </a:solidFill>
            <a:prstDash val="solid"/>
            <a:round/>
            <a:headEnd type="none" w="med" len="med"/>
            <a:tailEnd type="none" w="med" len="med"/>
          </a:ln>
        </p:spPr>
      </p:sp>
      <p:sp>
        <p:nvSpPr>
          <p:cNvPr id="5127" name="Line 7"/>
          <p:cNvSpPr/>
          <p:nvPr/>
        </p:nvSpPr>
        <p:spPr>
          <a:xfrm flipV="1">
            <a:off x="684213" y="2824163"/>
            <a:ext cx="7775575" cy="0"/>
          </a:xfrm>
          <a:prstGeom prst="line">
            <a:avLst/>
          </a:prstGeom>
          <a:ln w="28575" cap="flat" cmpd="sng">
            <a:solidFill>
              <a:srgbClr val="CC0000"/>
            </a:solidFill>
            <a:prstDash val="solid"/>
            <a:round/>
            <a:headEnd type="none" w="med" len="med"/>
            <a:tailEnd type="none" w="med" len="med"/>
          </a:ln>
        </p:spPr>
      </p:sp>
      <p:sp>
        <p:nvSpPr>
          <p:cNvPr id="5128" name="Line 8"/>
          <p:cNvSpPr/>
          <p:nvPr/>
        </p:nvSpPr>
        <p:spPr>
          <a:xfrm flipV="1">
            <a:off x="684213" y="3328988"/>
            <a:ext cx="7775575" cy="0"/>
          </a:xfrm>
          <a:prstGeom prst="line">
            <a:avLst/>
          </a:prstGeom>
          <a:ln w="28575" cap="flat" cmpd="sng">
            <a:solidFill>
              <a:srgbClr val="CC0000"/>
            </a:solidFill>
            <a:prstDash val="solid"/>
            <a:round/>
            <a:headEnd type="none" w="med" len="med"/>
            <a:tailEnd type="none" w="med" len="med"/>
          </a:ln>
        </p:spPr>
      </p:sp>
      <p:sp>
        <p:nvSpPr>
          <p:cNvPr id="5129" name="Line 9"/>
          <p:cNvSpPr/>
          <p:nvPr/>
        </p:nvSpPr>
        <p:spPr>
          <a:xfrm flipV="1">
            <a:off x="684213" y="3903663"/>
            <a:ext cx="7775575" cy="0"/>
          </a:xfrm>
          <a:prstGeom prst="line">
            <a:avLst/>
          </a:prstGeom>
          <a:ln w="28575" cap="flat" cmpd="sng">
            <a:solidFill>
              <a:srgbClr val="CC0000"/>
            </a:solidFill>
            <a:prstDash val="solid"/>
            <a:round/>
            <a:headEnd type="none" w="med" len="med"/>
            <a:tailEnd type="none" w="med" len="med"/>
          </a:ln>
        </p:spPr>
      </p:sp>
      <p:sp>
        <p:nvSpPr>
          <p:cNvPr id="5130" name="Line 10"/>
          <p:cNvSpPr/>
          <p:nvPr/>
        </p:nvSpPr>
        <p:spPr>
          <a:xfrm flipV="1">
            <a:off x="684213" y="4408488"/>
            <a:ext cx="7775575" cy="0"/>
          </a:xfrm>
          <a:prstGeom prst="line">
            <a:avLst/>
          </a:prstGeom>
          <a:ln w="28575" cap="flat" cmpd="sng">
            <a:solidFill>
              <a:srgbClr val="CC0000"/>
            </a:solidFill>
            <a:prstDash val="solid"/>
            <a:round/>
            <a:headEnd type="none" w="med" len="med"/>
            <a:tailEnd type="none" w="med" len="med"/>
          </a:ln>
        </p:spPr>
      </p:sp>
      <p:sp>
        <p:nvSpPr>
          <p:cNvPr id="3" name="Line 10"/>
          <p:cNvSpPr/>
          <p:nvPr/>
        </p:nvSpPr>
        <p:spPr>
          <a:xfrm flipV="1">
            <a:off x="684213" y="4941888"/>
            <a:ext cx="7775575" cy="0"/>
          </a:xfrm>
          <a:prstGeom prst="line">
            <a:avLst/>
          </a:prstGeom>
          <a:ln w="28575" cap="flat" cmpd="sng">
            <a:solidFill>
              <a:srgbClr val="CC0000"/>
            </a:solidFill>
            <a:prstDash val="solid"/>
            <a:round/>
            <a:headEnd type="none" w="med" len="med"/>
            <a:tailEnd type="none" w="med" len="med"/>
          </a:ln>
        </p:spPr>
      </p:sp>
      <p:sp>
        <p:nvSpPr>
          <p:cNvPr id="18442" name="Rectangle 10"/>
          <p:cNvSpPr/>
          <p:nvPr/>
        </p:nvSpPr>
        <p:spPr>
          <a:xfrm>
            <a:off x="1719263" y="76200"/>
            <a:ext cx="7272337" cy="558800"/>
          </a:xfrm>
          <a:prstGeom prst="rect">
            <a:avLst/>
          </a:prstGeom>
          <a:noFill/>
          <a:ln w="9525">
            <a:noFill/>
          </a:ln>
        </p:spPr>
        <p:txBody>
          <a:bodyPr anchor="t" anchorCtr="0"/>
          <a:p>
            <a:pPr eaLnBrk="0" hangingPunct="0"/>
            <a:r>
              <a:rPr lang="zh-CN" altLang="en-US" sz="3000" b="1" dirty="0">
                <a:solidFill>
                  <a:schemeClr val="tx2"/>
                </a:solidFill>
                <a:latin typeface="华文中宋" panose="02010600040101010101" pitchFamily="2" charset="-122"/>
                <a:ea typeface="华文中宋" panose="02010600040101010101" pitchFamily="2" charset="-122"/>
              </a:rPr>
              <a:t>个人存款业务</a:t>
            </a:r>
            <a:endParaRPr lang="zh-CN" altLang="en-US" sz="3000" b="1" dirty="0">
              <a:solidFill>
                <a:schemeClr val="tx2"/>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wipe(left)">
                                      <p:cBhvr>
                                        <p:cTn id="12" dur="500"/>
                                        <p:tgtEl>
                                          <p:spTgt spid="51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127"/>
                                        </p:tgtEl>
                                        <p:attrNameLst>
                                          <p:attrName>style.visibility</p:attrName>
                                        </p:attrNameLst>
                                      </p:cBhvr>
                                      <p:to>
                                        <p:strVal val="visible"/>
                                      </p:to>
                                    </p:set>
                                    <p:animEffect transition="in" filter="wipe(left)">
                                      <p:cBhvr>
                                        <p:cTn id="17" dur="500"/>
                                        <p:tgtEl>
                                          <p:spTgt spid="51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128"/>
                                        </p:tgtEl>
                                        <p:attrNameLst>
                                          <p:attrName>style.visibility</p:attrName>
                                        </p:attrNameLst>
                                      </p:cBhvr>
                                      <p:to>
                                        <p:strVal val="visible"/>
                                      </p:to>
                                    </p:set>
                                    <p:animEffect transition="in" filter="wipe(left)">
                                      <p:cBhvr>
                                        <p:cTn id="22" dur="500"/>
                                        <p:tgtEl>
                                          <p:spTgt spid="51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129"/>
                                        </p:tgtEl>
                                        <p:attrNameLst>
                                          <p:attrName>style.visibility</p:attrName>
                                        </p:attrNameLst>
                                      </p:cBhvr>
                                      <p:to>
                                        <p:strVal val="visible"/>
                                      </p:to>
                                    </p:set>
                                    <p:animEffect transition="in" filter="wipe(left)">
                                      <p:cBhvr>
                                        <p:cTn id="27" dur="500"/>
                                        <p:tgtEl>
                                          <p:spTgt spid="51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130"/>
                                        </p:tgtEl>
                                        <p:attrNameLst>
                                          <p:attrName>style.visibility</p:attrName>
                                        </p:attrNameLst>
                                      </p:cBhvr>
                                      <p:to>
                                        <p:strVal val="visible"/>
                                      </p:to>
                                    </p:set>
                                    <p:animEffect transition="in" filter="wipe(left)">
                                      <p:cBhvr>
                                        <p:cTn id="32" dur="500"/>
                                        <p:tgtEl>
                                          <p:spTgt spid="51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left)">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3"/>
          <p:cNvSpPr>
            <a:spLocks noGrp="1"/>
          </p:cNvSpPr>
          <p:nvPr>
            <p:ph idx="1"/>
          </p:nvPr>
        </p:nvSpPr>
        <p:spPr/>
        <p:txBody>
          <a:bodyPr vert="horz" wrap="square" lIns="91440" tIns="45720" rIns="91440" bIns="45720" anchor="t" anchorCtr="0"/>
          <a:p>
            <a:pPr>
              <a:lnSpc>
                <a:spcPct val="180000"/>
              </a:lnSpc>
            </a:pP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购房按揭贷款：首付比例由央行调控，尾款由银行以基准利率贷出</a:t>
            </a:r>
            <a:endParaRPr lang="zh-CN" altLang="en-US" sz="2400" dirty="0">
              <a:latin typeface="黑体" panose="02010609060101010101" pitchFamily="49" charset="-122"/>
              <a:ea typeface="黑体" panose="02010609060101010101" pitchFamily="49" charset="-122"/>
            </a:endParaRPr>
          </a:p>
        </p:txBody>
      </p:sp>
      <p:grpSp>
        <p:nvGrpSpPr>
          <p:cNvPr id="20482" name="Group 4"/>
          <p:cNvGrpSpPr/>
          <p:nvPr/>
        </p:nvGrpSpPr>
        <p:grpSpPr>
          <a:xfrm>
            <a:off x="1905000" y="730250"/>
            <a:ext cx="5486400" cy="1025525"/>
            <a:chOff x="624" y="816"/>
            <a:chExt cx="2832" cy="453"/>
          </a:xfrm>
        </p:grpSpPr>
        <p:grpSp>
          <p:nvGrpSpPr>
            <p:cNvPr id="20483" name="Group 5"/>
            <p:cNvGrpSpPr/>
            <p:nvPr/>
          </p:nvGrpSpPr>
          <p:grpSpPr>
            <a:xfrm>
              <a:off x="624" y="816"/>
              <a:ext cx="2832" cy="453"/>
              <a:chOff x="0" y="0"/>
              <a:chExt cx="6228000" cy="719137"/>
            </a:xfrm>
          </p:grpSpPr>
          <p:sp>
            <p:nvSpPr>
              <p:cNvPr id="20484" name="AutoShape 3"/>
              <p:cNvSpPr/>
              <p:nvPr/>
            </p:nvSpPr>
            <p:spPr>
              <a:xfrm>
                <a:off x="913" y="0"/>
                <a:ext cx="6226175" cy="719137"/>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0485"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0486" name="Rectangle 13"/>
            <p:cNvSpPr/>
            <p:nvPr/>
          </p:nvSpPr>
          <p:spPr>
            <a:xfrm>
              <a:off x="768" y="960"/>
              <a:ext cx="2544" cy="203"/>
            </a:xfrm>
            <a:prstGeom prst="rect">
              <a:avLst/>
            </a:prstGeom>
            <a:noFill/>
            <a:ln w="9525">
              <a:noFill/>
            </a:ln>
          </p:spPr>
          <p:txBody>
            <a:bodyPr anchor="t" anchorCtr="0">
              <a:spAutoFit/>
            </a:bodyPr>
            <a:p>
              <a:pPr algn="ctr" eaLnBrk="0" hangingPunct="0"/>
              <a:r>
                <a:rPr lang="zh-CN" altLang="en-US" sz="2400" b="1" dirty="0">
                  <a:solidFill>
                    <a:schemeClr val="tx2"/>
                  </a:solidFill>
                  <a:latin typeface="Arial" panose="020B0604020202020204" pitchFamily="34" charset="0"/>
                  <a:ea typeface="宋体" panose="02010600030101010101" pitchFamily="2" charset="-122"/>
                </a:rPr>
                <a:t>个人购房按揭贷款业务</a:t>
              </a:r>
              <a:endParaRPr lang="zh-CN" altLang="en-US" sz="2400" b="1" dirty="0">
                <a:solidFill>
                  <a:schemeClr val="tx2"/>
                </a:solidFill>
                <a:latin typeface="Arial" panose="020B0604020202020204" pitchFamily="34" charset="0"/>
                <a:ea typeface="宋体" panose="02010600030101010101" pitchFamily="2"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05" name="Group 2"/>
          <p:cNvGrpSpPr/>
          <p:nvPr/>
        </p:nvGrpSpPr>
        <p:grpSpPr>
          <a:xfrm>
            <a:off x="1905000" y="730250"/>
            <a:ext cx="5486400" cy="1025525"/>
            <a:chOff x="624" y="816"/>
            <a:chExt cx="2832" cy="453"/>
          </a:xfrm>
        </p:grpSpPr>
        <p:grpSp>
          <p:nvGrpSpPr>
            <p:cNvPr id="21506" name="Group 3"/>
            <p:cNvGrpSpPr/>
            <p:nvPr/>
          </p:nvGrpSpPr>
          <p:grpSpPr>
            <a:xfrm>
              <a:off x="624" y="816"/>
              <a:ext cx="2832" cy="453"/>
              <a:chOff x="0" y="0"/>
              <a:chExt cx="6228000" cy="719137"/>
            </a:xfrm>
          </p:grpSpPr>
          <p:sp>
            <p:nvSpPr>
              <p:cNvPr id="21507" name="AutoShape 3"/>
              <p:cNvSpPr/>
              <p:nvPr/>
            </p:nvSpPr>
            <p:spPr>
              <a:xfrm>
                <a:off x="913" y="0"/>
                <a:ext cx="6226175" cy="719137"/>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1508"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1509" name="Rectangle 13"/>
            <p:cNvSpPr/>
            <p:nvPr/>
          </p:nvSpPr>
          <p:spPr>
            <a:xfrm>
              <a:off x="768" y="960"/>
              <a:ext cx="2544" cy="229"/>
            </a:xfrm>
            <a:prstGeom prst="rect">
              <a:avLst/>
            </a:prstGeom>
            <a:noFill/>
            <a:ln w="9525">
              <a:noFill/>
            </a:ln>
          </p:spPr>
          <p:txBody>
            <a:bodyPr anchor="t" anchorCtr="0">
              <a:spAutoFit/>
            </a:bodyPr>
            <a:p>
              <a:pPr algn="ctr" eaLnBrk="0" hangingPunct="0"/>
              <a:r>
                <a:rPr lang="zh-CN" altLang="en-US" sz="2400" b="1" dirty="0">
                  <a:latin typeface="微软雅黑" panose="020B0503020204020204" charset="-122"/>
                  <a:ea typeface="微软雅黑" panose="020B0503020204020204" charset="-122"/>
                </a:rPr>
                <a:t>对公业务</a:t>
              </a:r>
              <a:r>
                <a:rPr lang="zh-CN" altLang="en-US" sz="2800" dirty="0">
                  <a:latin typeface="微软雅黑" panose="020B0503020204020204" charset="-122"/>
                  <a:ea typeface="微软雅黑" panose="020B0503020204020204" charset="-122"/>
                </a:rPr>
                <a:t> </a:t>
              </a:r>
              <a:endParaRPr lang="zh-CN" altLang="en-US" sz="2800" dirty="0">
                <a:latin typeface="微软雅黑" panose="020B0503020204020204" charset="-122"/>
                <a:ea typeface="微软雅黑" panose="020B0503020204020204" charset="-122"/>
              </a:endParaRPr>
            </a:p>
          </p:txBody>
        </p:sp>
      </p:grpSp>
      <p:sp>
        <p:nvSpPr>
          <p:cNvPr id="21510" name="Rectangle 19"/>
          <p:cNvSpPr/>
          <p:nvPr/>
        </p:nvSpPr>
        <p:spPr>
          <a:xfrm>
            <a:off x="457200" y="2133600"/>
            <a:ext cx="8229600" cy="3992563"/>
          </a:xfrm>
          <a:prstGeom prst="rect">
            <a:avLst/>
          </a:prstGeom>
          <a:noFill/>
          <a:ln w="9525">
            <a:noFill/>
          </a:ln>
        </p:spPr>
        <p:txBody>
          <a:bodyPr anchor="t" anchorCtr="0"/>
          <a:p>
            <a:pPr marL="342900" indent="-342900" eaLnBrk="0" hangingPunct="0">
              <a:lnSpc>
                <a:spcPct val="180000"/>
              </a:lnSpc>
              <a:spcBef>
                <a:spcPct val="20000"/>
              </a:spcBef>
              <a:buChar char="•"/>
            </a:pPr>
            <a:r>
              <a:rPr lang="zh-CN" altLang="en-US" sz="2400" dirty="0">
                <a:latin typeface="黑体" panose="02010609060101010101" pitchFamily="49" charset="-122"/>
                <a:ea typeface="黑体" panose="02010609060101010101" pitchFamily="49" charset="-122"/>
              </a:rPr>
              <a:t>竞争企业存款：可采用利率竞争、组合贷款等方式竞争</a:t>
            </a:r>
            <a:endParaRPr lang="zh-CN" altLang="en-US" sz="2400" dirty="0">
              <a:latin typeface="黑体" panose="02010609060101010101" pitchFamily="49" charset="-122"/>
              <a:ea typeface="黑体" panose="02010609060101010101" pitchFamily="49" charset="-122"/>
            </a:endParaRPr>
          </a:p>
          <a:p>
            <a:pPr marL="342900" indent="-342900" eaLnBrk="0" hangingPunct="0">
              <a:lnSpc>
                <a:spcPct val="180000"/>
              </a:lnSpc>
              <a:spcBef>
                <a:spcPct val="20000"/>
              </a:spcBef>
              <a:buChar char="•"/>
            </a:pPr>
            <a:r>
              <a:rPr lang="zh-CN" altLang="en-US" sz="2400" dirty="0">
                <a:latin typeface="黑体" panose="02010609060101010101" pitchFamily="49" charset="-122"/>
                <a:ea typeface="黑体" panose="02010609060101010101" pitchFamily="49" charset="-122"/>
              </a:rPr>
              <a:t>企业项目开发贷款：资产负债率由银行自定</a:t>
            </a:r>
            <a:endParaRPr lang="zh-CN" altLang="en-US" sz="2400" dirty="0">
              <a:latin typeface="黑体" panose="02010609060101010101" pitchFamily="49" charset="-122"/>
              <a:ea typeface="黑体" panose="02010609060101010101" pitchFamily="49" charset="-122"/>
            </a:endParaRPr>
          </a:p>
          <a:p>
            <a:pPr marL="342900" indent="-342900" eaLnBrk="0" hangingPunct="0">
              <a:lnSpc>
                <a:spcPct val="180000"/>
              </a:lnSpc>
              <a:spcBef>
                <a:spcPct val="20000"/>
              </a:spcBef>
              <a:buChar char="•"/>
            </a:pPr>
            <a:r>
              <a:rPr lang="zh-CN" altLang="en-US" sz="2400" dirty="0">
                <a:latin typeface="黑体" panose="02010609060101010101" pitchFamily="49" charset="-122"/>
                <a:ea typeface="黑体" panose="02010609060101010101" pitchFamily="49" charset="-122"/>
              </a:rPr>
              <a:t>企业流动资金贷款：利率范围</a:t>
            </a:r>
            <a:r>
              <a:rPr lang="en-US" altLang="zh-CN" sz="2400" dirty="0">
                <a:latin typeface="黑体" panose="02010609060101010101" pitchFamily="49" charset="-122"/>
                <a:ea typeface="黑体" panose="02010609060101010101" pitchFamily="49" charset="-122"/>
              </a:rPr>
              <a:t>[0.5,4]</a:t>
            </a:r>
            <a:r>
              <a:rPr lang="zh-CN" altLang="en-US" sz="2400" dirty="0">
                <a:latin typeface="黑体" panose="02010609060101010101" pitchFamily="49" charset="-122"/>
                <a:ea typeface="黑体" panose="02010609060101010101" pitchFamily="49" charset="-122"/>
              </a:rPr>
              <a:t>倍</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2"/>
          <p:cNvSpPr>
            <a:spLocks noGrp="1"/>
          </p:cNvSpPr>
          <p:nvPr>
            <p:ph type="title"/>
          </p:nvPr>
        </p:nvSpPr>
        <p:spPr>
          <a:xfrm>
            <a:off x="457200" y="914400"/>
            <a:ext cx="8229600" cy="503238"/>
          </a:xfrm>
        </p:spPr>
        <p:txBody>
          <a:bodyPr vert="horz" wrap="square" lIns="91440" tIns="45720" rIns="91440" bIns="45720" anchor="t" anchorCtr="0"/>
          <a:p>
            <a:pPr algn="l"/>
            <a:r>
              <a:rPr lang="zh-CN" altLang="en-US" sz="3000" b="1" dirty="0">
                <a:latin typeface="华文中宋" panose="02010600040101010101" pitchFamily="2" charset="-122"/>
                <a:ea typeface="华文中宋" panose="02010600040101010101" pitchFamily="2" charset="-122"/>
              </a:rPr>
              <a:t>商业银行发行股票</a:t>
            </a:r>
            <a:endParaRPr lang="zh-CN" altLang="en-US" sz="3000" b="1" dirty="0">
              <a:latin typeface="华文中宋" panose="02010600040101010101" pitchFamily="2" charset="-122"/>
              <a:ea typeface="华文中宋" panose="02010600040101010101" pitchFamily="2" charset="-122"/>
            </a:endParaRPr>
          </a:p>
        </p:txBody>
      </p:sp>
      <p:sp>
        <p:nvSpPr>
          <p:cNvPr id="22530" name="Rectangle 3"/>
          <p:cNvSpPr>
            <a:spLocks noGrp="1"/>
          </p:cNvSpPr>
          <p:nvPr>
            <p:ph idx="1"/>
          </p:nvPr>
        </p:nvSpPr>
        <p:spPr/>
        <p:txBody>
          <a:bodyPr vert="horz" wrap="square" lIns="91440" tIns="45720" rIns="91440" bIns="45720" anchor="t" anchorCtr="0"/>
          <a:p>
            <a:pPr>
              <a:lnSpc>
                <a:spcPct val="180000"/>
              </a:lnSpc>
            </a:pPr>
            <a:r>
              <a:rPr lang="zh-CN" altLang="en-US" sz="2400" dirty="0">
                <a:latin typeface="黑体" panose="02010609060101010101" pitchFamily="49" charset="-122"/>
                <a:ea typeface="黑体" panose="02010609060101010101" pitchFamily="49" charset="-122"/>
              </a:rPr>
              <a:t>各银行可按一定比例发行股票，并确定发行价、利润分配比例、承销费用率、未来发展规划</a:t>
            </a: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存贷比超标银行可同业拆借。</a:t>
            </a: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银行和企业均可购买银行股票</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45950" name="Group 190"/>
          <p:cNvGraphicFramePr>
            <a:graphicFrameLocks noGrp="1"/>
          </p:cNvGraphicFramePr>
          <p:nvPr>
            <p:ph idx="4294967295"/>
          </p:nvPr>
        </p:nvGraphicFramePr>
        <p:xfrm>
          <a:off x="381000" y="1285875"/>
          <a:ext cx="8229600" cy="5340350"/>
        </p:xfrm>
        <a:graphic>
          <a:graphicData uri="http://schemas.openxmlformats.org/drawingml/2006/table">
            <a:tbl>
              <a:tblPr/>
              <a:tblGrid>
                <a:gridCol w="968375"/>
                <a:gridCol w="7261225"/>
              </a:tblGrid>
              <a:tr h="468313">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类别</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收费内容与标准</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结算类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每一笔商品交易由买方支付结算费用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笔</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代理类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代发工资等代理业务计代理费用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代理类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国债、理财产品、金融债买卖业务计代理费用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笔，</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代理类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企业之间发生房企</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组间贷款由贷款方支付代理费用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笔。</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咨询类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每笔贷款每年按贷款总额的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收取额度回顾费（用于每年的贷款评审）</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其他类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每笔购房按揭贷款需按购房按揭贷款金额的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向银行支付个人贷款资金安排费</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承诺类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在商业银行承诺的借款额度内客户未使用的部分，必须按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支付承诺费</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咨询类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每笔贷款每年按贷款总额的    </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收取财务顾问费</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投行类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协助企业或其他银行发行债券计投行费用     万</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笔，</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0213">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咨询类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查出企业错帐计咨询费用      万</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次；</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其他类</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base" latinLnBrk="0" hangingPunct="0">
                        <a:lnSpc>
                          <a:spcPct val="100000"/>
                        </a:lnSpc>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企业提前还款，收取提前还款金额的</a:t>
                      </a:r>
                      <a:r>
                        <a:rPr kumimoji="0"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作为手续费。</a:t>
                      </a:r>
                      <a:endParaRPr kumimoji="0" lang="zh-CN" altLang="en-US" sz="2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pSp>
        <p:nvGrpSpPr>
          <p:cNvPr id="23594" name="Group 177"/>
          <p:cNvGrpSpPr/>
          <p:nvPr/>
        </p:nvGrpSpPr>
        <p:grpSpPr>
          <a:xfrm>
            <a:off x="1905000" y="228600"/>
            <a:ext cx="5486400" cy="1025525"/>
            <a:chOff x="624" y="816"/>
            <a:chExt cx="2832" cy="453"/>
          </a:xfrm>
        </p:grpSpPr>
        <p:grpSp>
          <p:nvGrpSpPr>
            <p:cNvPr id="23595" name="Group 178"/>
            <p:cNvGrpSpPr/>
            <p:nvPr/>
          </p:nvGrpSpPr>
          <p:grpSpPr>
            <a:xfrm>
              <a:off x="624" y="816"/>
              <a:ext cx="2832" cy="453"/>
              <a:chOff x="0" y="0"/>
              <a:chExt cx="6228000" cy="719137"/>
            </a:xfrm>
          </p:grpSpPr>
          <p:sp>
            <p:nvSpPr>
              <p:cNvPr id="23596" name="AutoShape 3"/>
              <p:cNvSpPr/>
              <p:nvPr/>
            </p:nvSpPr>
            <p:spPr>
              <a:xfrm>
                <a:off x="913" y="0"/>
                <a:ext cx="6226175" cy="719137"/>
              </a:xfrm>
              <a:prstGeom prst="roundRect">
                <a:avLst>
                  <a:gd name="adj" fmla="val 16667"/>
                </a:avLst>
              </a:prstGeom>
              <a:gradFill rotWithShape="1">
                <a:gsLst>
                  <a:gs pos="0">
                    <a:srgbClr val="71E4FF"/>
                  </a:gs>
                  <a:gs pos="100000">
                    <a:srgbClr val="009FC4"/>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3597"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3598" name="Rectangle 13"/>
            <p:cNvSpPr/>
            <p:nvPr/>
          </p:nvSpPr>
          <p:spPr>
            <a:xfrm>
              <a:off x="768" y="960"/>
              <a:ext cx="2544" cy="229"/>
            </a:xfrm>
            <a:prstGeom prst="rect">
              <a:avLst/>
            </a:prstGeom>
            <a:noFill/>
            <a:ln w="9525">
              <a:noFill/>
            </a:ln>
          </p:spPr>
          <p:txBody>
            <a:bodyPr anchor="t" anchorCtr="0">
              <a:spAutoFit/>
            </a:bodyPr>
            <a:p>
              <a:pPr algn="ctr" eaLnBrk="0" hangingPunct="0"/>
              <a:r>
                <a:rPr lang="zh-CN" altLang="en-US" sz="2400" b="1" dirty="0">
                  <a:latin typeface="微软雅黑" panose="020B0503020204020204" charset="-122"/>
                  <a:ea typeface="微软雅黑" panose="020B0503020204020204" charset="-122"/>
                </a:rPr>
                <a:t>中间业务</a:t>
              </a:r>
              <a:r>
                <a:rPr lang="zh-CN" altLang="en-US" sz="2800" dirty="0">
                  <a:latin typeface="微软雅黑" panose="020B0503020204020204" charset="-122"/>
                  <a:ea typeface="微软雅黑" panose="020B0503020204020204" charset="-122"/>
                </a:rPr>
                <a:t> </a:t>
              </a:r>
              <a:endParaRPr lang="zh-CN" altLang="en-US" sz="2800" dirty="0">
                <a:latin typeface="微软雅黑" panose="020B0503020204020204" charset="-122"/>
                <a:ea typeface="微软雅黑" panose="020B0503020204020204" charset="-122"/>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77" name="Group 2"/>
          <p:cNvGrpSpPr/>
          <p:nvPr/>
        </p:nvGrpSpPr>
        <p:grpSpPr>
          <a:xfrm>
            <a:off x="228600" y="1371600"/>
            <a:ext cx="1066800" cy="4572000"/>
            <a:chOff x="0" y="0"/>
            <a:chExt cx="6228000" cy="719137"/>
          </a:xfrm>
        </p:grpSpPr>
        <p:sp>
          <p:nvSpPr>
            <p:cNvPr id="24578"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4579"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76485" name="Text Box 5"/>
          <p:cNvSpPr txBox="1"/>
          <p:nvPr/>
        </p:nvSpPr>
        <p:spPr>
          <a:xfrm>
            <a:off x="2133600" y="4044950"/>
            <a:ext cx="2667000" cy="80962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30000"/>
              </a:lnSpc>
              <a:spcBef>
                <a:spcPct val="20000"/>
              </a:spcBef>
            </a:pPr>
            <a:r>
              <a:rPr lang="zh-CN" altLang="en-US" sz="1800" b="1" dirty="0">
                <a:latin typeface="Arial" panose="020B0604020202020204" pitchFamily="34" charset="0"/>
                <a:ea typeface="宋体" panose="02010600030101010101" pitchFamily="2" charset="-122"/>
              </a:rPr>
              <a:t>智慧银行风险管控数据分析决策实验 </a:t>
            </a:r>
            <a:endParaRPr lang="zh-CN" altLang="en-US" sz="1800" b="1" dirty="0">
              <a:latin typeface="Arial" panose="020B0604020202020204" pitchFamily="34" charset="0"/>
              <a:ea typeface="宋体" panose="02010600030101010101" pitchFamily="2" charset="-122"/>
            </a:endParaRPr>
          </a:p>
        </p:txBody>
      </p:sp>
      <p:sp>
        <p:nvSpPr>
          <p:cNvPr id="276486" name="Text Box 6"/>
          <p:cNvSpPr txBox="1"/>
          <p:nvPr/>
        </p:nvSpPr>
        <p:spPr>
          <a:xfrm>
            <a:off x="5257800" y="1905000"/>
            <a:ext cx="2819400" cy="80962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30000"/>
              </a:lnSpc>
              <a:spcBef>
                <a:spcPct val="20000"/>
              </a:spcBef>
            </a:pPr>
            <a:r>
              <a:rPr lang="zh-CN" altLang="en-US" sz="1800" b="1" dirty="0">
                <a:latin typeface="Arial" panose="020B0604020202020204" pitchFamily="34" charset="0"/>
                <a:ea typeface="宋体" panose="02010600030101010101" pitchFamily="2" charset="-122"/>
              </a:rPr>
              <a:t>智慧银行智能化会计与报表业务实验</a:t>
            </a:r>
            <a:endParaRPr lang="zh-CN" altLang="en-US" sz="1800" b="1" dirty="0">
              <a:latin typeface="Arial" panose="020B0604020202020204" pitchFamily="34" charset="0"/>
              <a:ea typeface="宋体" panose="02010600030101010101" pitchFamily="2" charset="-122"/>
            </a:endParaRPr>
          </a:p>
        </p:txBody>
      </p:sp>
      <p:sp>
        <p:nvSpPr>
          <p:cNvPr id="276487" name="Text Box 7"/>
          <p:cNvSpPr txBox="1"/>
          <p:nvPr/>
        </p:nvSpPr>
        <p:spPr>
          <a:xfrm>
            <a:off x="2133600" y="2892425"/>
            <a:ext cx="2743200" cy="80962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30000"/>
              </a:lnSpc>
              <a:spcBef>
                <a:spcPct val="20000"/>
              </a:spcBef>
            </a:pPr>
            <a:r>
              <a:rPr lang="zh-CN" altLang="en-US" sz="1800" b="1" dirty="0">
                <a:latin typeface="Arial" panose="020B0604020202020204" pitchFamily="34" charset="0"/>
                <a:ea typeface="宋体" panose="02010600030101010101" pitchFamily="2" charset="-122"/>
              </a:rPr>
              <a:t>银监会对商业银行的数字化评级和监管实验</a:t>
            </a:r>
            <a:endParaRPr lang="zh-CN" altLang="en-US" sz="1800" b="1" dirty="0">
              <a:latin typeface="Arial" panose="020B0604020202020204" pitchFamily="34" charset="0"/>
              <a:ea typeface="宋体" panose="02010600030101010101" pitchFamily="2" charset="-122"/>
            </a:endParaRPr>
          </a:p>
        </p:txBody>
      </p:sp>
      <p:sp>
        <p:nvSpPr>
          <p:cNvPr id="276488" name="Text Box 8"/>
          <p:cNvSpPr txBox="1"/>
          <p:nvPr/>
        </p:nvSpPr>
        <p:spPr>
          <a:xfrm>
            <a:off x="5257800" y="2930525"/>
            <a:ext cx="2743200" cy="80962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30000"/>
              </a:lnSpc>
              <a:spcBef>
                <a:spcPct val="20000"/>
              </a:spcBef>
            </a:pPr>
            <a:r>
              <a:rPr lang="zh-CN" altLang="en-US" sz="1800" b="1" dirty="0">
                <a:latin typeface="Arial" panose="020B0604020202020204" pitchFamily="34" charset="0"/>
                <a:ea typeface="宋体" panose="02010600030101010101" pitchFamily="2" charset="-122"/>
              </a:rPr>
              <a:t>智慧银行信贷数据分析决策业务实验</a:t>
            </a:r>
            <a:endParaRPr lang="zh-CN" altLang="en-US" sz="1800" b="1" dirty="0">
              <a:latin typeface="Arial" panose="020B0604020202020204" pitchFamily="34" charset="0"/>
              <a:ea typeface="宋体" panose="02010600030101010101" pitchFamily="2" charset="-122"/>
            </a:endParaRPr>
          </a:p>
        </p:txBody>
      </p:sp>
      <p:grpSp>
        <p:nvGrpSpPr>
          <p:cNvPr id="24584" name="Group 9"/>
          <p:cNvGrpSpPr/>
          <p:nvPr/>
        </p:nvGrpSpPr>
        <p:grpSpPr>
          <a:xfrm>
            <a:off x="2057400" y="1066800"/>
            <a:ext cx="6229350" cy="719138"/>
            <a:chOff x="0" y="0"/>
            <a:chExt cx="6228000" cy="719137"/>
          </a:xfrm>
        </p:grpSpPr>
        <p:sp>
          <p:nvSpPr>
            <p:cNvPr id="24585"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4586"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4587" name="Text Box 12"/>
          <p:cNvSpPr txBox="1"/>
          <p:nvPr/>
        </p:nvSpPr>
        <p:spPr>
          <a:xfrm>
            <a:off x="2133600" y="1219200"/>
            <a:ext cx="5410200" cy="366713"/>
          </a:xfrm>
          <a:prstGeom prst="rect">
            <a:avLst/>
          </a:prstGeom>
          <a:noFill/>
          <a:ln w="9525">
            <a:noFill/>
          </a:ln>
          <a:effectLst>
            <a:outerShdw dist="17961" dir="13499999" algn="ctr" rotWithShape="0">
              <a:srgbClr val="708688"/>
            </a:outerShdw>
          </a:effectLst>
        </p:spPr>
        <p:txBody>
          <a:bodyPr anchor="t" anchorCtr="0">
            <a:spAutoFit/>
          </a:bodyPr>
          <a:p>
            <a:pPr algn="ctr"/>
            <a:r>
              <a:rPr lang="zh-CN" altLang="en-US" sz="1800" b="1" dirty="0">
                <a:latin typeface="Arial" panose="020B0604020202020204" pitchFamily="34" charset="0"/>
                <a:ea typeface="宋体" panose="02010600030101010101" pitchFamily="2" charset="-122"/>
              </a:rPr>
              <a:t>主要教学内容与要求 </a:t>
            </a:r>
            <a:endParaRPr lang="zh-CN" altLang="en-US" sz="1800" b="1" dirty="0">
              <a:latin typeface="Arial" panose="020B0604020202020204" pitchFamily="34" charset="0"/>
              <a:ea typeface="宋体" panose="02010600030101010101" pitchFamily="2" charset="-122"/>
            </a:endParaRPr>
          </a:p>
        </p:txBody>
      </p:sp>
      <p:sp>
        <p:nvSpPr>
          <p:cNvPr id="276493" name="Text Box 13"/>
          <p:cNvSpPr txBox="1"/>
          <p:nvPr/>
        </p:nvSpPr>
        <p:spPr>
          <a:xfrm>
            <a:off x="2133600" y="1905000"/>
            <a:ext cx="2895600" cy="80962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30000"/>
              </a:lnSpc>
              <a:spcBef>
                <a:spcPct val="20000"/>
              </a:spcBef>
            </a:pPr>
            <a:r>
              <a:rPr lang="zh-CN" altLang="en-US" sz="1800" b="1" dirty="0">
                <a:latin typeface="Arial" panose="020B0604020202020204" pitchFamily="34" charset="0"/>
                <a:ea typeface="宋体" panose="02010600030101010101" pitchFamily="2" charset="-122"/>
              </a:rPr>
              <a:t>智慧银行数字化运营核心业务与绩效管理实验</a:t>
            </a:r>
            <a:endParaRPr lang="zh-CN" altLang="en-US" sz="1800" b="1" dirty="0">
              <a:latin typeface="Arial" panose="020B0604020202020204" pitchFamily="34" charset="0"/>
              <a:ea typeface="宋体" panose="02010600030101010101" pitchFamily="2" charset="-122"/>
            </a:endParaRPr>
          </a:p>
        </p:txBody>
      </p:sp>
      <p:sp>
        <p:nvSpPr>
          <p:cNvPr id="24589" name="Text Box 14"/>
          <p:cNvSpPr txBox="1"/>
          <p:nvPr/>
        </p:nvSpPr>
        <p:spPr>
          <a:xfrm>
            <a:off x="517525" y="2057400"/>
            <a:ext cx="549275" cy="2971800"/>
          </a:xfrm>
          <a:prstGeom prst="rect">
            <a:avLst/>
          </a:prstGeom>
          <a:noFill/>
          <a:ln w="9525">
            <a:noFill/>
          </a:ln>
          <a:effectLst>
            <a:outerShdw dist="17961" dir="2699999" algn="ctr" rotWithShape="0">
              <a:srgbClr val="708688"/>
            </a:outerShdw>
          </a:effectLst>
        </p:spPr>
        <p:txBody>
          <a:bodyPr vert="eaVert" anchor="t" anchorCtr="0">
            <a:spAutoFit/>
          </a:bodyPr>
          <a:p>
            <a:pPr algn="ctr">
              <a:spcBef>
                <a:spcPct val="50000"/>
              </a:spcBef>
            </a:pPr>
            <a:r>
              <a:rPr lang="zh-CN" altLang="en-US" sz="2400" b="1" dirty="0">
                <a:latin typeface="Arial" panose="020B0604020202020204" pitchFamily="34" charset="0"/>
                <a:ea typeface="宋体" panose="02010600030101010101" pitchFamily="2" charset="-122"/>
              </a:rPr>
              <a:t>商业银行经营与管理 </a:t>
            </a:r>
            <a:endParaRPr lang="zh-CN" altLang="en-US" sz="24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6493"/>
                                        </p:tgtEl>
                                        <p:attrNameLst>
                                          <p:attrName>style.visibility</p:attrName>
                                        </p:attrNameLst>
                                      </p:cBhvr>
                                      <p:to>
                                        <p:strVal val="visible"/>
                                      </p:to>
                                    </p:set>
                                    <p:animEffect transition="in" filter="diamond(in)">
                                      <p:cBhvr>
                                        <p:cTn id="7" dur="500"/>
                                        <p:tgtEl>
                                          <p:spTgt spid="276493"/>
                                        </p:tgtEl>
                                      </p:cBhvr>
                                    </p:animEffect>
                                  </p:childTnLst>
                                </p:cTn>
                              </p:par>
                            </p:childTnLst>
                          </p:cTn>
                        </p:par>
                        <p:par>
                          <p:cTn id="8" fill="hold">
                            <p:stCondLst>
                              <p:cond delay="500"/>
                            </p:stCondLst>
                            <p:childTnLst>
                              <p:par>
                                <p:cTn id="9" presetID="8" presetClass="entr" presetSubtype="16" fill="hold" grpId="0" nodeType="afterEffect">
                                  <p:stCondLst>
                                    <p:cond delay="0"/>
                                  </p:stCondLst>
                                  <p:childTnLst>
                                    <p:set>
                                      <p:cBhvr>
                                        <p:cTn id="10" dur="1" fill="hold">
                                          <p:stCondLst>
                                            <p:cond delay="0"/>
                                          </p:stCondLst>
                                        </p:cTn>
                                        <p:tgtEl>
                                          <p:spTgt spid="276486"/>
                                        </p:tgtEl>
                                        <p:attrNameLst>
                                          <p:attrName>style.visibility</p:attrName>
                                        </p:attrNameLst>
                                      </p:cBhvr>
                                      <p:to>
                                        <p:strVal val="visible"/>
                                      </p:to>
                                    </p:set>
                                    <p:animEffect transition="in" filter="diamond(in)">
                                      <p:cBhvr>
                                        <p:cTn id="11" dur="500"/>
                                        <p:tgtEl>
                                          <p:spTgt spid="276486"/>
                                        </p:tgtEl>
                                      </p:cBhvr>
                                    </p:animEffect>
                                  </p:childTnLst>
                                </p:cTn>
                              </p:par>
                            </p:childTnLst>
                          </p:cTn>
                        </p:par>
                        <p:par>
                          <p:cTn id="12" fill="hold">
                            <p:stCondLst>
                              <p:cond delay="1000"/>
                            </p:stCondLst>
                            <p:childTnLst>
                              <p:par>
                                <p:cTn id="13" presetID="8" presetClass="entr" presetSubtype="16" fill="hold" grpId="0" nodeType="afterEffect">
                                  <p:stCondLst>
                                    <p:cond delay="0"/>
                                  </p:stCondLst>
                                  <p:childTnLst>
                                    <p:set>
                                      <p:cBhvr>
                                        <p:cTn id="14" dur="1" fill="hold">
                                          <p:stCondLst>
                                            <p:cond delay="0"/>
                                          </p:stCondLst>
                                        </p:cTn>
                                        <p:tgtEl>
                                          <p:spTgt spid="276487"/>
                                        </p:tgtEl>
                                        <p:attrNameLst>
                                          <p:attrName>style.visibility</p:attrName>
                                        </p:attrNameLst>
                                      </p:cBhvr>
                                      <p:to>
                                        <p:strVal val="visible"/>
                                      </p:to>
                                    </p:set>
                                    <p:animEffect transition="in" filter="diamond(in)">
                                      <p:cBhvr>
                                        <p:cTn id="15" dur="500"/>
                                        <p:tgtEl>
                                          <p:spTgt spid="276487"/>
                                        </p:tgtEl>
                                      </p:cBhvr>
                                    </p:animEffect>
                                  </p:childTnLst>
                                </p:cTn>
                              </p:par>
                            </p:childTnLst>
                          </p:cTn>
                        </p:par>
                        <p:par>
                          <p:cTn id="16" fill="hold">
                            <p:stCondLst>
                              <p:cond delay="1500"/>
                            </p:stCondLst>
                            <p:childTnLst>
                              <p:par>
                                <p:cTn id="17" presetID="8" presetClass="entr" presetSubtype="16" fill="hold" grpId="0" nodeType="afterEffect">
                                  <p:stCondLst>
                                    <p:cond delay="0"/>
                                  </p:stCondLst>
                                  <p:childTnLst>
                                    <p:set>
                                      <p:cBhvr>
                                        <p:cTn id="18" dur="1" fill="hold">
                                          <p:stCondLst>
                                            <p:cond delay="0"/>
                                          </p:stCondLst>
                                        </p:cTn>
                                        <p:tgtEl>
                                          <p:spTgt spid="276488"/>
                                        </p:tgtEl>
                                        <p:attrNameLst>
                                          <p:attrName>style.visibility</p:attrName>
                                        </p:attrNameLst>
                                      </p:cBhvr>
                                      <p:to>
                                        <p:strVal val="visible"/>
                                      </p:to>
                                    </p:set>
                                    <p:animEffect transition="in" filter="diamond(in)">
                                      <p:cBhvr>
                                        <p:cTn id="19" dur="500"/>
                                        <p:tgtEl>
                                          <p:spTgt spid="276488"/>
                                        </p:tgtEl>
                                      </p:cBhvr>
                                    </p:animEffect>
                                  </p:childTnLst>
                                </p:cTn>
                              </p:par>
                            </p:childTnLst>
                          </p:cTn>
                        </p:par>
                        <p:par>
                          <p:cTn id="20" fill="hold">
                            <p:stCondLst>
                              <p:cond delay="2000"/>
                            </p:stCondLst>
                            <p:childTnLst>
                              <p:par>
                                <p:cTn id="21" presetID="8" presetClass="entr" presetSubtype="16" fill="hold" grpId="0" nodeType="afterEffect">
                                  <p:stCondLst>
                                    <p:cond delay="0"/>
                                  </p:stCondLst>
                                  <p:childTnLst>
                                    <p:set>
                                      <p:cBhvr>
                                        <p:cTn id="22" dur="1" fill="hold">
                                          <p:stCondLst>
                                            <p:cond delay="0"/>
                                          </p:stCondLst>
                                        </p:cTn>
                                        <p:tgtEl>
                                          <p:spTgt spid="276485"/>
                                        </p:tgtEl>
                                        <p:attrNameLst>
                                          <p:attrName>style.visibility</p:attrName>
                                        </p:attrNameLst>
                                      </p:cBhvr>
                                      <p:to>
                                        <p:strVal val="visible"/>
                                      </p:to>
                                    </p:set>
                                    <p:animEffect transition="in" filter="diamond(in)">
                                      <p:cBhvr>
                                        <p:cTn id="23" dur="500"/>
                                        <p:tgtEl>
                                          <p:spTgt spid="276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85" grpId="0" bldLvl="0" animBg="1"/>
      <p:bldP spid="276486" grpId="0" bldLvl="0" animBg="1"/>
      <p:bldP spid="276487" grpId="0" bldLvl="0" animBg="1"/>
      <p:bldP spid="276488" grpId="0" bldLvl="0" animBg="1"/>
      <p:bldP spid="276493"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7506" name="Text Box 2"/>
          <p:cNvSpPr txBox="1"/>
          <p:nvPr/>
        </p:nvSpPr>
        <p:spPr>
          <a:xfrm>
            <a:off x="2133600" y="4044950"/>
            <a:ext cx="2667000" cy="75247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列出商业银行风险控制表和整改意见表 </a:t>
            </a:r>
            <a:endParaRPr lang="zh-CN" altLang="en-US" sz="1800" b="1" dirty="0">
              <a:latin typeface="Arial" panose="020B0604020202020204" pitchFamily="34" charset="0"/>
              <a:ea typeface="宋体" panose="02010600030101010101" pitchFamily="2" charset="-122"/>
            </a:endParaRPr>
          </a:p>
        </p:txBody>
      </p:sp>
      <p:sp>
        <p:nvSpPr>
          <p:cNvPr id="277507" name="Text Box 3"/>
          <p:cNvSpPr txBox="1"/>
          <p:nvPr/>
        </p:nvSpPr>
        <p:spPr>
          <a:xfrm>
            <a:off x="5257800" y="1905000"/>
            <a:ext cx="2819400" cy="917575"/>
          </a:xfrm>
          <a:prstGeom prst="rect">
            <a:avLst/>
          </a:prstGeom>
          <a:noFill/>
          <a:ln w="9525">
            <a:noFill/>
          </a:ln>
          <a:effectLst>
            <a:outerShdw dist="17961" dir="13499999" algn="ctr" rotWithShape="0">
              <a:srgbClr val="708688"/>
            </a:outerShdw>
          </a:effectLst>
        </p:spPr>
        <p:txBody>
          <a:bodyPr anchor="t" anchorCtr="0">
            <a:spAutoFit/>
          </a:bodyPr>
          <a:p>
            <a:pPr>
              <a:lnSpc>
                <a:spcPct val="150000"/>
              </a:lnSpc>
            </a:pPr>
            <a:r>
              <a:rPr lang="zh-CN" altLang="en-US" sz="1800" b="1" dirty="0">
                <a:latin typeface="Arial" panose="020B0604020202020204" pitchFamily="34" charset="0"/>
                <a:ea typeface="宋体" panose="02010600030101010101" pitchFamily="2" charset="-122"/>
              </a:rPr>
              <a:t>能够比较规范地撰写商业银行经营与业务分析报告 </a:t>
            </a:r>
            <a:endParaRPr lang="zh-CN" altLang="en-US" sz="1800" b="1" dirty="0">
              <a:latin typeface="Arial" panose="020B0604020202020204" pitchFamily="34" charset="0"/>
              <a:ea typeface="宋体" panose="02010600030101010101" pitchFamily="2" charset="-122"/>
            </a:endParaRPr>
          </a:p>
        </p:txBody>
      </p:sp>
      <p:sp>
        <p:nvSpPr>
          <p:cNvPr id="277508" name="Text Box 4"/>
          <p:cNvSpPr txBox="1"/>
          <p:nvPr/>
        </p:nvSpPr>
        <p:spPr>
          <a:xfrm>
            <a:off x="2133600" y="2892425"/>
            <a:ext cx="2743200" cy="75247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能够对货币市场的宏观运行进行点评分析 </a:t>
            </a:r>
            <a:endParaRPr lang="zh-CN" altLang="en-US" sz="1800" b="1" dirty="0">
              <a:latin typeface="Arial" panose="020B0604020202020204" pitchFamily="34" charset="0"/>
              <a:ea typeface="宋体" panose="02010600030101010101" pitchFamily="2" charset="-122"/>
            </a:endParaRPr>
          </a:p>
        </p:txBody>
      </p:sp>
      <p:sp>
        <p:nvSpPr>
          <p:cNvPr id="277509" name="Text Box 5"/>
          <p:cNvSpPr txBox="1"/>
          <p:nvPr/>
        </p:nvSpPr>
        <p:spPr>
          <a:xfrm>
            <a:off x="5257800" y="2876550"/>
            <a:ext cx="2743200" cy="75247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能够撰写简单的商业银行分级监管报告 </a:t>
            </a:r>
            <a:endParaRPr lang="zh-CN" altLang="en-US" sz="1800" b="1" dirty="0">
              <a:latin typeface="Arial" panose="020B0604020202020204" pitchFamily="34" charset="0"/>
              <a:ea typeface="宋体" panose="02010600030101010101" pitchFamily="2" charset="-122"/>
            </a:endParaRPr>
          </a:p>
        </p:txBody>
      </p:sp>
      <p:sp>
        <p:nvSpPr>
          <p:cNvPr id="277510" name="Text Box 6"/>
          <p:cNvSpPr txBox="1"/>
          <p:nvPr/>
        </p:nvSpPr>
        <p:spPr>
          <a:xfrm>
            <a:off x="5257800" y="3959225"/>
            <a:ext cx="2819400" cy="1330325"/>
          </a:xfrm>
          <a:prstGeom prst="rect">
            <a:avLst/>
          </a:prstGeom>
          <a:noFill/>
          <a:ln w="9525">
            <a:noFill/>
          </a:ln>
          <a:effectLst>
            <a:outerShdw dist="17961" dir="13499999" algn="ctr" rotWithShape="0">
              <a:srgbClr val="708688"/>
            </a:outerShdw>
          </a:effectLst>
        </p:spPr>
        <p:txBody>
          <a:bodyPr anchor="t" anchorCtr="0">
            <a:spAutoFit/>
          </a:bodyPr>
          <a:p>
            <a:pPr>
              <a:lnSpc>
                <a:spcPct val="150000"/>
              </a:lnSpc>
            </a:pPr>
            <a:r>
              <a:rPr lang="zh-CN" altLang="en-US" sz="1800" b="1" dirty="0">
                <a:latin typeface="Arial" panose="020B0604020202020204" pitchFamily="34" charset="0"/>
                <a:ea typeface="宋体" panose="02010600030101010101" pitchFamily="2" charset="-122"/>
              </a:rPr>
              <a:t>能够对企业三大报表进行分析，并进行贷前财务和非财分析 </a:t>
            </a:r>
            <a:endParaRPr lang="zh-CN" altLang="en-US" sz="1800" b="1" dirty="0">
              <a:latin typeface="Arial" panose="020B0604020202020204" pitchFamily="34" charset="0"/>
              <a:ea typeface="宋体" panose="02010600030101010101" pitchFamily="2" charset="-122"/>
            </a:endParaRPr>
          </a:p>
        </p:txBody>
      </p:sp>
      <p:grpSp>
        <p:nvGrpSpPr>
          <p:cNvPr id="25606" name="Group 7"/>
          <p:cNvGrpSpPr/>
          <p:nvPr/>
        </p:nvGrpSpPr>
        <p:grpSpPr>
          <a:xfrm>
            <a:off x="2057400" y="1066800"/>
            <a:ext cx="6229350" cy="719138"/>
            <a:chOff x="0" y="0"/>
            <a:chExt cx="6228000" cy="719137"/>
          </a:xfrm>
        </p:grpSpPr>
        <p:sp>
          <p:nvSpPr>
            <p:cNvPr id="25607"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5608"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5609" name="Text Box 10"/>
          <p:cNvSpPr txBox="1"/>
          <p:nvPr/>
        </p:nvSpPr>
        <p:spPr>
          <a:xfrm>
            <a:off x="2133600" y="1219200"/>
            <a:ext cx="5410200" cy="366713"/>
          </a:xfrm>
          <a:prstGeom prst="rect">
            <a:avLst/>
          </a:prstGeom>
          <a:noFill/>
          <a:ln w="9525">
            <a:noFill/>
          </a:ln>
          <a:effectLst>
            <a:outerShdw dist="17961" dir="13499999" algn="ctr" rotWithShape="0">
              <a:srgbClr val="708688"/>
            </a:outerShdw>
          </a:effectLst>
        </p:spPr>
        <p:txBody>
          <a:bodyPr anchor="t" anchorCtr="0">
            <a:spAutoFit/>
          </a:bodyPr>
          <a:p>
            <a:pPr algn="ctr"/>
            <a:r>
              <a:rPr lang="zh-CN" altLang="en-US" sz="1800" b="1" dirty="0">
                <a:latin typeface="Arial" panose="020B0604020202020204" pitchFamily="34" charset="0"/>
                <a:ea typeface="宋体" panose="02010600030101010101" pitchFamily="2" charset="-122"/>
              </a:rPr>
              <a:t>能力考核项目与要求 </a:t>
            </a:r>
            <a:endParaRPr lang="zh-CN" altLang="en-US" sz="1800" b="1" dirty="0">
              <a:latin typeface="Arial" panose="020B0604020202020204" pitchFamily="34" charset="0"/>
              <a:ea typeface="宋体" panose="02010600030101010101" pitchFamily="2" charset="-122"/>
            </a:endParaRPr>
          </a:p>
        </p:txBody>
      </p:sp>
      <p:sp>
        <p:nvSpPr>
          <p:cNvPr id="277515" name="Text Box 11"/>
          <p:cNvSpPr txBox="1"/>
          <p:nvPr/>
        </p:nvSpPr>
        <p:spPr>
          <a:xfrm>
            <a:off x="2133600" y="1990725"/>
            <a:ext cx="2895600" cy="752475"/>
          </a:xfrm>
          <a:prstGeom prst="rect">
            <a:avLst/>
          </a:prstGeom>
          <a:noFill/>
          <a:ln w="9525">
            <a:noFill/>
          </a:ln>
          <a:effectLst>
            <a:outerShdw dist="17961" dir="13499999" algn="ctr" rotWithShape="0">
              <a:srgbClr val="708688"/>
            </a:outerShdw>
          </a:effectLst>
        </p:spPr>
        <p:txBody>
          <a:bodyPr anchor="t" anchorCtr="0">
            <a:spAutoFit/>
          </a:bodyPr>
          <a:p>
            <a:pPr eaLnBrk="0" hangingPunct="0">
              <a:lnSpc>
                <a:spcPct val="120000"/>
              </a:lnSpc>
              <a:spcBef>
                <a:spcPct val="20000"/>
              </a:spcBef>
            </a:pPr>
            <a:r>
              <a:rPr lang="zh-CN" altLang="en-US" sz="1800" b="1" dirty="0">
                <a:latin typeface="Arial" panose="020B0604020202020204" pitchFamily="34" charset="0"/>
                <a:ea typeface="宋体" panose="02010600030101010101" pitchFamily="2" charset="-122"/>
              </a:rPr>
              <a:t>能够对商业银行报表进行简单分析 </a:t>
            </a:r>
            <a:endParaRPr lang="zh-CN" altLang="en-US" sz="1800" b="1" dirty="0">
              <a:latin typeface="Arial" panose="020B0604020202020204" pitchFamily="34" charset="0"/>
              <a:ea typeface="宋体" panose="02010600030101010101" pitchFamily="2" charset="-122"/>
            </a:endParaRPr>
          </a:p>
        </p:txBody>
      </p:sp>
      <p:sp>
        <p:nvSpPr>
          <p:cNvPr id="277516" name="Text Box 12"/>
          <p:cNvSpPr txBox="1"/>
          <p:nvPr/>
        </p:nvSpPr>
        <p:spPr>
          <a:xfrm>
            <a:off x="2133600" y="5257800"/>
            <a:ext cx="2819400" cy="1330325"/>
          </a:xfrm>
          <a:prstGeom prst="rect">
            <a:avLst/>
          </a:prstGeom>
          <a:noFill/>
          <a:ln w="9525">
            <a:noFill/>
          </a:ln>
          <a:effectLst>
            <a:outerShdw dist="17961" dir="13499999" algn="ctr" rotWithShape="0">
              <a:srgbClr val="708688"/>
            </a:outerShdw>
          </a:effectLst>
        </p:spPr>
        <p:txBody>
          <a:bodyPr anchor="t" anchorCtr="0">
            <a:spAutoFit/>
          </a:bodyPr>
          <a:p>
            <a:pPr>
              <a:lnSpc>
                <a:spcPct val="150000"/>
              </a:lnSpc>
            </a:pPr>
            <a:r>
              <a:rPr lang="zh-CN" altLang="en-US" sz="1800" b="1" dirty="0">
                <a:latin typeface="Arial" panose="020B0604020202020204" pitchFamily="34" charset="0"/>
                <a:ea typeface="宋体" panose="02010600030101010101" pitchFamily="2" charset="-122"/>
              </a:rPr>
              <a:t>能对不良贷款进行分析并提出意见，出具贷款调查报告 </a:t>
            </a:r>
            <a:endParaRPr lang="zh-CN" altLang="en-US" sz="1800" b="1" dirty="0">
              <a:latin typeface="Arial" panose="020B0604020202020204" pitchFamily="34" charset="0"/>
              <a:ea typeface="宋体" panose="02010600030101010101" pitchFamily="2" charset="-122"/>
            </a:endParaRPr>
          </a:p>
        </p:txBody>
      </p:sp>
      <p:grpSp>
        <p:nvGrpSpPr>
          <p:cNvPr id="25612" name="Group 13"/>
          <p:cNvGrpSpPr/>
          <p:nvPr/>
        </p:nvGrpSpPr>
        <p:grpSpPr>
          <a:xfrm>
            <a:off x="381000" y="1524000"/>
            <a:ext cx="1066800" cy="4572000"/>
            <a:chOff x="0" y="0"/>
            <a:chExt cx="6228000" cy="719137"/>
          </a:xfrm>
        </p:grpSpPr>
        <p:sp>
          <p:nvSpPr>
            <p:cNvPr id="25613"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25614"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endParaRPr lang="zh-CN" altLang="en-US" dirty="0">
                <a:solidFill>
                  <a:schemeClr val="tx2"/>
                </a:solidFill>
                <a:latin typeface="Arial" panose="020B0604020202020204" pitchFamily="34" charset="0"/>
                <a:ea typeface="微软雅黑" panose="020B0503020204020204" charset="-122"/>
              </a:endParaRPr>
            </a:p>
          </p:txBody>
        </p:sp>
      </p:grpSp>
      <p:sp>
        <p:nvSpPr>
          <p:cNvPr id="25615" name="Text Box 16"/>
          <p:cNvSpPr txBox="1"/>
          <p:nvPr/>
        </p:nvSpPr>
        <p:spPr>
          <a:xfrm>
            <a:off x="669925" y="2209800"/>
            <a:ext cx="549275" cy="2971800"/>
          </a:xfrm>
          <a:prstGeom prst="rect">
            <a:avLst/>
          </a:prstGeom>
          <a:noFill/>
          <a:ln w="9525">
            <a:noFill/>
          </a:ln>
          <a:effectLst>
            <a:outerShdw dist="17961" dir="2699999" algn="ctr" rotWithShape="0">
              <a:srgbClr val="708688"/>
            </a:outerShdw>
          </a:effectLst>
        </p:spPr>
        <p:txBody>
          <a:bodyPr vert="eaVert" anchor="t" anchorCtr="0">
            <a:spAutoFit/>
          </a:bodyPr>
          <a:p>
            <a:pPr algn="ctr">
              <a:spcBef>
                <a:spcPct val="50000"/>
              </a:spcBef>
            </a:pPr>
            <a:r>
              <a:rPr lang="zh-CN" altLang="en-US" sz="2400" b="1" dirty="0">
                <a:latin typeface="Arial" panose="020B0604020202020204" pitchFamily="34" charset="0"/>
                <a:ea typeface="宋体" panose="02010600030101010101" pitchFamily="2" charset="-122"/>
              </a:rPr>
              <a:t>商业银行经营与管理 </a:t>
            </a:r>
            <a:endParaRPr lang="zh-CN" altLang="en-US" sz="2400" b="1" dirty="0">
              <a:latin typeface="Arial" panose="020B0604020202020204" pitchFamily="34" charset="0"/>
              <a:ea typeface="宋体" panose="02010600030101010101" pitchFamily="2" charset="-122"/>
            </a:endParaRPr>
          </a:p>
        </p:txBody>
      </p:sp>
      <p:sp>
        <p:nvSpPr>
          <p:cNvPr id="277521" name="Text Box 17"/>
          <p:cNvSpPr txBox="1"/>
          <p:nvPr/>
        </p:nvSpPr>
        <p:spPr>
          <a:xfrm>
            <a:off x="5257800" y="5257800"/>
            <a:ext cx="2743200" cy="1330325"/>
          </a:xfrm>
          <a:prstGeom prst="rect">
            <a:avLst/>
          </a:prstGeom>
          <a:noFill/>
          <a:ln w="9525">
            <a:noFill/>
          </a:ln>
          <a:effectLst>
            <a:outerShdw dist="17961" dir="13499999" algn="ctr" rotWithShape="0">
              <a:srgbClr val="708688"/>
            </a:outerShdw>
          </a:effectLst>
        </p:spPr>
        <p:txBody>
          <a:bodyPr anchor="t" anchorCtr="0">
            <a:spAutoFit/>
          </a:bodyPr>
          <a:p>
            <a:pPr>
              <a:lnSpc>
                <a:spcPct val="150000"/>
              </a:lnSpc>
            </a:pPr>
            <a:r>
              <a:rPr lang="zh-CN" altLang="en-US" sz="1800" b="1" dirty="0">
                <a:latin typeface="Arial" panose="020B0604020202020204" pitchFamily="34" charset="0"/>
                <a:ea typeface="宋体" panose="02010600030101010101" pitchFamily="2" charset="-122"/>
              </a:rPr>
              <a:t>能够对不同理财产品的风险和收益进行对比，并撰写理财规划书 </a:t>
            </a:r>
            <a:endParaRPr lang="zh-CN" altLang="en-US" sz="18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77515"/>
                                        </p:tgtEl>
                                        <p:attrNameLst>
                                          <p:attrName>style.visibility</p:attrName>
                                        </p:attrNameLst>
                                      </p:cBhvr>
                                      <p:to>
                                        <p:strVal val="visible"/>
                                      </p:to>
                                    </p:set>
                                    <p:animEffect transition="in" filter="diamond(in)">
                                      <p:cBhvr>
                                        <p:cTn id="7" dur="2000"/>
                                        <p:tgtEl>
                                          <p:spTgt spid="277515"/>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77507"/>
                                        </p:tgtEl>
                                        <p:attrNameLst>
                                          <p:attrName>style.visibility</p:attrName>
                                        </p:attrNameLst>
                                      </p:cBhvr>
                                      <p:to>
                                        <p:strVal val="visible"/>
                                      </p:to>
                                    </p:set>
                                    <p:animEffect transition="in" filter="diamond(in)">
                                      <p:cBhvr>
                                        <p:cTn id="11" dur="2000"/>
                                        <p:tgtEl>
                                          <p:spTgt spid="277507"/>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277508"/>
                                        </p:tgtEl>
                                        <p:attrNameLst>
                                          <p:attrName>style.visibility</p:attrName>
                                        </p:attrNameLst>
                                      </p:cBhvr>
                                      <p:to>
                                        <p:strVal val="visible"/>
                                      </p:to>
                                    </p:set>
                                    <p:animEffect transition="in" filter="diamond(in)">
                                      <p:cBhvr>
                                        <p:cTn id="15" dur="2000"/>
                                        <p:tgtEl>
                                          <p:spTgt spid="277508"/>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277509"/>
                                        </p:tgtEl>
                                        <p:attrNameLst>
                                          <p:attrName>style.visibility</p:attrName>
                                        </p:attrNameLst>
                                      </p:cBhvr>
                                      <p:to>
                                        <p:strVal val="visible"/>
                                      </p:to>
                                    </p:set>
                                    <p:animEffect transition="in" filter="diamond(in)">
                                      <p:cBhvr>
                                        <p:cTn id="19" dur="2000"/>
                                        <p:tgtEl>
                                          <p:spTgt spid="277509"/>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277510"/>
                                        </p:tgtEl>
                                        <p:attrNameLst>
                                          <p:attrName>style.visibility</p:attrName>
                                        </p:attrNameLst>
                                      </p:cBhvr>
                                      <p:to>
                                        <p:strVal val="visible"/>
                                      </p:to>
                                    </p:set>
                                    <p:animEffect transition="in" filter="diamond(in)">
                                      <p:cBhvr>
                                        <p:cTn id="23" dur="2000"/>
                                        <p:tgtEl>
                                          <p:spTgt spid="277510"/>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diamond(in)">
                                      <p:cBhvr>
                                        <p:cTn id="27" dur="2000"/>
                                        <p:tgtEl>
                                          <p:spTgt spid="277506"/>
                                        </p:tgtEl>
                                      </p:cBhvr>
                                    </p:animEffect>
                                  </p:childTnLst>
                                </p:cTn>
                              </p:par>
                            </p:childTnLst>
                          </p:cTn>
                        </p:par>
                        <p:par>
                          <p:cTn id="28" fill="hold">
                            <p:stCondLst>
                              <p:cond delay="12000"/>
                            </p:stCondLst>
                            <p:childTnLst>
                              <p:par>
                                <p:cTn id="29" presetID="8" presetClass="entr" presetSubtype="16" fill="hold" grpId="0" nodeType="afterEffect">
                                  <p:stCondLst>
                                    <p:cond delay="0"/>
                                  </p:stCondLst>
                                  <p:childTnLst>
                                    <p:set>
                                      <p:cBhvr>
                                        <p:cTn id="30" dur="1" fill="hold">
                                          <p:stCondLst>
                                            <p:cond delay="0"/>
                                          </p:stCondLst>
                                        </p:cTn>
                                        <p:tgtEl>
                                          <p:spTgt spid="277516"/>
                                        </p:tgtEl>
                                        <p:attrNameLst>
                                          <p:attrName>style.visibility</p:attrName>
                                        </p:attrNameLst>
                                      </p:cBhvr>
                                      <p:to>
                                        <p:strVal val="visible"/>
                                      </p:to>
                                    </p:set>
                                    <p:animEffect transition="in" filter="diamond(in)">
                                      <p:cBhvr>
                                        <p:cTn id="31" dur="2000"/>
                                        <p:tgtEl>
                                          <p:spTgt spid="277516"/>
                                        </p:tgtEl>
                                      </p:cBhvr>
                                    </p:animEffect>
                                  </p:childTnLst>
                                </p:cTn>
                              </p:par>
                            </p:childTnLst>
                          </p:cTn>
                        </p:par>
                        <p:par>
                          <p:cTn id="32" fill="hold">
                            <p:stCondLst>
                              <p:cond delay="14000"/>
                            </p:stCondLst>
                            <p:childTnLst>
                              <p:par>
                                <p:cTn id="33" presetID="8" presetClass="entr" presetSubtype="16" fill="hold" grpId="0" nodeType="afterEffect">
                                  <p:stCondLst>
                                    <p:cond delay="0"/>
                                  </p:stCondLst>
                                  <p:childTnLst>
                                    <p:set>
                                      <p:cBhvr>
                                        <p:cTn id="34" dur="1" fill="hold">
                                          <p:stCondLst>
                                            <p:cond delay="0"/>
                                          </p:stCondLst>
                                        </p:cTn>
                                        <p:tgtEl>
                                          <p:spTgt spid="277521"/>
                                        </p:tgtEl>
                                        <p:attrNameLst>
                                          <p:attrName>style.visibility</p:attrName>
                                        </p:attrNameLst>
                                      </p:cBhvr>
                                      <p:to>
                                        <p:strVal val="visible"/>
                                      </p:to>
                                    </p:set>
                                    <p:animEffect transition="in" filter="diamond(in)">
                                      <p:cBhvr>
                                        <p:cTn id="35" dur="2000"/>
                                        <p:tgtEl>
                                          <p:spTgt spid="277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p:bldP spid="277507" grpId="0"/>
      <p:bldP spid="277508" grpId="0"/>
      <p:bldP spid="277509" grpId="0"/>
      <p:bldP spid="277510" grpId="0"/>
      <p:bldP spid="277515" grpId="0"/>
      <p:bldP spid="277516" grpId="0"/>
      <p:bldP spid="2775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AutoShape 2"/>
          <p:cNvSpPr/>
          <p:nvPr/>
        </p:nvSpPr>
        <p:spPr>
          <a:xfrm>
            <a:off x="4625975" y="1793875"/>
            <a:ext cx="3635375" cy="793750"/>
          </a:xfrm>
          <a:prstGeom prst="homePlate">
            <a:avLst>
              <a:gd name="adj" fmla="val 24829"/>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70" name="AutoShape 3"/>
          <p:cNvSpPr/>
          <p:nvPr/>
        </p:nvSpPr>
        <p:spPr>
          <a:xfrm>
            <a:off x="1350963" y="1793875"/>
            <a:ext cx="4030662" cy="793750"/>
          </a:xfrm>
          <a:prstGeom prst="homePlate">
            <a:avLst>
              <a:gd name="adj" fmla="val 27529"/>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grpSp>
        <p:nvGrpSpPr>
          <p:cNvPr id="7171" name="Group 4"/>
          <p:cNvGrpSpPr/>
          <p:nvPr/>
        </p:nvGrpSpPr>
        <p:grpSpPr>
          <a:xfrm>
            <a:off x="968375" y="1557338"/>
            <a:ext cx="1298575" cy="1266825"/>
            <a:chOff x="0" y="0"/>
            <a:chExt cx="1042" cy="1019"/>
          </a:xfrm>
        </p:grpSpPr>
        <p:grpSp>
          <p:nvGrpSpPr>
            <p:cNvPr id="7172" name="Group 5"/>
            <p:cNvGrpSpPr/>
            <p:nvPr/>
          </p:nvGrpSpPr>
          <p:grpSpPr>
            <a:xfrm>
              <a:off x="0" y="0"/>
              <a:ext cx="1042" cy="1019"/>
              <a:chOff x="0" y="0"/>
              <a:chExt cx="1042" cy="1019"/>
            </a:xfrm>
          </p:grpSpPr>
          <p:pic>
            <p:nvPicPr>
              <p:cNvPr id="7173" name="Picture 6"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174" name="Oval 7"/>
              <p:cNvSpPr/>
              <p:nvPr/>
            </p:nvSpPr>
            <p:spPr>
              <a:xfrm>
                <a:off x="0" y="0"/>
                <a:ext cx="1035" cy="1019"/>
              </a:xfrm>
              <a:prstGeom prst="ellipse">
                <a:avLst/>
              </a:prstGeom>
              <a:gradFill rotWithShape="1">
                <a:gsLst>
                  <a:gs pos="0">
                    <a:schemeClr val="accent2"/>
                  </a:gs>
                  <a:gs pos="100000">
                    <a:schemeClr val="accent1"/>
                  </a:gs>
                </a:gsLst>
                <a:lin ang="5400000" scaled="1"/>
                <a:tileRect/>
              </a:gradFill>
              <a:ln w="19050" cap="flat" cmpd="sng">
                <a:solidFill>
                  <a:schemeClr val="bg1"/>
                </a:solidFill>
                <a:prstDash val="solid"/>
                <a:round/>
                <a:headEnd type="none" w="med" len="med"/>
                <a:tailEnd type="none" w="med" len="med"/>
              </a:ln>
            </p:spPr>
            <p:txBody>
              <a:bodyPr wrap="none" anchor="ctr" anchorCtr="0"/>
              <a:p>
                <a:endParaRPr lang="zh-CN" altLang="en-US" dirty="0">
                  <a:latin typeface="Arial" panose="020B0604020202020204" pitchFamily="34" charset="0"/>
                </a:endParaRPr>
              </a:p>
            </p:txBody>
          </p:sp>
        </p:grpSp>
        <p:pic>
          <p:nvPicPr>
            <p:cNvPr id="7175" name="Picture 8" descr="Picture2"/>
            <p:cNvPicPr>
              <a:picLocks noChangeAspect="1"/>
            </p:cNvPicPr>
            <p:nvPr/>
          </p:nvPicPr>
          <p:blipFill>
            <a:blip r:embed="rId2"/>
            <a:stretch>
              <a:fillRect/>
            </a:stretch>
          </p:blipFill>
          <p:spPr>
            <a:xfrm>
              <a:off x="104" y="10"/>
              <a:ext cx="823" cy="360"/>
            </a:xfrm>
            <a:prstGeom prst="rect">
              <a:avLst/>
            </a:prstGeom>
            <a:noFill/>
            <a:ln w="9525">
              <a:noFill/>
            </a:ln>
          </p:spPr>
        </p:pic>
      </p:grpSp>
      <p:sp>
        <p:nvSpPr>
          <p:cNvPr id="7176" name="Rectangle 9"/>
          <p:cNvSpPr/>
          <p:nvPr/>
        </p:nvSpPr>
        <p:spPr>
          <a:xfrm>
            <a:off x="2268538" y="1793875"/>
            <a:ext cx="3041650" cy="793750"/>
          </a:xfrm>
          <a:prstGeom prst="rect">
            <a:avLst/>
          </a:prstGeom>
          <a:noFill/>
          <a:ln w="9525">
            <a:noFill/>
          </a:ln>
        </p:spPr>
        <p:txBody>
          <a:bodyPr anchor="ctr" anchorCtr="0"/>
          <a:p>
            <a:pPr algn="ctr"/>
            <a:r>
              <a:rPr lang="zh-CN" altLang="en-US" sz="2400" b="1" dirty="0">
                <a:latin typeface="Arial" panose="020B0604020202020204" pitchFamily="34" charset="0"/>
                <a:ea typeface="楷体_GB2312" pitchFamily="49" charset="-122"/>
              </a:rPr>
              <a:t>接触不到核心岗位</a:t>
            </a:r>
            <a:endParaRPr lang="zh-CN" altLang="en-US" sz="2400" b="1" dirty="0">
              <a:latin typeface="Arial" panose="020B0604020202020204" pitchFamily="34" charset="0"/>
              <a:ea typeface="楷体_GB2312" pitchFamily="49" charset="-122"/>
            </a:endParaRPr>
          </a:p>
        </p:txBody>
      </p:sp>
      <p:sp>
        <p:nvSpPr>
          <p:cNvPr id="7177" name="Rectangle 10"/>
          <p:cNvSpPr/>
          <p:nvPr/>
        </p:nvSpPr>
        <p:spPr>
          <a:xfrm>
            <a:off x="5418138" y="1793875"/>
            <a:ext cx="2638425" cy="793750"/>
          </a:xfrm>
          <a:prstGeom prst="rect">
            <a:avLst/>
          </a:prstGeom>
          <a:noFill/>
          <a:ln w="9525">
            <a:noFill/>
          </a:ln>
        </p:spPr>
        <p:txBody>
          <a:bodyPr anchor="ctr" anchorCtr="0"/>
          <a:p>
            <a:pPr algn="ctr"/>
            <a:r>
              <a:rPr lang="zh-CN" altLang="en-US" sz="2400" b="1" dirty="0">
                <a:latin typeface="Arial" panose="020B0604020202020204" pitchFamily="34" charset="0"/>
                <a:ea typeface="楷体_GB2312" pitchFamily="49" charset="-122"/>
              </a:rPr>
              <a:t>无法体验核心业务</a:t>
            </a:r>
            <a:endParaRPr lang="zh-CN" altLang="en-US" sz="2400" b="1" dirty="0">
              <a:latin typeface="Arial" panose="020B0604020202020204" pitchFamily="34" charset="0"/>
              <a:ea typeface="楷体_GB2312" pitchFamily="49" charset="-122"/>
            </a:endParaRPr>
          </a:p>
        </p:txBody>
      </p:sp>
      <p:sp>
        <p:nvSpPr>
          <p:cNvPr id="7178" name="Rectangle 11"/>
          <p:cNvSpPr/>
          <p:nvPr/>
        </p:nvSpPr>
        <p:spPr>
          <a:xfrm>
            <a:off x="1098550" y="1752600"/>
            <a:ext cx="1057275" cy="822325"/>
          </a:xfrm>
          <a:prstGeom prst="rect">
            <a:avLst/>
          </a:prstGeom>
          <a:noFill/>
          <a:ln w="9525">
            <a:noFill/>
          </a:ln>
        </p:spPr>
        <p:txBody>
          <a:bodyPr anchor="t" anchorCtr="0">
            <a:spAutoFit/>
          </a:bodyPr>
          <a:p>
            <a:pPr algn="ctr"/>
            <a:r>
              <a:rPr lang="zh-CN" altLang="en-US" sz="2400" b="1" dirty="0">
                <a:solidFill>
                  <a:srgbClr val="FFFFFF"/>
                </a:solidFill>
                <a:latin typeface="Arial" panose="020B0604020202020204" pitchFamily="34" charset="0"/>
                <a:ea typeface="楷体_GB2312" pitchFamily="49" charset="-122"/>
              </a:rPr>
              <a:t>学生实习</a:t>
            </a:r>
            <a:endParaRPr lang="zh-CN" altLang="en-US" sz="2400" b="1" dirty="0">
              <a:solidFill>
                <a:srgbClr val="FFFFFF"/>
              </a:solidFill>
              <a:latin typeface="Arial" panose="020B0604020202020204" pitchFamily="34" charset="0"/>
              <a:ea typeface="楷体_GB2312" pitchFamily="49" charset="-122"/>
            </a:endParaRPr>
          </a:p>
        </p:txBody>
      </p:sp>
      <p:sp>
        <p:nvSpPr>
          <p:cNvPr id="7179" name="Oval 12"/>
          <p:cNvSpPr/>
          <p:nvPr/>
        </p:nvSpPr>
        <p:spPr>
          <a:xfrm>
            <a:off x="1131888" y="2724150"/>
            <a:ext cx="936625" cy="139700"/>
          </a:xfrm>
          <a:prstGeom prst="ellipse">
            <a:avLst/>
          </a:prstGeom>
          <a:gradFill rotWithShape="1">
            <a:gsLst>
              <a:gs pos="0">
                <a:schemeClr val="accent1"/>
              </a:gs>
              <a:gs pos="100000">
                <a:schemeClr val="bg2">
                  <a:alpha val="0"/>
                </a:schemeClr>
              </a:gs>
            </a:gsLst>
            <a:path path="shape">
              <a:fillToRect l="50000" t="50000" r="50000" b="50000"/>
            </a:path>
            <a:tileRect/>
          </a:gradFill>
          <a:ln w="9525">
            <a:noFill/>
          </a:ln>
        </p:spPr>
        <p:txBody>
          <a:bodyPr wrap="none" anchor="ctr" anchorCtr="0"/>
          <a:p>
            <a:endParaRPr lang="zh-CN" altLang="en-US" dirty="0">
              <a:latin typeface="Arial" panose="020B0604020202020204" pitchFamily="34" charset="0"/>
            </a:endParaRPr>
          </a:p>
        </p:txBody>
      </p:sp>
      <p:sp>
        <p:nvSpPr>
          <p:cNvPr id="7180" name="AutoShape 13"/>
          <p:cNvSpPr/>
          <p:nvPr/>
        </p:nvSpPr>
        <p:spPr>
          <a:xfrm>
            <a:off x="4627563" y="3198813"/>
            <a:ext cx="3706812" cy="1081087"/>
          </a:xfrm>
          <a:prstGeom prst="homePlate">
            <a:avLst>
              <a:gd name="adj" fmla="val 18588"/>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81" name="AutoShape 14"/>
          <p:cNvSpPr/>
          <p:nvPr/>
        </p:nvSpPr>
        <p:spPr>
          <a:xfrm>
            <a:off x="1350963" y="3198813"/>
            <a:ext cx="4102100" cy="1081087"/>
          </a:xfrm>
          <a:prstGeom prst="homePlate">
            <a:avLst>
              <a:gd name="adj" fmla="val 20570"/>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grpSp>
        <p:nvGrpSpPr>
          <p:cNvPr id="7182" name="Group 15"/>
          <p:cNvGrpSpPr/>
          <p:nvPr/>
        </p:nvGrpSpPr>
        <p:grpSpPr>
          <a:xfrm>
            <a:off x="968375" y="3127375"/>
            <a:ext cx="1298575" cy="1266825"/>
            <a:chOff x="0" y="0"/>
            <a:chExt cx="1042" cy="1019"/>
          </a:xfrm>
        </p:grpSpPr>
        <p:grpSp>
          <p:nvGrpSpPr>
            <p:cNvPr id="7183" name="Group 16"/>
            <p:cNvGrpSpPr/>
            <p:nvPr/>
          </p:nvGrpSpPr>
          <p:grpSpPr>
            <a:xfrm>
              <a:off x="0" y="0"/>
              <a:ext cx="1042" cy="1019"/>
              <a:chOff x="0" y="0"/>
              <a:chExt cx="1042" cy="1019"/>
            </a:xfrm>
          </p:grpSpPr>
          <p:pic>
            <p:nvPicPr>
              <p:cNvPr id="7184" name="Picture 17"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185" name="Oval 18"/>
              <p:cNvSpPr/>
              <p:nvPr/>
            </p:nvSpPr>
            <p:spPr>
              <a:xfrm>
                <a:off x="0" y="0"/>
                <a:ext cx="1035" cy="1019"/>
              </a:xfrm>
              <a:prstGeom prst="ellipse">
                <a:avLst/>
              </a:prstGeom>
              <a:gradFill rotWithShape="1">
                <a:gsLst>
                  <a:gs pos="0">
                    <a:schemeClr val="accent2"/>
                  </a:gs>
                  <a:gs pos="100000">
                    <a:schemeClr val="accent1"/>
                  </a:gs>
                </a:gsLst>
                <a:lin ang="5400000" scaled="1"/>
                <a:tileRect/>
              </a:gradFill>
              <a:ln w="19050" cap="flat" cmpd="sng">
                <a:solidFill>
                  <a:schemeClr val="bg1"/>
                </a:solidFill>
                <a:prstDash val="solid"/>
                <a:round/>
                <a:headEnd type="none" w="med" len="med"/>
                <a:tailEnd type="none" w="med" len="med"/>
              </a:ln>
            </p:spPr>
            <p:txBody>
              <a:bodyPr wrap="none" anchor="ctr" anchorCtr="0"/>
              <a:p>
                <a:endParaRPr lang="zh-CN" altLang="en-US" dirty="0">
                  <a:latin typeface="Arial" panose="020B0604020202020204" pitchFamily="34" charset="0"/>
                </a:endParaRPr>
              </a:p>
            </p:txBody>
          </p:sp>
        </p:grpSp>
        <p:pic>
          <p:nvPicPr>
            <p:cNvPr id="7186" name="Picture 19" descr="Picture2"/>
            <p:cNvPicPr>
              <a:picLocks noChangeAspect="1"/>
            </p:cNvPicPr>
            <p:nvPr/>
          </p:nvPicPr>
          <p:blipFill>
            <a:blip r:embed="rId2"/>
            <a:stretch>
              <a:fillRect/>
            </a:stretch>
          </p:blipFill>
          <p:spPr>
            <a:xfrm>
              <a:off x="104" y="10"/>
              <a:ext cx="823" cy="360"/>
            </a:xfrm>
            <a:prstGeom prst="rect">
              <a:avLst/>
            </a:prstGeom>
            <a:noFill/>
            <a:ln w="9525">
              <a:noFill/>
            </a:ln>
          </p:spPr>
        </p:pic>
      </p:grpSp>
      <p:sp>
        <p:nvSpPr>
          <p:cNvPr id="7187" name="Rectangle 20"/>
          <p:cNvSpPr/>
          <p:nvPr/>
        </p:nvSpPr>
        <p:spPr>
          <a:xfrm>
            <a:off x="2268538" y="3221038"/>
            <a:ext cx="3095625" cy="936625"/>
          </a:xfrm>
          <a:prstGeom prst="rect">
            <a:avLst/>
          </a:prstGeom>
          <a:noFill/>
          <a:ln w="9525">
            <a:noFill/>
          </a:ln>
        </p:spPr>
        <p:txBody>
          <a:bodyPr anchor="ctr" anchorCtr="0"/>
          <a:p>
            <a:pPr algn="ctr"/>
            <a:r>
              <a:rPr lang="zh-CN" altLang="en-US" sz="2400" b="1" dirty="0">
                <a:latin typeface="Arial" panose="020B0604020202020204" pitchFamily="34" charset="0"/>
                <a:ea typeface="楷体_GB2312" pitchFamily="49" charset="-122"/>
              </a:rPr>
              <a:t>模型太多，学习枯燥</a:t>
            </a:r>
            <a:endParaRPr lang="zh-CN" altLang="en-US" sz="2400" b="1" dirty="0">
              <a:latin typeface="Arial" panose="020B0604020202020204" pitchFamily="34" charset="0"/>
              <a:ea typeface="楷体_GB2312" pitchFamily="49" charset="-122"/>
            </a:endParaRPr>
          </a:p>
        </p:txBody>
      </p:sp>
      <p:sp>
        <p:nvSpPr>
          <p:cNvPr id="7188" name="Rectangle 21"/>
          <p:cNvSpPr/>
          <p:nvPr/>
        </p:nvSpPr>
        <p:spPr>
          <a:xfrm>
            <a:off x="5435600" y="3284538"/>
            <a:ext cx="2638425" cy="793750"/>
          </a:xfrm>
          <a:prstGeom prst="rect">
            <a:avLst/>
          </a:prstGeom>
          <a:noFill/>
          <a:ln w="9525">
            <a:noFill/>
          </a:ln>
        </p:spPr>
        <p:txBody>
          <a:bodyPr anchor="ctr" anchorCtr="0"/>
          <a:p>
            <a:pPr algn="ctr"/>
            <a:r>
              <a:rPr lang="zh-CN" altLang="en-US" sz="2400" b="1" dirty="0">
                <a:latin typeface="Arial" panose="020B0604020202020204" pitchFamily="34" charset="0"/>
                <a:ea typeface="楷体_GB2312" pitchFamily="49" charset="-122"/>
              </a:rPr>
              <a:t>学生感觉远离实际</a:t>
            </a:r>
            <a:endParaRPr lang="zh-CN" altLang="en-US" sz="2400" b="1" dirty="0">
              <a:latin typeface="Arial" panose="020B0604020202020204" pitchFamily="34" charset="0"/>
              <a:ea typeface="楷体_GB2312" pitchFamily="49" charset="-122"/>
            </a:endParaRPr>
          </a:p>
        </p:txBody>
      </p:sp>
      <p:sp>
        <p:nvSpPr>
          <p:cNvPr id="7189" name="Rectangle 22"/>
          <p:cNvSpPr/>
          <p:nvPr/>
        </p:nvSpPr>
        <p:spPr>
          <a:xfrm>
            <a:off x="1062038" y="3343275"/>
            <a:ext cx="1057275" cy="822325"/>
          </a:xfrm>
          <a:prstGeom prst="rect">
            <a:avLst/>
          </a:prstGeom>
          <a:noFill/>
          <a:ln w="9525">
            <a:noFill/>
          </a:ln>
        </p:spPr>
        <p:txBody>
          <a:bodyPr anchor="t" anchorCtr="0">
            <a:spAutoFit/>
          </a:bodyPr>
          <a:p>
            <a:pPr algn="ctr"/>
            <a:r>
              <a:rPr lang="zh-CN" altLang="en-US" sz="2400" b="1" dirty="0">
                <a:solidFill>
                  <a:srgbClr val="FFFFFF"/>
                </a:solidFill>
                <a:latin typeface="Arial" panose="020B0604020202020204" pitchFamily="34" charset="0"/>
                <a:ea typeface="楷体_GB2312" pitchFamily="49" charset="-122"/>
              </a:rPr>
              <a:t>现有教学</a:t>
            </a:r>
            <a:endParaRPr lang="zh-CN" altLang="en-US" sz="2400" b="1" dirty="0">
              <a:solidFill>
                <a:srgbClr val="FFFFFF"/>
              </a:solidFill>
              <a:latin typeface="Arial" panose="020B0604020202020204" pitchFamily="34" charset="0"/>
              <a:ea typeface="楷体_GB2312" pitchFamily="49" charset="-122"/>
            </a:endParaRPr>
          </a:p>
        </p:txBody>
      </p:sp>
      <p:sp>
        <p:nvSpPr>
          <p:cNvPr id="7190" name="Oval 23"/>
          <p:cNvSpPr/>
          <p:nvPr/>
        </p:nvSpPr>
        <p:spPr>
          <a:xfrm>
            <a:off x="1131888" y="4294188"/>
            <a:ext cx="936625" cy="139700"/>
          </a:xfrm>
          <a:prstGeom prst="ellipse">
            <a:avLst/>
          </a:prstGeom>
          <a:gradFill rotWithShape="1">
            <a:gsLst>
              <a:gs pos="0">
                <a:schemeClr val="accent1"/>
              </a:gs>
              <a:gs pos="100000">
                <a:schemeClr val="accent1">
                  <a:alpha val="0"/>
                </a:schemeClr>
              </a:gs>
            </a:gsLst>
            <a:path path="shape">
              <a:fillToRect l="50000" t="50000" r="50000" b="50000"/>
            </a:path>
            <a:tileRect/>
          </a:gradFill>
          <a:ln w="9525">
            <a:noFill/>
          </a:ln>
        </p:spPr>
        <p:txBody>
          <a:bodyPr wrap="none" anchor="ctr" anchorCtr="0"/>
          <a:p>
            <a:endParaRPr lang="zh-CN" altLang="en-US" dirty="0">
              <a:latin typeface="Arial" panose="020B0604020202020204" pitchFamily="34" charset="0"/>
            </a:endParaRPr>
          </a:p>
        </p:txBody>
      </p:sp>
      <p:pic>
        <p:nvPicPr>
          <p:cNvPr id="7191" name="Picture 24" descr="办公22"/>
          <p:cNvPicPr>
            <a:picLocks noGrp="1" noChangeAspect="1"/>
          </p:cNvPicPr>
          <p:nvPr>
            <p:ph idx="1"/>
          </p:nvPr>
        </p:nvPicPr>
        <p:blipFill>
          <a:blip r:embed="rId3"/>
          <a:stretch>
            <a:fillRect/>
          </a:stretch>
        </p:blipFill>
        <p:spPr>
          <a:xfrm>
            <a:off x="7019925" y="44450"/>
            <a:ext cx="2049463" cy="1517650"/>
          </a:xfrm>
        </p:spPr>
      </p:pic>
      <p:sp>
        <p:nvSpPr>
          <p:cNvPr id="7192" name="AutoShape 25"/>
          <p:cNvSpPr/>
          <p:nvPr/>
        </p:nvSpPr>
        <p:spPr>
          <a:xfrm>
            <a:off x="4627563" y="4851400"/>
            <a:ext cx="3706812" cy="1081088"/>
          </a:xfrm>
          <a:prstGeom prst="homePlate">
            <a:avLst>
              <a:gd name="adj" fmla="val 18588"/>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7193" name="AutoShape 26"/>
          <p:cNvSpPr/>
          <p:nvPr/>
        </p:nvSpPr>
        <p:spPr>
          <a:xfrm>
            <a:off x="1350963" y="4851400"/>
            <a:ext cx="4102100" cy="1081088"/>
          </a:xfrm>
          <a:prstGeom prst="homePlate">
            <a:avLst>
              <a:gd name="adj" fmla="val 20570"/>
            </a:avLst>
          </a:prstGeom>
          <a:gradFill rotWithShape="1">
            <a:gsLst>
              <a:gs pos="0">
                <a:srgbClr val="DDDDDD"/>
              </a:gs>
              <a:gs pos="100000">
                <a:schemeClr val="bg2"/>
              </a:gs>
            </a:gsLst>
            <a:lin ang="2700000" scaled="1"/>
            <a:tileRect/>
          </a:gradFill>
          <a:ln w="9525" cap="flat" cmpd="sng">
            <a:solidFill>
              <a:srgbClr val="FFFFFF"/>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grpSp>
        <p:nvGrpSpPr>
          <p:cNvPr id="7194" name="Group 27"/>
          <p:cNvGrpSpPr/>
          <p:nvPr/>
        </p:nvGrpSpPr>
        <p:grpSpPr>
          <a:xfrm>
            <a:off x="968375" y="4779963"/>
            <a:ext cx="1298575" cy="1266825"/>
            <a:chOff x="0" y="0"/>
            <a:chExt cx="1042" cy="1019"/>
          </a:xfrm>
        </p:grpSpPr>
        <p:grpSp>
          <p:nvGrpSpPr>
            <p:cNvPr id="7195" name="Group 28"/>
            <p:cNvGrpSpPr/>
            <p:nvPr/>
          </p:nvGrpSpPr>
          <p:grpSpPr>
            <a:xfrm>
              <a:off x="0" y="0"/>
              <a:ext cx="1042" cy="1019"/>
              <a:chOff x="0" y="0"/>
              <a:chExt cx="1042" cy="1019"/>
            </a:xfrm>
          </p:grpSpPr>
          <p:pic>
            <p:nvPicPr>
              <p:cNvPr id="7196" name="Picture 29" descr="circuler_1"/>
              <p:cNvPicPr>
                <a:picLocks noChangeAspect="1"/>
              </p:cNvPicPr>
              <p:nvPr/>
            </p:nvPicPr>
            <p:blipFill>
              <a:blip r:embed="rId1"/>
              <a:stretch>
                <a:fillRect/>
              </a:stretch>
            </p:blipFill>
            <p:spPr>
              <a:xfrm>
                <a:off x="0" y="0"/>
                <a:ext cx="1042" cy="1016"/>
              </a:xfrm>
              <a:prstGeom prst="rect">
                <a:avLst/>
              </a:prstGeom>
              <a:noFill/>
              <a:ln w="9525">
                <a:noFill/>
              </a:ln>
            </p:spPr>
          </p:pic>
          <p:sp>
            <p:nvSpPr>
              <p:cNvPr id="7197" name="Oval 30"/>
              <p:cNvSpPr/>
              <p:nvPr/>
            </p:nvSpPr>
            <p:spPr>
              <a:xfrm>
                <a:off x="0" y="0"/>
                <a:ext cx="1035" cy="1019"/>
              </a:xfrm>
              <a:prstGeom prst="ellipse">
                <a:avLst/>
              </a:prstGeom>
              <a:gradFill rotWithShape="1">
                <a:gsLst>
                  <a:gs pos="0">
                    <a:schemeClr val="accent2"/>
                  </a:gs>
                  <a:gs pos="100000">
                    <a:schemeClr val="accent1"/>
                  </a:gs>
                </a:gsLst>
                <a:lin ang="5400000" scaled="1"/>
                <a:tileRect/>
              </a:gradFill>
              <a:ln w="19050" cap="flat" cmpd="sng">
                <a:solidFill>
                  <a:schemeClr val="bg1"/>
                </a:solidFill>
                <a:prstDash val="solid"/>
                <a:round/>
                <a:headEnd type="none" w="med" len="med"/>
                <a:tailEnd type="none" w="med" len="med"/>
              </a:ln>
            </p:spPr>
            <p:txBody>
              <a:bodyPr wrap="none" anchor="ctr" anchorCtr="0"/>
              <a:p>
                <a:endParaRPr lang="zh-CN" altLang="en-US" dirty="0">
                  <a:latin typeface="Arial" panose="020B0604020202020204" pitchFamily="34" charset="0"/>
                </a:endParaRPr>
              </a:p>
            </p:txBody>
          </p:sp>
        </p:grpSp>
        <p:pic>
          <p:nvPicPr>
            <p:cNvPr id="7198" name="Picture 31" descr="Picture2"/>
            <p:cNvPicPr>
              <a:picLocks noChangeAspect="1"/>
            </p:cNvPicPr>
            <p:nvPr/>
          </p:nvPicPr>
          <p:blipFill>
            <a:blip r:embed="rId2"/>
            <a:stretch>
              <a:fillRect/>
            </a:stretch>
          </p:blipFill>
          <p:spPr>
            <a:xfrm>
              <a:off x="104" y="10"/>
              <a:ext cx="823" cy="360"/>
            </a:xfrm>
            <a:prstGeom prst="rect">
              <a:avLst/>
            </a:prstGeom>
            <a:noFill/>
            <a:ln w="9525">
              <a:noFill/>
            </a:ln>
          </p:spPr>
        </p:pic>
      </p:grpSp>
      <p:sp>
        <p:nvSpPr>
          <p:cNvPr id="7199" name="Rectangle 32"/>
          <p:cNvSpPr/>
          <p:nvPr/>
        </p:nvSpPr>
        <p:spPr>
          <a:xfrm>
            <a:off x="2339975" y="4940300"/>
            <a:ext cx="3024188" cy="936625"/>
          </a:xfrm>
          <a:prstGeom prst="rect">
            <a:avLst/>
          </a:prstGeom>
          <a:noFill/>
          <a:ln w="9525">
            <a:noFill/>
          </a:ln>
        </p:spPr>
        <p:txBody>
          <a:bodyPr anchor="ctr" anchorCtr="0"/>
          <a:p>
            <a:pPr algn="ctr"/>
            <a:r>
              <a:rPr lang="zh-CN" altLang="en-US" sz="2400" b="1" dirty="0">
                <a:latin typeface="Arial" panose="020B0604020202020204" pitchFamily="34" charset="0"/>
                <a:ea typeface="楷体_GB2312" pitchFamily="49" charset="-122"/>
              </a:rPr>
              <a:t>偏重简单的流程性实训</a:t>
            </a:r>
            <a:endParaRPr lang="zh-CN" altLang="en-US" sz="2400" b="1" dirty="0">
              <a:latin typeface="Arial" panose="020B0604020202020204" pitchFamily="34" charset="0"/>
              <a:ea typeface="楷体_GB2312" pitchFamily="49" charset="-122"/>
            </a:endParaRPr>
          </a:p>
        </p:txBody>
      </p:sp>
      <p:sp>
        <p:nvSpPr>
          <p:cNvPr id="7200" name="Rectangle 33"/>
          <p:cNvSpPr/>
          <p:nvPr/>
        </p:nvSpPr>
        <p:spPr>
          <a:xfrm>
            <a:off x="5292725" y="5016500"/>
            <a:ext cx="3024188" cy="793750"/>
          </a:xfrm>
          <a:prstGeom prst="rect">
            <a:avLst/>
          </a:prstGeom>
          <a:noFill/>
          <a:ln w="9525">
            <a:noFill/>
          </a:ln>
        </p:spPr>
        <p:txBody>
          <a:bodyPr anchor="ctr" anchorCtr="0"/>
          <a:p>
            <a:pPr algn="ctr"/>
            <a:r>
              <a:rPr lang="zh-CN" altLang="en-US" sz="2400" b="1" dirty="0">
                <a:latin typeface="Arial" panose="020B0604020202020204" pitchFamily="34" charset="0"/>
                <a:ea typeface="楷体_GB2312" pitchFamily="49" charset="-122"/>
              </a:rPr>
              <a:t>缺少一门经营决策类实训课</a:t>
            </a:r>
            <a:endParaRPr lang="zh-CN" altLang="en-US" sz="2400" b="1" dirty="0">
              <a:latin typeface="Arial" panose="020B0604020202020204" pitchFamily="34" charset="0"/>
              <a:ea typeface="楷体_GB2312" pitchFamily="49" charset="-122"/>
            </a:endParaRPr>
          </a:p>
        </p:txBody>
      </p:sp>
      <p:sp>
        <p:nvSpPr>
          <p:cNvPr id="7201" name="Rectangle 34"/>
          <p:cNvSpPr/>
          <p:nvPr/>
        </p:nvSpPr>
        <p:spPr>
          <a:xfrm>
            <a:off x="1062038" y="4995863"/>
            <a:ext cx="1057275" cy="822325"/>
          </a:xfrm>
          <a:prstGeom prst="rect">
            <a:avLst/>
          </a:prstGeom>
          <a:noFill/>
          <a:ln w="9525">
            <a:noFill/>
          </a:ln>
        </p:spPr>
        <p:txBody>
          <a:bodyPr anchor="t" anchorCtr="0">
            <a:spAutoFit/>
          </a:bodyPr>
          <a:p>
            <a:pPr algn="ctr"/>
            <a:r>
              <a:rPr lang="zh-CN" altLang="en-US" sz="2400" b="1" dirty="0">
                <a:solidFill>
                  <a:srgbClr val="FFFFFF"/>
                </a:solidFill>
                <a:latin typeface="Arial" panose="020B0604020202020204" pitchFamily="34" charset="0"/>
                <a:ea typeface="楷体_GB2312" pitchFamily="49" charset="-122"/>
              </a:rPr>
              <a:t>当前实验</a:t>
            </a:r>
            <a:endParaRPr lang="zh-CN" altLang="en-US" sz="2400" b="1" dirty="0">
              <a:solidFill>
                <a:srgbClr val="FFFFFF"/>
              </a:solidFill>
              <a:latin typeface="Arial" panose="020B0604020202020204" pitchFamily="34" charset="0"/>
              <a:ea typeface="楷体_GB2312" pitchFamily="49" charset="-122"/>
            </a:endParaRPr>
          </a:p>
        </p:txBody>
      </p:sp>
      <p:sp>
        <p:nvSpPr>
          <p:cNvPr id="7202" name="Oval 35"/>
          <p:cNvSpPr/>
          <p:nvPr/>
        </p:nvSpPr>
        <p:spPr>
          <a:xfrm>
            <a:off x="1131888" y="5946775"/>
            <a:ext cx="936625" cy="139700"/>
          </a:xfrm>
          <a:prstGeom prst="ellipse">
            <a:avLst/>
          </a:prstGeom>
          <a:gradFill rotWithShape="1">
            <a:gsLst>
              <a:gs pos="0">
                <a:schemeClr val="accent1"/>
              </a:gs>
              <a:gs pos="100000">
                <a:schemeClr val="accent1">
                  <a:alpha val="0"/>
                </a:schemeClr>
              </a:gs>
            </a:gsLst>
            <a:path path="shape">
              <a:fillToRect l="50000" t="50000" r="50000" b="50000"/>
            </a:path>
            <a:tileRect/>
          </a:gradFill>
          <a:ln w="9525">
            <a:noFill/>
          </a:ln>
        </p:spPr>
        <p:txBody>
          <a:bodyPr wrap="none" anchor="ctr" anchorCtr="0"/>
          <a:p>
            <a:endParaRPr lang="zh-CN" altLang="en-US" dirty="0">
              <a:latin typeface="Arial" panose="020B0604020202020204" pitchFamily="34" charset="0"/>
            </a:endParaRPr>
          </a:p>
        </p:txBody>
      </p:sp>
      <p:sp>
        <p:nvSpPr>
          <p:cNvPr id="247844" name="Rectangle 36"/>
          <p:cNvSpPr>
            <a:spLocks noChangeArrowheads="1"/>
          </p:cNvSpPr>
          <p:nvPr/>
        </p:nvSpPr>
        <p:spPr bwMode="auto">
          <a:xfrm>
            <a:off x="1116013" y="188913"/>
            <a:ext cx="5903913" cy="495300"/>
          </a:xfrm>
          <a:prstGeom prst="rect">
            <a:avLst/>
          </a:prstGeom>
          <a:gradFill rotWithShape="1">
            <a:gsLst>
              <a:gs pos="0">
                <a:schemeClr val="bg1"/>
              </a:gs>
              <a:gs pos="50000">
                <a:srgbClr val="CCCCFF"/>
              </a:gs>
              <a:gs pos="100000">
                <a:schemeClr val="bg1"/>
              </a:gs>
            </a:gsLst>
            <a:lin ang="5400000" scaled="1"/>
          </a:gradFill>
          <a:ln>
            <a:noFill/>
          </a:ln>
          <a:effectLst/>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wrap="none" anchor="ctr">
            <a:flatTx/>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rPr>
              <a:t>我们曾经遇到的问题 </a:t>
            </a:r>
            <a:endParaRPr kumimoji="0" lang="zh-CN" altLang="en-US" sz="2400" b="1" i="0" u="none" strike="noStrike" kern="1200" cap="none" spc="0" normalizeH="0" baseline="0" noProof="0">
              <a:ln>
                <a:noFill/>
              </a:ln>
              <a:solidFill>
                <a:schemeClr val="tx2"/>
              </a:solidFill>
              <a:effectLst/>
              <a:uLnTx/>
              <a:uFillTx/>
              <a:latin typeface="Arial" panose="020B0604020202020204" pitchFamily="34" charset="0"/>
              <a:ea typeface="黑体" panose="02010609060101010101" pitchFamily="49" charset="-122"/>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
          <p:cNvSpPr>
            <a:spLocks noGrp="1"/>
          </p:cNvSpPr>
          <p:nvPr>
            <p:ph idx="1"/>
          </p:nvPr>
        </p:nvSpPr>
        <p:spPr>
          <a:xfrm>
            <a:off x="3124200" y="2667000"/>
            <a:ext cx="2744788" cy="969963"/>
          </a:xfrm>
        </p:spPr>
        <p:txBody>
          <a:bodyPr vert="horz" wrap="none" lIns="91440" tIns="45720" rIns="91440" bIns="45720" anchor="t" anchorCtr="0">
            <a:spAutoFit/>
          </a:bodyPr>
          <a:p>
            <a:pPr marL="0" indent="0">
              <a:lnSpc>
                <a:spcPct val="180000"/>
              </a:lnSpc>
              <a:buNone/>
            </a:pPr>
            <a:r>
              <a:rPr lang="zh-CN" altLang="en-US" b="1" dirty="0">
                <a:ea typeface="宋体" panose="02010600030101010101" pitchFamily="2" charset="-122"/>
              </a:rPr>
              <a:t>课程怎么上？</a:t>
            </a:r>
            <a:r>
              <a:rPr lang="zh-CN" altLang="en-US" b="1" dirty="0">
                <a:ea typeface="华文细黑" panose="02010600040101010101" pitchFamily="2" charset="-122"/>
              </a:rPr>
              <a:t> </a:t>
            </a:r>
            <a:endParaRPr lang="zh-CN" altLang="en-US" b="1" dirty="0">
              <a:ea typeface="华文细黑" panose="0201060004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9858" name="Rectangle 2"/>
          <p:cNvSpPr>
            <a:spLocks noGrp="1" noChangeArrowheads="1"/>
          </p:cNvSpPr>
          <p:nvPr>
            <p:ph type="title"/>
          </p:nvPr>
        </p:nvSpPr>
        <p:spPr>
          <a:xfrm>
            <a:off x="457200" y="274638"/>
            <a:ext cx="8229600" cy="487363"/>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&lt;</a:t>
            </a:r>
            <a:r>
              <a:rPr kumimoji="0" lang="zh-CN" altLang="en-US"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智慧银行数字化运营决策仿真实训</a:t>
            </a:r>
            <a:r>
              <a:rPr kumimoji="0" lang="en-US" altLang="zh-CN"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&gt;</a:t>
            </a:r>
            <a:r>
              <a:rPr kumimoji="0" lang="zh-CN" altLang="en-US"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上课形式</a:t>
            </a:r>
            <a:r>
              <a:rPr kumimoji="0" lang="zh-CN" altLang="en-US" sz="4400" b="1" i="0" u="none" strike="noStrike" kern="0" cap="none" spc="0" normalizeH="0" baseline="0" noProof="0">
                <a:ln>
                  <a:noFill/>
                </a:ln>
                <a:solidFill>
                  <a:schemeClr val="tx2"/>
                </a:solidFill>
                <a:effectLst/>
                <a:uLnTx/>
                <a:uFillTx/>
                <a:latin typeface="+mj-lt"/>
                <a:ea typeface="黑体" panose="02010609060101010101" pitchFamily="49" charset="-122"/>
                <a:cs typeface="+mj-cs"/>
              </a:rPr>
              <a:t> </a:t>
            </a:r>
            <a:endParaRPr kumimoji="0" lang="zh-CN" altLang="en-US" sz="4400" b="1" i="0" u="none" strike="noStrike" kern="0" cap="none" spc="0" normalizeH="0" baseline="0" noProof="0">
              <a:ln>
                <a:noFill/>
              </a:ln>
              <a:solidFill>
                <a:schemeClr val="tx2"/>
              </a:solidFill>
              <a:effectLst/>
              <a:uLnTx/>
              <a:uFillTx/>
              <a:latin typeface="+mj-lt"/>
              <a:ea typeface="黑体" panose="02010609060101010101" pitchFamily="49" charset="-122"/>
              <a:cs typeface="+mj-cs"/>
            </a:endParaRPr>
          </a:p>
        </p:txBody>
      </p:sp>
      <p:pic>
        <p:nvPicPr>
          <p:cNvPr id="28674" name="Picture 3" descr="200852319292332"/>
          <p:cNvPicPr>
            <a:picLocks noChangeAspect="1"/>
          </p:cNvPicPr>
          <p:nvPr/>
        </p:nvPicPr>
        <p:blipFill>
          <a:blip r:embed="rId1"/>
          <a:stretch>
            <a:fillRect/>
          </a:stretch>
        </p:blipFill>
        <p:spPr>
          <a:xfrm>
            <a:off x="611188" y="3933825"/>
            <a:ext cx="3311525" cy="2486025"/>
          </a:xfrm>
          <a:prstGeom prst="rect">
            <a:avLst/>
          </a:prstGeom>
          <a:noFill/>
          <a:ln w="9525">
            <a:noFill/>
          </a:ln>
        </p:spPr>
      </p:pic>
      <p:pic>
        <p:nvPicPr>
          <p:cNvPr id="28675" name="Picture 4"/>
          <p:cNvPicPr>
            <a:picLocks noChangeAspect="1"/>
          </p:cNvPicPr>
          <p:nvPr/>
        </p:nvPicPr>
        <p:blipFill>
          <a:blip r:embed="rId2"/>
          <a:stretch>
            <a:fillRect/>
          </a:stretch>
        </p:blipFill>
        <p:spPr>
          <a:xfrm>
            <a:off x="4608513" y="3409950"/>
            <a:ext cx="4535487" cy="3448050"/>
          </a:xfrm>
          <a:prstGeom prst="rect">
            <a:avLst/>
          </a:prstGeom>
          <a:noFill/>
          <a:ln w="9525">
            <a:noFill/>
          </a:ln>
        </p:spPr>
      </p:pic>
      <p:pic>
        <p:nvPicPr>
          <p:cNvPr id="28676" name="Picture 5"/>
          <p:cNvPicPr>
            <a:picLocks noChangeAspect="1"/>
          </p:cNvPicPr>
          <p:nvPr/>
        </p:nvPicPr>
        <p:blipFill>
          <a:blip r:embed="rId3"/>
          <a:stretch>
            <a:fillRect/>
          </a:stretch>
        </p:blipFill>
        <p:spPr>
          <a:xfrm>
            <a:off x="1547813" y="765175"/>
            <a:ext cx="5505450" cy="328612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2"/>
          <p:cNvSpPr>
            <a:spLocks noGrp="1"/>
          </p:cNvSpPr>
          <p:nvPr>
            <p:ph idx="1"/>
          </p:nvPr>
        </p:nvSpPr>
        <p:spPr>
          <a:xfrm>
            <a:off x="444500" y="981075"/>
            <a:ext cx="4271963" cy="5672138"/>
          </a:xfrm>
        </p:spPr>
        <p:txBody>
          <a:bodyPr vert="horz" wrap="square" lIns="91440" tIns="45720" rIns="91440" bIns="45720" anchor="t" anchorCtr="0"/>
          <a:p>
            <a:pPr>
              <a:lnSpc>
                <a:spcPct val="150000"/>
              </a:lnSpc>
            </a:pPr>
            <a:r>
              <a:rPr lang="zh-CN" altLang="en-US" sz="2400" b="1" dirty="0">
                <a:ea typeface="宋体" panose="02010600030101010101" pitchFamily="2" charset="-122"/>
              </a:rPr>
              <a:t>基础知识</a:t>
            </a:r>
            <a:endParaRPr lang="zh-CN" altLang="en-US" sz="2400" b="1" dirty="0">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商业银行的负债与资产管理</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商业银行的中间业务</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商业银行内部经营风险管控</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商业银行报表与财务分析</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商业银行绩效提升工具</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商业银行评级及银监会监管</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央行主要业务与货币工具</a:t>
            </a:r>
            <a:endParaRPr lang="zh-CN" altLang="en-US" sz="1800" b="1" dirty="0">
              <a:solidFill>
                <a:srgbClr val="A50021"/>
              </a:solidFill>
              <a:ea typeface="宋体" panose="02010600030101010101" pitchFamily="2" charset="-122"/>
            </a:endParaRPr>
          </a:p>
        </p:txBody>
      </p:sp>
      <p:sp>
        <p:nvSpPr>
          <p:cNvPr id="29698" name="Text Box 3"/>
          <p:cNvSpPr txBox="1"/>
          <p:nvPr/>
        </p:nvSpPr>
        <p:spPr>
          <a:xfrm>
            <a:off x="5003800" y="981075"/>
            <a:ext cx="3889375" cy="3844925"/>
          </a:xfrm>
          <a:prstGeom prst="rect">
            <a:avLst/>
          </a:prstGeom>
          <a:noFill/>
          <a:ln w="9525">
            <a:noFill/>
          </a:ln>
        </p:spPr>
        <p:txBody>
          <a:bodyPr anchor="t" anchorCtr="0">
            <a:spAutoFit/>
          </a:bodyPr>
          <a:p>
            <a:pPr>
              <a:lnSpc>
                <a:spcPct val="170000"/>
              </a:lnSpc>
              <a:spcBef>
                <a:spcPct val="50000"/>
              </a:spcBef>
            </a:pPr>
            <a:r>
              <a:rPr lang="zh-CN" altLang="en-US" sz="2400" b="1" dirty="0">
                <a:latin typeface="Arial" panose="020B0604020202020204" pitchFamily="34" charset="0"/>
                <a:ea typeface="宋体" panose="02010600030101010101" pitchFamily="2" charset="-122"/>
              </a:rPr>
              <a:t>实战篇</a:t>
            </a:r>
            <a:endParaRPr lang="zh-CN" altLang="en-US" sz="2400" b="1" dirty="0">
              <a:latin typeface="Arial" panose="020B0604020202020204" pitchFamily="34" charset="0"/>
              <a:ea typeface="宋体" panose="02010600030101010101" pitchFamily="2" charset="-122"/>
            </a:endParaRPr>
          </a:p>
          <a:p>
            <a:pPr>
              <a:lnSpc>
                <a:spcPct val="170000"/>
              </a:lnSpc>
              <a:spcBef>
                <a:spcPct val="50000"/>
              </a:spcBef>
              <a:buFont typeface="Wingdings" panose="05000000000000000000" pitchFamily="2" charset="2"/>
              <a:buChar char="ü"/>
            </a:pPr>
            <a:r>
              <a:rPr lang="zh-CN" altLang="en-US" b="1" dirty="0">
                <a:solidFill>
                  <a:srgbClr val="A50021"/>
                </a:solidFill>
                <a:latin typeface="Arial" panose="020B0604020202020204" pitchFamily="34" charset="0"/>
                <a:ea typeface="宋体" panose="02010600030101010101" pitchFamily="2" charset="-122"/>
                <a:sym typeface="Arial" panose="020B0604020202020204" pitchFamily="34" charset="0"/>
              </a:rPr>
              <a:t>宏观经济运行规律与风险识别</a:t>
            </a:r>
            <a:endParaRPr lang="zh-CN" altLang="en-US" b="1" dirty="0">
              <a:solidFill>
                <a:srgbClr val="A50021"/>
              </a:solidFill>
              <a:latin typeface="Arial" panose="020B0604020202020204" pitchFamily="34" charset="0"/>
              <a:ea typeface="宋体" panose="02010600030101010101" pitchFamily="2" charset="-122"/>
              <a:sym typeface="Arial" panose="020B0604020202020204" pitchFamily="34" charset="0"/>
            </a:endParaRPr>
          </a:p>
          <a:p>
            <a:pPr>
              <a:lnSpc>
                <a:spcPct val="170000"/>
              </a:lnSpc>
              <a:spcBef>
                <a:spcPct val="50000"/>
              </a:spcBef>
              <a:buFont typeface="Wingdings" panose="05000000000000000000" pitchFamily="2" charset="2"/>
              <a:buChar char="ü"/>
            </a:pPr>
            <a:r>
              <a:rPr lang="zh-CN" altLang="en-US" b="1" dirty="0">
                <a:solidFill>
                  <a:srgbClr val="A50021"/>
                </a:solidFill>
                <a:latin typeface="Arial" panose="020B0604020202020204" pitchFamily="34" charset="0"/>
                <a:ea typeface="宋体" panose="02010600030101010101" pitchFamily="2" charset="-122"/>
                <a:sym typeface="Arial" panose="020B0604020202020204" pitchFamily="34" charset="0"/>
              </a:rPr>
              <a:t>如何成为一名优秀的客户经理</a:t>
            </a:r>
            <a:endParaRPr lang="zh-CN" altLang="en-US" b="1" dirty="0">
              <a:solidFill>
                <a:srgbClr val="A50021"/>
              </a:solidFill>
              <a:latin typeface="Arial" panose="020B0604020202020204" pitchFamily="34" charset="0"/>
              <a:ea typeface="宋体" panose="02010600030101010101" pitchFamily="2" charset="-122"/>
              <a:sym typeface="Arial" panose="020B0604020202020204" pitchFamily="34" charset="0"/>
            </a:endParaRPr>
          </a:p>
          <a:p>
            <a:pPr>
              <a:lnSpc>
                <a:spcPct val="170000"/>
              </a:lnSpc>
              <a:spcBef>
                <a:spcPct val="50000"/>
              </a:spcBef>
              <a:buFont typeface="Wingdings" panose="05000000000000000000" pitchFamily="2" charset="2"/>
              <a:buChar char="ü"/>
            </a:pPr>
            <a:r>
              <a:rPr lang="zh-CN" altLang="en-US" b="1" dirty="0">
                <a:solidFill>
                  <a:srgbClr val="A50021"/>
                </a:solidFill>
                <a:latin typeface="Arial" panose="020B0604020202020204" pitchFamily="34" charset="0"/>
                <a:ea typeface="宋体" panose="02010600030101010101" pitchFamily="2" charset="-122"/>
                <a:sym typeface="Arial" panose="020B0604020202020204" pitchFamily="34" charset="0"/>
              </a:rPr>
              <a:t>商业银行如何进行金融营销与风险管控</a:t>
            </a:r>
            <a:endParaRPr lang="zh-CN" altLang="en-US" b="1" dirty="0">
              <a:solidFill>
                <a:srgbClr val="A50021"/>
              </a:solidFill>
              <a:latin typeface="Arial" panose="020B0604020202020204" pitchFamily="34" charset="0"/>
              <a:ea typeface="宋体" panose="02010600030101010101" pitchFamily="2" charset="-122"/>
              <a:sym typeface="Arial" panose="020B0604020202020204" pitchFamily="34" charset="0"/>
            </a:endParaRPr>
          </a:p>
          <a:p>
            <a:pPr>
              <a:lnSpc>
                <a:spcPct val="170000"/>
              </a:lnSpc>
              <a:spcBef>
                <a:spcPct val="50000"/>
              </a:spcBef>
            </a:pPr>
            <a:endParaRPr lang="zh-CN" altLang="en-US" sz="1800" b="1" dirty="0">
              <a:solidFill>
                <a:srgbClr val="A50021"/>
              </a:solidFill>
              <a:latin typeface="Arial" panose="020B0604020202020204" pitchFamily="34" charset="0"/>
              <a:ea typeface="宋体" panose="02010600030101010101" pitchFamily="2" charset="-122"/>
              <a:sym typeface="Arial" panose="020B0604020202020204" pitchFamily="34" charset="0"/>
            </a:endParaRPr>
          </a:p>
        </p:txBody>
      </p:sp>
      <p:sp>
        <p:nvSpPr>
          <p:cNvPr id="29699" name="Rectangle 4"/>
          <p:cNvSpPr/>
          <p:nvPr/>
        </p:nvSpPr>
        <p:spPr>
          <a:xfrm>
            <a:off x="2987675" y="188913"/>
            <a:ext cx="2879725" cy="315912"/>
          </a:xfrm>
          <a:prstGeom prst="rect">
            <a:avLst/>
          </a:prstGeom>
          <a:noFill/>
          <a:ln w="9525">
            <a:noFill/>
          </a:ln>
        </p:spPr>
        <p:txBody>
          <a:bodyPr anchor="ctr" anchorCtr="0"/>
          <a:p>
            <a:r>
              <a:rPr lang="zh-CN" altLang="en-US" sz="2800" b="1" dirty="0">
                <a:latin typeface="Arial" panose="020B0604020202020204" pitchFamily="34" charset="0"/>
                <a:ea typeface="华文细黑" panose="02010600040101010101" pitchFamily="2" charset="-122"/>
              </a:rPr>
              <a:t>培训主题</a:t>
            </a:r>
            <a:endParaRPr lang="zh-CN" altLang="en-US" sz="2800" b="1" dirty="0">
              <a:latin typeface="Arial" panose="020B0604020202020204" pitchFamily="34" charset="0"/>
              <a:ea typeface="华文细黑" panose="0201060004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1906" name="Rectangle 2"/>
          <p:cNvSpPr>
            <a:spLocks noGrp="1" noChangeArrowheads="1"/>
          </p:cNvSpPr>
          <p:nvPr>
            <p:ph type="title"/>
          </p:nvPr>
        </p:nvSpPr>
        <p:spPr>
          <a:xfrm>
            <a:off x="457200" y="76200"/>
            <a:ext cx="8229600" cy="411163"/>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4400" b="1" i="0" u="none" strike="noStrike" kern="0" cap="none" spc="0" normalizeH="0" baseline="0" noProof="0">
              <a:ln>
                <a:noFill/>
              </a:ln>
              <a:solidFill>
                <a:schemeClr val="tx2"/>
              </a:solidFill>
              <a:effectLst/>
              <a:uLnTx/>
              <a:uFillTx/>
              <a:latin typeface="+mj-lt"/>
              <a:ea typeface="黑体" panose="02010609060101010101" pitchFamily="49" charset="-122"/>
              <a:cs typeface="+mj-cs"/>
            </a:endParaRPr>
          </a:p>
        </p:txBody>
      </p:sp>
      <p:graphicFrame>
        <p:nvGraphicFramePr>
          <p:cNvPr id="251907" name="Group 3"/>
          <p:cNvGraphicFramePr>
            <a:graphicFrameLocks noGrp="1"/>
          </p:cNvGraphicFramePr>
          <p:nvPr>
            <p:custDataLst>
              <p:tags r:id="rId1"/>
            </p:custDataLst>
          </p:nvPr>
        </p:nvGraphicFramePr>
        <p:xfrm>
          <a:off x="250825" y="545148"/>
          <a:ext cx="8714105" cy="6219190"/>
        </p:xfrm>
        <a:graphic>
          <a:graphicData uri="http://schemas.openxmlformats.org/drawingml/2006/table">
            <a:tbl>
              <a:tblPr/>
              <a:tblGrid>
                <a:gridCol w="1120775"/>
                <a:gridCol w="1260475"/>
                <a:gridCol w="4987925"/>
                <a:gridCol w="1344613"/>
              </a:tblGrid>
              <a:tr h="36574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黑体" panose="02010609060101010101" pitchFamily="49" charset="-122"/>
                        </a:rPr>
                        <a:t>一级模块</a:t>
                      </a:r>
                      <a:endParaRPr kumimoji="0" lang="zh-CN" altLang="en-US" sz="1800" b="1" i="0" u="none" strike="noStrike" cap="none" normalizeH="0" baseline="0">
                        <a:ln>
                          <a:noFill/>
                        </a:ln>
                        <a:solidFill>
                          <a:schemeClr val="tx1"/>
                        </a:solidFill>
                        <a:effectLst/>
                        <a:latin typeface="Arial" panose="020B0604020202020204" pitchFamily="34" charset="0"/>
                        <a:ea typeface="黑体" panose="02010609060101010101"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黑体" panose="02010609060101010101" pitchFamily="49" charset="-122"/>
                        </a:rPr>
                        <a:t>二级模块</a:t>
                      </a:r>
                      <a:endParaRPr kumimoji="0" lang="zh-CN" altLang="en-US" sz="1800" b="1" i="0" u="none" strike="noStrike" cap="none" normalizeH="0" baseline="0">
                        <a:ln>
                          <a:noFill/>
                        </a:ln>
                        <a:solidFill>
                          <a:schemeClr val="tx1"/>
                        </a:solidFill>
                        <a:effectLst/>
                        <a:latin typeface="Arial" panose="020B0604020202020204" pitchFamily="34" charset="0"/>
                        <a:ea typeface="黑体" panose="02010609060101010101"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黑体" panose="02010609060101010101" pitchFamily="49" charset="-122"/>
                        </a:rPr>
                        <a:t>实习项目名称</a:t>
                      </a:r>
                      <a:endParaRPr kumimoji="0" lang="zh-CN" altLang="en-US" sz="1800" b="1" i="0" u="none" strike="noStrike" cap="none" normalizeH="0" baseline="0">
                        <a:ln>
                          <a:noFill/>
                        </a:ln>
                        <a:solidFill>
                          <a:schemeClr val="tx1"/>
                        </a:solidFill>
                        <a:effectLst/>
                        <a:latin typeface="Arial" panose="020B0604020202020204" pitchFamily="34" charset="0"/>
                        <a:ea typeface="黑体" panose="02010609060101010101"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黑体" panose="02010609060101010101" pitchFamily="49" charset="-122"/>
                        </a:rPr>
                        <a:t>涉及课程</a:t>
                      </a:r>
                      <a:endParaRPr kumimoji="0" lang="zh-CN" altLang="en-US" sz="1800" b="1" i="0" u="none" strike="noStrike" cap="none" normalizeH="0" baseline="0">
                        <a:ln>
                          <a:noFill/>
                        </a:ln>
                        <a:solidFill>
                          <a:schemeClr val="tx1"/>
                        </a:solidFill>
                        <a:effectLst/>
                        <a:latin typeface="Arial" panose="020B0604020202020204" pitchFamily="34" charset="0"/>
                        <a:ea typeface="黑体" panose="02010609060101010101"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65740">
                <a:tc rowSpan="15">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智慧银行数字化运营核心业务与绩效管理实验</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rPr>
                        <a:t>机构设立</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商业银行构建与组织结构设计</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1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商业银行经营与管理</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058">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rPr>
                        <a:t>岗前培训</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分析研究商业银行与其它商业银行（机构）的业务关系</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rPr>
                        <a:t>业务准备</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制定商业银行发展战略及决策规则</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熟悉商业银行主要业务</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设计商业银行主要业务工作流程及管理规则</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熟悉仿真业务的原始单据</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rPr>
                        <a:t>工作计划</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rPr>
                        <a:t>商业银行存款业务计划</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Times New Roman" panose="02020603050405020304" pitchFamily="18" charset="0"/>
                      </a:endParaRPr>
                    </a:p>
                  </a:txBody>
                  <a:tcPr marT="45712" marB="4571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Times New Roman" panose="02020603050405020304" pitchFamily="18" charset="0"/>
                          <a:ea typeface="楷体_GB2312" pitchFamily="49" charset="-122"/>
                          <a:cs typeface="Times New Roman" panose="02020603050405020304" pitchFamily="18" charset="0"/>
                        </a:rPr>
                        <a:t>商业银行贷款计划</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Times New Roman" panose="02020603050405020304" pitchFamily="18" charset="0"/>
                      </a:endParaRPr>
                    </a:p>
                  </a:txBody>
                  <a:tcPr marT="45712" marB="4571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rPr>
                        <a:t>业务实施</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商业银行存款业务</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45847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商业银行贷款业务</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商业银行中间业务</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商业银行投资业务</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rPr>
                        <a:t>工作总结</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商业银行损益表填制</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商业银行会计</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财务管理</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商业银行资产负债表填制</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40">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商业银行绩效评价</a:t>
                      </a:r>
                      <a:endParaRPr kumimoji="0" lang="zh-CN" altLang="en-US" sz="32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12" marB="4571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
        <p:nvSpPr>
          <p:cNvPr id="30773" name="Rectangle 54"/>
          <p:cNvSpPr/>
          <p:nvPr/>
        </p:nvSpPr>
        <p:spPr>
          <a:xfrm>
            <a:off x="981075" y="0"/>
            <a:ext cx="6851650" cy="460375"/>
          </a:xfrm>
          <a:prstGeom prst="rect">
            <a:avLst/>
          </a:prstGeom>
          <a:noFill/>
          <a:ln w="9525">
            <a:noFill/>
          </a:ln>
        </p:spPr>
        <p:txBody>
          <a:bodyPr wrap="none" anchor="t" anchorCtr="0">
            <a:spAutoFit/>
          </a:bodyPr>
          <a:p>
            <a:r>
              <a:rPr lang="zh-CN" altLang="en-US" sz="2400" b="1" dirty="0">
                <a:solidFill>
                  <a:schemeClr val="tx2"/>
                </a:solidFill>
                <a:latin typeface="Arial" panose="020B0604020202020204" pitchFamily="34" charset="0"/>
                <a:ea typeface="华文细黑" panose="02010600040101010101" pitchFamily="2" charset="-122"/>
              </a:rPr>
              <a:t>表</a:t>
            </a:r>
            <a:r>
              <a:rPr lang="en-US" altLang="zh-CN" sz="2400" b="1" dirty="0">
                <a:solidFill>
                  <a:schemeClr val="tx2"/>
                </a:solidFill>
                <a:latin typeface="Arial" panose="020B0604020202020204" pitchFamily="34" charset="0"/>
                <a:ea typeface="华文细黑" panose="02010600040101010101" pitchFamily="2" charset="-122"/>
              </a:rPr>
              <a:t>1 </a:t>
            </a:r>
            <a:r>
              <a:rPr lang="zh-CN" altLang="en-US" sz="2400" b="1" dirty="0">
                <a:solidFill>
                  <a:schemeClr val="tx2"/>
                </a:solidFill>
                <a:latin typeface="Arial" panose="020B0604020202020204" pitchFamily="34" charset="0"/>
                <a:ea typeface="华文细黑" panose="02010600040101010101" pitchFamily="2" charset="-122"/>
              </a:rPr>
              <a:t>智慧银行数字化运营核心业务与绩效管理实验</a:t>
            </a:r>
            <a:endParaRPr lang="zh-CN" altLang="en-US" sz="2400" b="1" dirty="0">
              <a:solidFill>
                <a:schemeClr val="tx2"/>
              </a:solidFill>
              <a:latin typeface="Arial" panose="020B0604020202020204" pitchFamily="34" charset="0"/>
              <a:ea typeface="华文细黑" panose="0201060004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54978" name="Group 2"/>
          <p:cNvGraphicFramePr>
            <a:graphicFrameLocks noGrp="1"/>
          </p:cNvGraphicFramePr>
          <p:nvPr>
            <p:ph idx="4294967295"/>
          </p:nvPr>
        </p:nvGraphicFramePr>
        <p:xfrm>
          <a:off x="179388" y="1125538"/>
          <a:ext cx="8820150" cy="5353054"/>
        </p:xfrm>
        <a:graphic>
          <a:graphicData uri="http://schemas.openxmlformats.org/drawingml/2006/table">
            <a:tbl>
              <a:tblPr/>
              <a:tblGrid>
                <a:gridCol w="1192212"/>
                <a:gridCol w="1317625"/>
                <a:gridCol w="4168775"/>
                <a:gridCol w="2141538"/>
              </a:tblGrid>
              <a:tr h="57153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一级模块</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二级模块</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实习项目名称</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涉及课程</a:t>
                      </a:r>
                      <a:endParaRPr kumimoji="0" lang="zh-CN" altLang="en-US" sz="1800" b="1"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65782">
                <a:tc rowSpan="13">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智慧银行风险管控数据分析决策实验</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岗前培训</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不良贷款对商业银行经营造成的后果</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商业银行经营与管理</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不良贷款的判定标准</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92136">
                <a:tc vMerge="1">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业务准备</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熟悉信贷风险的构成</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商业银行业务管理</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熟悉不良贷款的预警指标</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熟悉不良贷款的处理方法</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熟悉不良贷款的处理流程</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业务实施</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不良贷款的预警业务</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4">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金融学</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商业银行经营与管理</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中央银行业务与金融监管</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不良贷款的分级判定业务</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对不良贷款风险准备金的计提业务</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对不良贷款的处理业务</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工作总结</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总结不良贷款出现的原因</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商业银行经营与管理</a:t>
                      </a:r>
                      <a:r>
                        <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a:t>
                      </a:r>
                      <a:endParaRPr kumimoji="0" lang="en-US" altLang="zh-CN"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总结如何避免不良贷款的产生</a:t>
                      </a:r>
                      <a:endPar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r h="365782">
                <a:tc vMerge="1">
                  <a:tcPr/>
                </a:tc>
                <a:tc vMerge="1">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楷体_GB2312" pitchFamily="49" charset="-122"/>
                          <a:cs typeface="Courier New" panose="02070309020205020404" pitchFamily="49" charset="0"/>
                        </a:rPr>
                        <a:t>分析处理不良贷款时容易出现的问题</a:t>
                      </a:r>
                      <a:endParaRPr kumimoji="0" lang="zh-CN" altLang="en-US" sz="1800" b="1" i="0" u="none" strike="noStrike" cap="none" normalizeH="0" baseline="0">
                        <a:ln>
                          <a:noFill/>
                        </a:ln>
                        <a:solidFill>
                          <a:schemeClr val="tx1"/>
                        </a:solidFill>
                        <a:effectLst/>
                        <a:latin typeface="Arial" panose="020B0604020202020204" pitchFamily="34" charset="0"/>
                        <a:ea typeface="楷体_GB2312" pitchFamily="49" charset="-122"/>
                        <a:cs typeface="Courier New" panose="02070309020205020404" pitchFamily="49"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cPr/>
                </a:tc>
              </a:tr>
            </a:tbl>
          </a:graphicData>
        </a:graphic>
      </p:graphicFrame>
      <p:sp>
        <p:nvSpPr>
          <p:cNvPr id="31792" name="Rectangle 49"/>
          <p:cNvSpPr/>
          <p:nvPr/>
        </p:nvSpPr>
        <p:spPr>
          <a:xfrm>
            <a:off x="1476375" y="260350"/>
            <a:ext cx="5724525" cy="460375"/>
          </a:xfrm>
          <a:prstGeom prst="rect">
            <a:avLst/>
          </a:prstGeom>
          <a:noFill/>
          <a:ln w="9525">
            <a:noFill/>
          </a:ln>
        </p:spPr>
        <p:txBody>
          <a:bodyPr wrap="none" anchor="t" anchorCtr="0">
            <a:spAutoFit/>
          </a:bodyPr>
          <a:p>
            <a:r>
              <a:rPr lang="zh-CN" altLang="en-US" sz="2400" b="1" dirty="0">
                <a:solidFill>
                  <a:schemeClr val="tx2"/>
                </a:solidFill>
                <a:latin typeface="Arial" panose="020B0604020202020204" pitchFamily="34" charset="0"/>
                <a:ea typeface="黑体" panose="02010609060101010101" pitchFamily="49" charset="-122"/>
              </a:rPr>
              <a:t>表</a:t>
            </a:r>
            <a:r>
              <a:rPr lang="en-US" altLang="zh-CN" sz="2400" b="1" dirty="0">
                <a:solidFill>
                  <a:schemeClr val="tx2"/>
                </a:solidFill>
                <a:latin typeface="Arial" panose="020B0604020202020204" pitchFamily="34" charset="0"/>
                <a:ea typeface="黑体" panose="02010609060101010101" pitchFamily="49" charset="-122"/>
              </a:rPr>
              <a:t>2  </a:t>
            </a:r>
            <a:r>
              <a:rPr lang="zh-CN" altLang="en-US" sz="2400" b="1" dirty="0">
                <a:solidFill>
                  <a:schemeClr val="tx2"/>
                </a:solidFill>
                <a:latin typeface="Arial" panose="020B0604020202020204" pitchFamily="34" charset="0"/>
                <a:ea typeface="黑体" panose="02010609060101010101" pitchFamily="49" charset="-122"/>
              </a:rPr>
              <a:t>智慧银行风险管控数据分析决策实验</a:t>
            </a:r>
            <a:endParaRPr lang="zh-CN" altLang="en-US" sz="2400" b="1" dirty="0">
              <a:solidFill>
                <a:schemeClr val="tx2"/>
              </a:solidFill>
              <a:latin typeface="Arial" panose="020B0604020202020204" pitchFamily="34" charset="0"/>
              <a:ea typeface="黑体" panose="020106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3"/>
          <p:cNvSpPr>
            <a:spLocks noGrp="1"/>
          </p:cNvSpPr>
          <p:nvPr>
            <p:ph idx="1"/>
          </p:nvPr>
        </p:nvSpPr>
        <p:spPr/>
        <p:txBody>
          <a:bodyPr vert="horz" wrap="square" lIns="91440" tIns="45720" rIns="91440" bIns="45720" anchor="t" anchorCtr="0"/>
          <a:p>
            <a:pPr>
              <a:lnSpc>
                <a:spcPct val="180000"/>
              </a:lnSpc>
            </a:pPr>
            <a:r>
              <a:rPr lang="zh-CN" altLang="en-US" sz="2400" dirty="0">
                <a:latin typeface="黑体" panose="02010609060101010101" pitchFamily="49" charset="-122"/>
                <a:ea typeface="黑体" panose="02010609060101010101" pitchFamily="49" charset="-122"/>
              </a:rPr>
              <a:t>商业银行组：即银监会对各银行的监管得分，由系统自动给出；</a:t>
            </a: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企业组：即银行对各企业综合信贷评级得分，由系统自动给出；</a:t>
            </a: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央行政府和银监会组：知识点分享与监管质量得分，由老师和学员共同给出。</a:t>
            </a:r>
            <a:endParaRPr lang="zh-CN" altLang="en-US" sz="2400" dirty="0">
              <a:latin typeface="黑体" panose="02010609060101010101" pitchFamily="49" charset="-122"/>
              <a:ea typeface="黑体" panose="02010609060101010101" pitchFamily="49" charset="-122"/>
            </a:endParaRPr>
          </a:p>
        </p:txBody>
      </p:sp>
      <p:grpSp>
        <p:nvGrpSpPr>
          <p:cNvPr id="32770" name="Group 4"/>
          <p:cNvGrpSpPr/>
          <p:nvPr/>
        </p:nvGrpSpPr>
        <p:grpSpPr>
          <a:xfrm>
            <a:off x="1752600" y="152400"/>
            <a:ext cx="6229350" cy="719138"/>
            <a:chOff x="0" y="0"/>
            <a:chExt cx="6228000" cy="719137"/>
          </a:xfrm>
        </p:grpSpPr>
        <p:sp>
          <p:nvSpPr>
            <p:cNvPr id="32771" name="AutoShape 3"/>
            <p:cNvSpPr/>
            <p:nvPr/>
          </p:nvSpPr>
          <p:spPr>
            <a:xfrm>
              <a:off x="913" y="0"/>
              <a:ext cx="6226175" cy="719137"/>
            </a:xfrm>
            <a:prstGeom prst="roundRect">
              <a:avLst>
                <a:gd name="adj" fmla="val 16667"/>
              </a:avLst>
            </a:prstGeom>
            <a:gradFill rotWithShape="1">
              <a:gsLst>
                <a:gs pos="0">
                  <a:srgbClr val="044492"/>
                </a:gs>
                <a:gs pos="100000">
                  <a:srgbClr val="012A5B"/>
                </a:gs>
              </a:gsLst>
              <a:lin ang="5400000" scaled="1"/>
              <a:tileRect/>
            </a:gradFill>
            <a:ln w="9525">
              <a:noFill/>
            </a:ln>
          </p:spPr>
          <p:txBody>
            <a:bodyPr anchor="ctr" anchorCtr="0"/>
            <a:p>
              <a:pPr eaLnBrk="0" hangingPunct="0"/>
              <a:endParaRPr lang="zh-CN" altLang="en-US" sz="1800" dirty="0">
                <a:latin typeface="Arial" panose="020B0604020202020204" pitchFamily="34" charset="0"/>
                <a:ea typeface="宋体" panose="02010600030101010101" pitchFamily="2" charset="-122"/>
              </a:endParaRPr>
            </a:p>
          </p:txBody>
        </p:sp>
        <p:sp>
          <p:nvSpPr>
            <p:cNvPr id="32772" name="AutoShape 3"/>
            <p:cNvSpPr/>
            <p:nvPr/>
          </p:nvSpPr>
          <p:spPr>
            <a:xfrm>
              <a:off x="0" y="88900"/>
              <a:ext cx="6228000" cy="541337"/>
            </a:xfrm>
            <a:prstGeom prst="roundRect">
              <a:avLst>
                <a:gd name="adj" fmla="val 16667"/>
              </a:avLst>
            </a:prstGeom>
            <a:gradFill rotWithShape="0">
              <a:gsLst>
                <a:gs pos="0">
                  <a:srgbClr val="F2F2F2"/>
                </a:gs>
                <a:gs pos="100000">
                  <a:srgbClr val="BFBFBF"/>
                </a:gs>
              </a:gsLst>
              <a:lin ang="5400000" scaled="1"/>
              <a:tileRect/>
            </a:gradFill>
            <a:ln w="25400" cap="flat" cmpd="sng">
              <a:solidFill>
                <a:schemeClr val="bg1"/>
              </a:solidFill>
              <a:prstDash val="solid"/>
              <a:round/>
              <a:headEnd type="none" w="med" len="med"/>
              <a:tailEnd type="none" w="med" len="med"/>
            </a:ln>
          </p:spPr>
          <p:txBody>
            <a:bodyPr wrap="none" anchor="ctr" anchorCtr="0"/>
            <a:p>
              <a:pPr algn="ctr" eaLnBrk="0" hangingPunct="0"/>
              <a:r>
                <a:rPr lang="zh-CN" altLang="en-US" sz="2800" b="1" dirty="0">
                  <a:solidFill>
                    <a:schemeClr val="tx2"/>
                  </a:solidFill>
                  <a:latin typeface="Arial" panose="020B0604020202020204" pitchFamily="34" charset="0"/>
                  <a:ea typeface="宋体" panose="02010600030101010101" pitchFamily="2" charset="-122"/>
                </a:rPr>
                <a:t>评分标准</a:t>
              </a:r>
              <a:endParaRPr lang="zh-CN" altLang="en-US" sz="2800" b="1" dirty="0">
                <a:solidFill>
                  <a:schemeClr val="tx2"/>
                </a:solidFill>
                <a:latin typeface="Arial" panose="020B0604020202020204" pitchFamily="34" charset="0"/>
                <a:ea typeface="宋体" panose="02010600030101010101" pitchFamily="2" charset="-122"/>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64342" name="Group 150"/>
          <p:cNvGraphicFramePr>
            <a:graphicFrameLocks noGrp="1"/>
          </p:cNvGraphicFramePr>
          <p:nvPr>
            <p:ph idx="4294967295"/>
          </p:nvPr>
        </p:nvGraphicFramePr>
        <p:xfrm>
          <a:off x="4800600" y="914400"/>
          <a:ext cx="3048000" cy="3255964"/>
        </p:xfrm>
        <a:graphic>
          <a:graphicData uri="http://schemas.openxmlformats.org/drawingml/2006/table">
            <a:tbl>
              <a:tblPr/>
              <a:tblGrid>
                <a:gridCol w="3048000"/>
              </a:tblGrid>
              <a:tr h="536575">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2000" b="0" i="0" u="none" strike="noStrike" cap="none" normalizeH="0" baseline="0">
                          <a:ln>
                            <a:noFill/>
                          </a:ln>
                          <a:solidFill>
                            <a:srgbClr val="A50021"/>
                          </a:solidFill>
                          <a:effectLst/>
                          <a:latin typeface="黑体" panose="02010609060101010101" pitchFamily="49" charset="-122"/>
                          <a:ea typeface="黑体" panose="02010609060101010101" pitchFamily="49" charset="-122"/>
                        </a:rPr>
                        <a:t>商业银行监管评级</a:t>
                      </a:r>
                      <a:endParaRPr kumimoji="0" lang="zh-CN" altLang="en-US" sz="2000" b="0" i="0" u="none" strike="noStrike" cap="none" normalizeH="0" baseline="0">
                        <a:ln>
                          <a:noFill/>
                        </a:ln>
                        <a:solidFill>
                          <a:srgbClr val="A50021"/>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36575">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资</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本</a:t>
                      </a:r>
                      <a:r>
                        <a:rPr kumimoji="0" lang="zh-CN"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充足状况</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5</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endPar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资产安全状况</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10</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endPar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4988">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盈利状况 </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5</a:t>
                      </a:r>
                      <a:r>
                        <a:rPr kumimoji="0" lang="zh-CN"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0</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endPar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流动性 （</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15</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endPar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88963">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内部管理水平（</a:t>
                      </a:r>
                      <a:r>
                        <a:rPr kumimoji="0" lang="zh-CN"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20</a:t>
                      </a: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endPar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264336" name="Group 144"/>
          <p:cNvGraphicFramePr>
            <a:graphicFrameLocks noGrp="1"/>
          </p:cNvGraphicFramePr>
          <p:nvPr/>
        </p:nvGraphicFramePr>
        <p:xfrm>
          <a:off x="1339850" y="2895600"/>
          <a:ext cx="2759075" cy="3224530"/>
        </p:xfrm>
        <a:graphic>
          <a:graphicData uri="http://schemas.openxmlformats.org/drawingml/2006/table">
            <a:tbl>
              <a:tblPr/>
              <a:tblGrid>
                <a:gridCol w="2759075"/>
              </a:tblGrid>
              <a:tr h="536575">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2000" b="0" i="0" u="none" strike="noStrike" cap="none" normalizeH="0" baseline="0">
                          <a:ln>
                            <a:noFill/>
                          </a:ln>
                          <a:solidFill>
                            <a:srgbClr val="A50021"/>
                          </a:solidFill>
                          <a:effectLst/>
                          <a:latin typeface="黑体" panose="02010609060101010101" pitchFamily="49" charset="-122"/>
                          <a:ea typeface="黑体" panose="02010609060101010101" pitchFamily="49" charset="-122"/>
                        </a:rPr>
                        <a:t>企业综合信贷评级</a:t>
                      </a:r>
                      <a:endParaRPr kumimoji="0" lang="zh-CN" altLang="en-US" sz="2000" b="0" i="0" u="none" strike="noStrike" cap="none" normalizeH="0" baseline="0">
                        <a:ln>
                          <a:noFill/>
                        </a:ln>
                        <a:solidFill>
                          <a:srgbClr val="A50021"/>
                        </a:solidFill>
                        <a:effectLst/>
                        <a:latin typeface="黑体" panose="02010609060101010101" pitchFamily="49" charset="-122"/>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536575">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管理层素质</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(15%)</a:t>
                      </a:r>
                      <a:endParaRPr kumimoji="0" lang="en-US" altLang="zh-CN" sz="3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市场竞争力</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(5%)</a:t>
                      </a:r>
                      <a:endParaRPr kumimoji="0" lang="en-US" altLang="zh-CN" sz="3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4988">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公司经营前景</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(40%)</a:t>
                      </a:r>
                      <a:endParaRPr kumimoji="0" lang="en-US" altLang="zh-CN" sz="3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342900" marR="0" lvl="0" indent="-342900" algn="ctr" defTabSz="914400" rtl="0" eaLnBrk="0" fontAlgn="ctr" latinLnBrk="0" hangingPunct="0">
                        <a:lnSpc>
                          <a:spcPct val="100000"/>
                        </a:lnSpc>
                        <a:spcBef>
                          <a:spcPct val="0"/>
                        </a:spcBef>
                        <a:spcAft>
                          <a:spcPct val="0"/>
                        </a:spcAft>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财务指标</a:t>
                      </a:r>
                      <a:r>
                        <a:rPr kumimoji="0" lang="en-US" altLang="zh-CN"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(30%)</a:t>
                      </a:r>
                      <a:endParaRPr kumimoji="0" lang="en-US" altLang="zh-CN" sz="3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p>
                      <a:pPr marL="342900" marR="0" lvl="0" indent="-342900" algn="ctr" defTabSz="914400" rtl="0" eaLnBrk="0" fontAlgn="ctr" latinLnBrk="0" hangingPunct="0">
                        <a:lnSpc>
                          <a:spcPct val="100000"/>
                        </a:lnSpc>
                        <a:buClrTx/>
                        <a:buSzTx/>
                        <a:buFontTx/>
                        <a:buNone/>
                      </a:pPr>
                      <a:r>
                        <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rPr>
                        <a:t>本年度抢答次数（10%）</a:t>
                      </a:r>
                      <a:endParaRPr kumimoji="0" lang="zh-CN" altLang="en-US" sz="1800" b="1" i="0" u="none" strike="noStrike" cap="none" normalizeH="0" baseline="0">
                        <a:ln>
                          <a:noFill/>
                        </a:ln>
                        <a:solidFill>
                          <a:schemeClr val="tx1"/>
                        </a:solidFill>
                        <a:effectLst/>
                        <a:latin typeface="宋体" panose="02010600030101010101" pitchFamily="2" charset="-122"/>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1730" name="Rectangle 2"/>
          <p:cNvSpPr>
            <a:spLocks noGrp="1"/>
          </p:cNvSpPr>
          <p:nvPr>
            <p:ph idx="1"/>
          </p:nvPr>
        </p:nvSpPr>
        <p:spPr>
          <a:xfrm>
            <a:off x="444500" y="981075"/>
            <a:ext cx="8470900" cy="5672138"/>
          </a:xfrm>
        </p:spPr>
        <p:txBody>
          <a:bodyPr vert="horz" wrap="square" lIns="91440" tIns="45720" rIns="91440" bIns="45720" anchor="t" anchorCtr="0"/>
          <a:p>
            <a:pPr>
              <a:lnSpc>
                <a:spcPct val="80000"/>
              </a:lnSpc>
              <a:spcBef>
                <a:spcPct val="0"/>
              </a:spcBef>
              <a:buFont typeface="Wingdings" panose="05000000000000000000" pitchFamily="2" charset="2"/>
              <a:buChar char="ü"/>
            </a:pPr>
            <a:r>
              <a:rPr lang="zh-CN" altLang="en-US" sz="1800" b="1" dirty="0">
                <a:solidFill>
                  <a:srgbClr val="A50021"/>
                </a:solidFill>
                <a:ea typeface="宋体" panose="02010600030101010101" pitchFamily="2" charset="-122"/>
              </a:rPr>
              <a:t>您如何评价沙盘游戏中的商业银行绩效与运营状况？反思现实中如何评价？</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如何分析沙盘游戏中央行监管的两难局面？</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如何识别沙盘游戏中宏观经济的运行风险？请对比现实说明。</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分析贵银行不良贷款的结构？如何避免不良贷款的产生？</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结合沙盘运营，谈谈对商业银行运营风险进行预警？</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您在处理不良贷款时容易出现的问题有哪些？</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如何在不同环境中选择最佳理财产品？</a:t>
            </a:r>
            <a:endParaRPr lang="zh-CN" altLang="en-US" sz="1800" b="1" dirty="0">
              <a:solidFill>
                <a:srgbClr val="A50021"/>
              </a:solidFill>
              <a:ea typeface="宋体" panose="02010600030101010101" pitchFamily="2" charset="-122"/>
            </a:endParaRPr>
          </a:p>
          <a:p>
            <a:pPr>
              <a:lnSpc>
                <a:spcPct val="230000"/>
              </a:lnSpc>
              <a:buClr>
                <a:srgbClr val="A50021"/>
              </a:buClr>
              <a:buFont typeface="Wingdings" panose="05000000000000000000" pitchFamily="2" charset="2"/>
              <a:buChar char="ü"/>
            </a:pPr>
            <a:r>
              <a:rPr lang="zh-CN" altLang="en-US" sz="1800" b="1" dirty="0">
                <a:solidFill>
                  <a:srgbClr val="A50021"/>
                </a:solidFill>
                <a:ea typeface="宋体" panose="02010600030101010101" pitchFamily="2" charset="-122"/>
              </a:rPr>
              <a:t>如何成为一名优秀的客户经理？</a:t>
            </a:r>
            <a:endParaRPr lang="zh-CN" altLang="en-US" sz="1800" b="1" dirty="0">
              <a:solidFill>
                <a:srgbClr val="A50021"/>
              </a:solidFill>
              <a:ea typeface="宋体" panose="02010600030101010101" pitchFamily="2" charset="-122"/>
            </a:endParaRPr>
          </a:p>
        </p:txBody>
      </p:sp>
      <p:sp>
        <p:nvSpPr>
          <p:cNvPr id="34818" name="Rectangle 4"/>
          <p:cNvSpPr/>
          <p:nvPr/>
        </p:nvSpPr>
        <p:spPr>
          <a:xfrm>
            <a:off x="2987675" y="188913"/>
            <a:ext cx="2879725" cy="315912"/>
          </a:xfrm>
          <a:prstGeom prst="rect">
            <a:avLst/>
          </a:prstGeom>
          <a:noFill/>
          <a:ln w="9525">
            <a:noFill/>
          </a:ln>
        </p:spPr>
        <p:txBody>
          <a:bodyPr anchor="ctr" anchorCtr="0"/>
          <a:p>
            <a:r>
              <a:rPr lang="zh-CN" altLang="en-US" sz="2800" b="1" dirty="0">
                <a:solidFill>
                  <a:srgbClr val="000000"/>
                </a:solidFill>
                <a:latin typeface="Arial" panose="020B0604020202020204" pitchFamily="34" charset="0"/>
                <a:ea typeface="华文细黑" panose="02010600040101010101" pitchFamily="2" charset="-122"/>
              </a:rPr>
              <a:t>学生分享主题</a:t>
            </a:r>
            <a:endParaRPr lang="zh-CN" altLang="en-US" sz="2800" b="1" dirty="0">
              <a:solidFill>
                <a:srgbClr val="000000"/>
              </a:solidFill>
              <a:latin typeface="Arial" panose="020B0604020202020204" pitchFamily="34" charset="0"/>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1730">
                                            <p:txEl>
                                              <p:charRg st="0" end="34"/>
                                            </p:txEl>
                                          </p:spTgt>
                                        </p:tgtEl>
                                        <p:attrNameLst>
                                          <p:attrName>style.visibility</p:attrName>
                                        </p:attrNameLst>
                                      </p:cBhvr>
                                      <p:to>
                                        <p:strVal val="visible"/>
                                      </p:to>
                                    </p:set>
                                    <p:animEffect transition="in" filter="blinds(horizontal)">
                                      <p:cBhvr>
                                        <p:cTn id="7" dur="500"/>
                                        <p:tgtEl>
                                          <p:spTgt spid="201730">
                                            <p:txEl>
                                              <p:charRg st="0" end="34"/>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01730">
                                            <p:txEl>
                                              <p:charRg st="34" end="54"/>
                                            </p:txEl>
                                          </p:spTgt>
                                        </p:tgtEl>
                                        <p:attrNameLst>
                                          <p:attrName>style.visibility</p:attrName>
                                        </p:attrNameLst>
                                      </p:cBhvr>
                                      <p:to>
                                        <p:strVal val="visible"/>
                                      </p:to>
                                    </p:set>
                                    <p:animEffect transition="in" filter="blinds(horizontal)">
                                      <p:cBhvr>
                                        <p:cTn id="10" dur="500"/>
                                        <p:tgtEl>
                                          <p:spTgt spid="201730">
                                            <p:txEl>
                                              <p:charRg st="34" end="5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01730">
                                            <p:txEl>
                                              <p:charRg st="54" end="82"/>
                                            </p:txEl>
                                          </p:spTgt>
                                        </p:tgtEl>
                                        <p:attrNameLst>
                                          <p:attrName>style.visibility</p:attrName>
                                        </p:attrNameLst>
                                      </p:cBhvr>
                                      <p:to>
                                        <p:strVal val="visible"/>
                                      </p:to>
                                    </p:set>
                                    <p:animEffect transition="in" filter="blinds(horizontal)">
                                      <p:cBhvr>
                                        <p:cTn id="13" dur="500"/>
                                        <p:tgtEl>
                                          <p:spTgt spid="201730">
                                            <p:txEl>
                                              <p:charRg st="54" end="8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01730">
                                            <p:txEl>
                                              <p:charRg st="82" end="108"/>
                                            </p:txEl>
                                          </p:spTgt>
                                        </p:tgtEl>
                                        <p:attrNameLst>
                                          <p:attrName>style.visibility</p:attrName>
                                        </p:attrNameLst>
                                      </p:cBhvr>
                                      <p:to>
                                        <p:strVal val="visible"/>
                                      </p:to>
                                    </p:set>
                                    <p:animEffect transition="in" filter="blinds(horizontal)">
                                      <p:cBhvr>
                                        <p:cTn id="16" dur="500"/>
                                        <p:tgtEl>
                                          <p:spTgt spid="201730">
                                            <p:txEl>
                                              <p:charRg st="82" end="10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201730">
                                            <p:txEl>
                                              <p:charRg st="108" end="132"/>
                                            </p:txEl>
                                          </p:spTgt>
                                        </p:tgtEl>
                                        <p:attrNameLst>
                                          <p:attrName>style.visibility</p:attrName>
                                        </p:attrNameLst>
                                      </p:cBhvr>
                                      <p:to>
                                        <p:strVal val="visible"/>
                                      </p:to>
                                    </p:set>
                                    <p:animEffect transition="in" filter="blinds(horizontal)">
                                      <p:cBhvr>
                                        <p:cTn id="21" dur="500"/>
                                        <p:tgtEl>
                                          <p:spTgt spid="201730">
                                            <p:txEl>
                                              <p:charRg st="108" end="132"/>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201730">
                                            <p:txEl>
                                              <p:charRg st="132" end="153"/>
                                            </p:txEl>
                                          </p:spTgt>
                                        </p:tgtEl>
                                        <p:attrNameLst>
                                          <p:attrName>style.visibility</p:attrName>
                                        </p:attrNameLst>
                                      </p:cBhvr>
                                      <p:to>
                                        <p:strVal val="visible"/>
                                      </p:to>
                                    </p:set>
                                    <p:animEffect transition="in" filter="blinds(horizontal)">
                                      <p:cBhvr>
                                        <p:cTn id="24" dur="500"/>
                                        <p:tgtEl>
                                          <p:spTgt spid="201730">
                                            <p:txEl>
                                              <p:charRg st="132" end="153"/>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201730">
                                            <p:txEl>
                                              <p:charRg st="153" end="171"/>
                                            </p:txEl>
                                          </p:spTgt>
                                        </p:tgtEl>
                                        <p:attrNameLst>
                                          <p:attrName>style.visibility</p:attrName>
                                        </p:attrNameLst>
                                      </p:cBhvr>
                                      <p:to>
                                        <p:strVal val="visible"/>
                                      </p:to>
                                    </p:set>
                                    <p:animEffect transition="in" filter="blinds(horizontal)">
                                      <p:cBhvr>
                                        <p:cTn id="27" dur="500"/>
                                        <p:tgtEl>
                                          <p:spTgt spid="201730">
                                            <p:txEl>
                                              <p:charRg st="153" end="171"/>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201730">
                                            <p:txEl>
                                              <p:charRg st="171" end="186"/>
                                            </p:txEl>
                                          </p:spTgt>
                                        </p:tgtEl>
                                        <p:attrNameLst>
                                          <p:attrName>style.visibility</p:attrName>
                                        </p:attrNameLst>
                                      </p:cBhvr>
                                      <p:to>
                                        <p:strVal val="visible"/>
                                      </p:to>
                                    </p:set>
                                    <p:animEffect transition="in" filter="blinds(horizontal)">
                                      <p:cBhvr>
                                        <p:cTn id="30" dur="500"/>
                                        <p:tgtEl>
                                          <p:spTgt spid="201730">
                                            <p:txEl>
                                              <p:charRg st="171" end="1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2"/>
          <p:cNvSpPr>
            <a:spLocks noGrp="1"/>
          </p:cNvSpPr>
          <p:nvPr>
            <p:ph type="title"/>
          </p:nvPr>
        </p:nvSpPr>
        <p:spPr/>
        <p:txBody>
          <a:bodyPr vert="horz" wrap="square" lIns="91440" tIns="45720" rIns="91440" bIns="45720" anchor="ctr" anchorCtr="0"/>
          <a:p>
            <a:pPr eaLnBrk="1" hangingPunct="1"/>
            <a:r>
              <a:rPr lang="zh-CN" altLang="en-US" sz="2800" b="1" dirty="0">
                <a:solidFill>
                  <a:srgbClr val="000000"/>
                </a:solidFill>
                <a:ea typeface="华文细黑" panose="02010600040101010101" pitchFamily="2" charset="-122"/>
              </a:rPr>
              <a:t>教材支持</a:t>
            </a:r>
            <a:endParaRPr lang="zh-CN" altLang="en-US" sz="2800" b="1" dirty="0">
              <a:solidFill>
                <a:srgbClr val="000000"/>
              </a:solidFill>
              <a:ea typeface="华文细黑" panose="02010600040101010101" pitchFamily="2" charset="-122"/>
            </a:endParaRPr>
          </a:p>
        </p:txBody>
      </p:sp>
      <p:pic>
        <p:nvPicPr>
          <p:cNvPr id="35842" name="Picture 4"/>
          <p:cNvPicPr>
            <a:picLocks noChangeAspect="1"/>
          </p:cNvPicPr>
          <p:nvPr/>
        </p:nvPicPr>
        <p:blipFill>
          <a:blip r:embed="rId1"/>
          <a:stretch>
            <a:fillRect/>
          </a:stretch>
        </p:blipFill>
        <p:spPr>
          <a:xfrm>
            <a:off x="6096000" y="2743200"/>
            <a:ext cx="2571750" cy="3524250"/>
          </a:xfrm>
          <a:prstGeom prst="rect">
            <a:avLst/>
          </a:prstGeom>
          <a:noFill/>
          <a:ln w="9525">
            <a:noFill/>
          </a:ln>
        </p:spPr>
      </p:pic>
      <p:pic>
        <p:nvPicPr>
          <p:cNvPr id="35843" name="Picture 2"/>
          <p:cNvPicPr>
            <a:picLocks noChangeAspect="1"/>
          </p:cNvPicPr>
          <p:nvPr/>
        </p:nvPicPr>
        <p:blipFill>
          <a:blip r:embed="rId2"/>
          <a:stretch>
            <a:fillRect/>
          </a:stretch>
        </p:blipFill>
        <p:spPr>
          <a:xfrm>
            <a:off x="762000" y="1276350"/>
            <a:ext cx="3619500" cy="499110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type="title"/>
          </p:nvPr>
        </p:nvSpPr>
        <p:spPr>
          <a:xfrm>
            <a:off x="190500" y="274638"/>
            <a:ext cx="8496300" cy="1143000"/>
          </a:xfrm>
        </p:spPr>
        <p:txBody>
          <a:bodyPr vert="horz" wrap="square" lIns="91440" tIns="45720" rIns="91440" bIns="45720" anchor="ctr" anchorCtr="0"/>
          <a:p>
            <a:r>
              <a:rPr lang="en-US" altLang="zh-CN" sz="3200" b="1" dirty="0">
                <a:ea typeface="黑体" panose="02010609060101010101" pitchFamily="49" charset="-122"/>
              </a:rPr>
              <a:t>《</a:t>
            </a:r>
            <a:r>
              <a:rPr lang="zh-CN" altLang="en-US" sz="3200" b="1" dirty="0">
                <a:ea typeface="黑体" panose="02010609060101010101" pitchFamily="49" charset="-122"/>
              </a:rPr>
              <a:t>智慧银行数字化运营决策仿真系统</a:t>
            </a:r>
            <a:r>
              <a:rPr lang="en-US" altLang="zh-CN" sz="3200" b="1" dirty="0">
                <a:ea typeface="黑体" panose="02010609060101010101" pitchFamily="49" charset="-122"/>
              </a:rPr>
              <a:t>》</a:t>
            </a:r>
            <a:r>
              <a:rPr lang="zh-CN" altLang="en-US" sz="3200" b="1" dirty="0">
                <a:ea typeface="黑体" panose="02010609060101010101" pitchFamily="49" charset="-122"/>
              </a:rPr>
              <a:t>价值点</a:t>
            </a:r>
            <a:endParaRPr lang="zh-CN" altLang="en-US" sz="3200" b="1" dirty="0">
              <a:ea typeface="黑体" panose="02010609060101010101" pitchFamily="49" charset="-122"/>
            </a:endParaRPr>
          </a:p>
        </p:txBody>
      </p:sp>
      <p:sp>
        <p:nvSpPr>
          <p:cNvPr id="260099" name="Rectangle 3"/>
          <p:cNvSpPr>
            <a:spLocks noGrp="1"/>
          </p:cNvSpPr>
          <p:nvPr>
            <p:ph idx="1"/>
          </p:nvPr>
        </p:nvSpPr>
        <p:spPr/>
        <p:txBody>
          <a:bodyPr vert="horz" wrap="square" lIns="91440" tIns="45720" rIns="91440" bIns="45720" anchor="t" anchorCtr="0"/>
          <a:p>
            <a:pPr>
              <a:lnSpc>
                <a:spcPct val="180000"/>
              </a:lnSpc>
            </a:pPr>
            <a:r>
              <a:rPr lang="zh-CN" altLang="en-US" sz="2400" dirty="0">
                <a:latin typeface="黑体" panose="02010609060101010101" pitchFamily="49" charset="-122"/>
                <a:ea typeface="黑体" panose="02010609060101010101" pitchFamily="49" charset="-122"/>
              </a:rPr>
              <a:t>解决银行顶岗实习接触不到后台核心业务的难题。</a:t>
            </a: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学生可以分组扮演行长</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信贷经理</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投资经理经营</a:t>
            </a:r>
            <a:r>
              <a:rPr lang="en-US" altLang="zh-CN" sz="2400" dirty="0">
                <a:latin typeface="黑体" panose="02010609060101010101" pitchFamily="49" charset="-122"/>
                <a:ea typeface="黑体" panose="02010609060101010101" pitchFamily="49" charset="-122"/>
              </a:rPr>
              <a:t>6</a:t>
            </a:r>
            <a:r>
              <a:rPr lang="zh-CN" altLang="en-US" sz="2400" dirty="0">
                <a:latin typeface="黑体" panose="02010609060101010101" pitchFamily="49" charset="-122"/>
                <a:ea typeface="黑体" panose="02010609060101010101" pitchFamily="49" charset="-122"/>
              </a:rPr>
              <a:t>家银行，学生参与度和竞技性强。</a:t>
            </a:r>
            <a:endParaRPr lang="zh-CN" altLang="en-US" sz="2400" dirty="0">
              <a:latin typeface="黑体" panose="02010609060101010101" pitchFamily="49" charset="-122"/>
              <a:ea typeface="黑体" panose="02010609060101010101" pitchFamily="49" charset="-122"/>
            </a:endParaRPr>
          </a:p>
          <a:p>
            <a:pPr>
              <a:lnSpc>
                <a:spcPct val="180000"/>
              </a:lnSpc>
            </a:pPr>
            <a:r>
              <a:rPr lang="zh-CN" altLang="en-US" sz="2400" dirty="0">
                <a:latin typeface="黑体" panose="02010609060101010101" pitchFamily="49" charset="-122"/>
                <a:ea typeface="黑体" panose="02010609060101010101" pitchFamily="49" charset="-122"/>
              </a:rPr>
              <a:t>在几乎真实环境中体验商业银行全面运营，解决理论讲解银行内部管理比较空的难题。</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0099">
                                            <p:txEl>
                                              <p:charRg st="0" end="23"/>
                                            </p:txEl>
                                          </p:spTgt>
                                        </p:tgtEl>
                                        <p:attrNameLst>
                                          <p:attrName>style.visibility</p:attrName>
                                        </p:attrNameLst>
                                      </p:cBhvr>
                                      <p:to>
                                        <p:strVal val="visible"/>
                                      </p:to>
                                    </p:set>
                                    <p:animEffect transition="in" filter="blinds(horizontal)">
                                      <p:cBhvr>
                                        <p:cTn id="7" dur="500"/>
                                        <p:tgtEl>
                                          <p:spTgt spid="260099">
                                            <p:txEl>
                                              <p:charRg st="0" end="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0099">
                                            <p:txEl>
                                              <p:charRg st="23" end="62"/>
                                            </p:txEl>
                                          </p:spTgt>
                                        </p:tgtEl>
                                        <p:attrNameLst>
                                          <p:attrName>style.visibility</p:attrName>
                                        </p:attrNameLst>
                                      </p:cBhvr>
                                      <p:to>
                                        <p:strVal val="visible"/>
                                      </p:to>
                                    </p:set>
                                    <p:animEffect transition="in" filter="blinds(horizontal)">
                                      <p:cBhvr>
                                        <p:cTn id="12" dur="500"/>
                                        <p:tgtEl>
                                          <p:spTgt spid="260099">
                                            <p:txEl>
                                              <p:charRg st="23" end="6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0099">
                                            <p:txEl>
                                              <p:charRg st="62" end="101"/>
                                            </p:txEl>
                                          </p:spTgt>
                                        </p:tgtEl>
                                        <p:attrNameLst>
                                          <p:attrName>style.visibility</p:attrName>
                                        </p:attrNameLst>
                                      </p:cBhvr>
                                      <p:to>
                                        <p:strVal val="visible"/>
                                      </p:to>
                                    </p:set>
                                    <p:animEffect transition="in" filter="blinds(horizontal)">
                                      <p:cBhvr>
                                        <p:cTn id="17" dur="500"/>
                                        <p:tgtEl>
                                          <p:spTgt spid="260099">
                                            <p:txEl>
                                              <p:charRg st="62"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3"/>
          <p:cNvSpPr>
            <a:spLocks noGrp="1"/>
          </p:cNvSpPr>
          <p:nvPr>
            <p:ph idx="1"/>
          </p:nvPr>
        </p:nvSpPr>
        <p:spPr/>
        <p:txBody>
          <a:bodyPr vert="horz" wrap="square" lIns="91440" tIns="45720" rIns="91440" bIns="45720" anchor="t" anchorCtr="0"/>
          <a:p>
            <a:pPr>
              <a:lnSpc>
                <a:spcPct val="180000"/>
              </a:lnSpc>
            </a:pPr>
            <a:r>
              <a:rPr lang="zh-CN" altLang="en-US" sz="2800" b="1" dirty="0">
                <a:latin typeface="黑体" panose="02010609060101010101" pitchFamily="49" charset="-122"/>
                <a:ea typeface="黑体" panose="02010609060101010101" pitchFamily="49" charset="-122"/>
              </a:rPr>
              <a:t>第一类：证券投资分析实训</a:t>
            </a:r>
            <a:endParaRPr lang="zh-CN" altLang="en-US" sz="2800" b="1" dirty="0">
              <a:latin typeface="黑体" panose="02010609060101010101" pitchFamily="49" charset="-122"/>
              <a:ea typeface="黑体" panose="02010609060101010101" pitchFamily="49" charset="-122"/>
            </a:endParaRPr>
          </a:p>
          <a:p>
            <a:pPr>
              <a:lnSpc>
                <a:spcPct val="180000"/>
              </a:lnSpc>
            </a:pPr>
            <a:r>
              <a:rPr lang="zh-CN" altLang="en-US" sz="2800" b="1" dirty="0">
                <a:latin typeface="黑体" panose="02010609060101010101" pitchFamily="49" charset="-122"/>
                <a:ea typeface="黑体" panose="02010609060101010101" pitchFamily="49" charset="-122"/>
              </a:rPr>
              <a:t>第二类：银行事务（业务）实训</a:t>
            </a:r>
            <a:endParaRPr lang="zh-CN" altLang="en-US" sz="2800" b="1" dirty="0">
              <a:latin typeface="黑体" panose="02010609060101010101" pitchFamily="49" charset="-122"/>
              <a:ea typeface="黑体" panose="02010609060101010101" pitchFamily="49" charset="-122"/>
            </a:endParaRPr>
          </a:p>
          <a:p>
            <a:pPr>
              <a:lnSpc>
                <a:spcPct val="180000"/>
              </a:lnSpc>
            </a:pPr>
            <a:r>
              <a:rPr lang="zh-CN" altLang="en-US" sz="2800" b="1" dirty="0">
                <a:latin typeface="黑体" panose="02010609060101010101" pitchFamily="49" charset="-122"/>
                <a:ea typeface="黑体" panose="02010609060101010101" pitchFamily="49" charset="-122"/>
              </a:rPr>
              <a:t>第三类：智慧银行数字化运营决策仿真实训</a:t>
            </a:r>
            <a:endParaRPr lang="zh-CN" altLang="en-US" sz="2800" b="1" dirty="0">
              <a:latin typeface="黑体" panose="02010609060101010101" pitchFamily="49" charset="-122"/>
              <a:ea typeface="黑体" panose="02010609060101010101" pitchFamily="49" charset="-122"/>
            </a:endParaRPr>
          </a:p>
        </p:txBody>
      </p:sp>
      <p:sp>
        <p:nvSpPr>
          <p:cNvPr id="178181" name="Rectangle 5"/>
          <p:cNvSpPr>
            <a:spLocks noGrp="1" noChangeArrowheads="1"/>
          </p:cNvSpPr>
          <p:nvPr>
            <p:ph type="title"/>
          </p:nvPr>
        </p:nvSpPr>
        <p:spPr>
          <a:xfrm>
            <a:off x="271463" y="0"/>
            <a:ext cx="8229600" cy="9271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0" cap="none" spc="0" normalizeH="0" baseline="0" noProof="0">
                <a:ln>
                  <a:noFill/>
                </a:ln>
                <a:solidFill>
                  <a:schemeClr val="tx2"/>
                </a:solidFill>
                <a:effectLst/>
                <a:uLnTx/>
                <a:uFillTx/>
                <a:latin typeface="+mj-lt"/>
                <a:ea typeface="宋体" panose="02010600030101010101" pitchFamily="2" charset="-122"/>
                <a:cs typeface="+mj-cs"/>
              </a:rPr>
              <a:t>金融专业的三类实训</a:t>
            </a:r>
            <a:r>
              <a:rPr kumimoji="0" lang="zh-CN" altLang="en-US" sz="3200" b="0" i="0" u="none" strike="noStrike" kern="0" cap="none" spc="0" normalizeH="0" baseline="0" noProof="0">
                <a:ln>
                  <a:noFill/>
                </a:ln>
                <a:solidFill>
                  <a:schemeClr val="tx2"/>
                </a:solidFill>
                <a:effectLst/>
                <a:uLnTx/>
                <a:uFillTx/>
                <a:latin typeface="+mj-lt"/>
                <a:ea typeface="宋体" panose="02010600030101010101" pitchFamily="2" charset="-122"/>
                <a:cs typeface="+mj-cs"/>
              </a:rPr>
              <a:t> </a:t>
            </a:r>
            <a:endParaRPr kumimoji="0" lang="zh-CN" altLang="en-US" sz="3200" b="0" i="0" u="none" strike="noStrike" kern="0" cap="none" spc="0" normalizeH="0" baseline="0" noProof="0">
              <a:ln>
                <a:noFill/>
              </a:ln>
              <a:solidFill>
                <a:schemeClr val="tx2"/>
              </a:solidFill>
              <a:effectLst/>
              <a:uLnTx/>
              <a:uFillTx/>
              <a:latin typeface="+mj-lt"/>
              <a:ea typeface="宋体" panose="02010600030101010101" pitchFamily="2" charset="-122"/>
              <a:cs typeface="+mj-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02" name="AutoShape 2">
            <a:hlinkClick r:id="" action="ppaction://noaction" highlightClick="1"/>
          </p:cNvPr>
          <p:cNvSpPr>
            <a:spLocks noChangeArrowheads="1"/>
          </p:cNvSpPr>
          <p:nvPr/>
        </p:nvSpPr>
        <p:spPr bwMode="auto">
          <a:xfrm>
            <a:off x="2555875" y="117475"/>
            <a:ext cx="4392613"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66"/>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学员感言 </a:t>
            </a:r>
            <a:r>
              <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 </a:t>
            </a:r>
            <a:endPar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256003" name="Rectangle 3"/>
          <p:cNvSpPr/>
          <p:nvPr/>
        </p:nvSpPr>
        <p:spPr>
          <a:xfrm>
            <a:off x="468313" y="836613"/>
            <a:ext cx="8135937" cy="6021387"/>
          </a:xfrm>
          <a:prstGeom prst="rect">
            <a:avLst/>
          </a:prstGeom>
          <a:noFill/>
          <a:ln w="9525">
            <a:noFill/>
          </a:ln>
        </p:spPr>
        <p:txBody>
          <a:bodyPr anchor="t" anchorCtr="0"/>
          <a:p>
            <a:pPr marL="342900" indent="-342900" eaLnBrk="0" hangingPunct="0">
              <a:lnSpc>
                <a:spcPct val="190000"/>
              </a:lnSpc>
              <a:spcBef>
                <a:spcPct val="20000"/>
              </a:spcBef>
              <a:buChar char="•"/>
            </a:pPr>
            <a:r>
              <a:rPr lang="zh-CN" altLang="en-US" b="1" dirty="0">
                <a:latin typeface="Arial" panose="020B0604020202020204" pitchFamily="34" charset="0"/>
                <a:ea typeface="宋体" panose="02010600030101010101" pitchFamily="2" charset="-122"/>
              </a:rPr>
              <a:t>我们对商业银行真实运作情况有了一定的了解。由我们亲自动手，结合贷款程序，从头到尾，实际操作一遍，实战真是太残酷了！</a:t>
            </a:r>
            <a:endParaRPr lang="zh-CN" altLang="en-US" b="1" dirty="0">
              <a:latin typeface="Arial" panose="020B0604020202020204" pitchFamily="34" charset="0"/>
              <a:ea typeface="宋体" panose="02010600030101010101" pitchFamily="2" charset="-122"/>
            </a:endParaRPr>
          </a:p>
          <a:p>
            <a:pPr marL="342900" indent="-342900" eaLnBrk="0" hangingPunct="0">
              <a:lnSpc>
                <a:spcPct val="190000"/>
              </a:lnSpc>
              <a:spcBef>
                <a:spcPct val="20000"/>
              </a:spcBef>
              <a:buChar char="•"/>
            </a:pPr>
            <a:r>
              <a:rPr lang="zh-CN" altLang="en-US" b="1" dirty="0">
                <a:latin typeface="Arial" panose="020B0604020202020204" pitchFamily="34" charset="0"/>
                <a:ea typeface="宋体" panose="02010600030101010101" pitchFamily="2" charset="-122"/>
              </a:rPr>
              <a:t>四天时间，我们学会了评价银行经营业绩的基本财务指标，学会衡量企业市场价值的方法。体会了商业银行运作的基本知识，商业银行如何在卓有成效的短期策略和成功的战略中找到平衡。学习制定并实施商业银行营销策略，找准目标客户。</a:t>
            </a:r>
            <a:endParaRPr lang="zh-CN" altLang="en-US" b="1" dirty="0">
              <a:latin typeface="Arial" panose="020B0604020202020204" pitchFamily="34" charset="0"/>
              <a:ea typeface="宋体" panose="02010600030101010101" pitchFamily="2" charset="-122"/>
            </a:endParaRPr>
          </a:p>
          <a:p>
            <a:pPr marL="342900" indent="-342900" eaLnBrk="0" hangingPunct="0">
              <a:lnSpc>
                <a:spcPct val="190000"/>
              </a:lnSpc>
              <a:spcBef>
                <a:spcPct val="20000"/>
              </a:spcBef>
              <a:buChar char="•"/>
            </a:pPr>
            <a:r>
              <a:rPr lang="zh-CN" altLang="en-US" b="1" dirty="0">
                <a:latin typeface="Arial" panose="020B0604020202020204" pitchFamily="34" charset="0"/>
                <a:ea typeface="宋体" panose="02010600030101010101" pitchFamily="2" charset="-122"/>
              </a:rPr>
              <a:t>联系实际生活，我们相信经过这门实训课程，我们在应聘银行工作时在心理和专业技巧方面都有一个比较充分的准备。</a:t>
            </a:r>
            <a:endParaRPr lang="zh-CN" altLang="en-US"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03">
                                            <p:txEl>
                                              <p:charRg st="0" end="58"/>
                                            </p:txEl>
                                          </p:spTgt>
                                        </p:tgtEl>
                                        <p:attrNameLst>
                                          <p:attrName>style.visibility</p:attrName>
                                        </p:attrNameLst>
                                      </p:cBhvr>
                                      <p:to>
                                        <p:strVal val="visible"/>
                                      </p:to>
                                    </p:set>
                                    <p:anim calcmode="lin" valueType="num">
                                      <p:cBhvr additive="base">
                                        <p:cTn id="7" dur="500" fill="hold"/>
                                        <p:tgtEl>
                                          <p:spTgt spid="256003">
                                            <p:txEl>
                                              <p:charRg st="0" end="5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6003">
                                            <p:txEl>
                                              <p:charRg st="0" end="5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03">
                                            <p:txEl>
                                              <p:charRg st="58" end="165"/>
                                            </p:txEl>
                                          </p:spTgt>
                                        </p:tgtEl>
                                        <p:attrNameLst>
                                          <p:attrName>style.visibility</p:attrName>
                                        </p:attrNameLst>
                                      </p:cBhvr>
                                      <p:to>
                                        <p:strVal val="visible"/>
                                      </p:to>
                                    </p:set>
                                    <p:anim calcmode="lin" valueType="num">
                                      <p:cBhvr additive="base">
                                        <p:cTn id="13" dur="500" fill="hold"/>
                                        <p:tgtEl>
                                          <p:spTgt spid="256003">
                                            <p:txEl>
                                              <p:charRg st="58" end="16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6003">
                                            <p:txEl>
                                              <p:charRg st="58" end="16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03">
                                            <p:txEl>
                                              <p:charRg st="165" end="218"/>
                                            </p:txEl>
                                          </p:spTgt>
                                        </p:tgtEl>
                                        <p:attrNameLst>
                                          <p:attrName>style.visibility</p:attrName>
                                        </p:attrNameLst>
                                      </p:cBhvr>
                                      <p:to>
                                        <p:strVal val="visible"/>
                                      </p:to>
                                    </p:set>
                                    <p:anim calcmode="lin" valueType="num">
                                      <p:cBhvr additive="base">
                                        <p:cTn id="19" dur="500" fill="hold"/>
                                        <p:tgtEl>
                                          <p:spTgt spid="256003">
                                            <p:txEl>
                                              <p:charRg st="165" end="21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6003">
                                            <p:txEl>
                                              <p:charRg st="165" end="21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7026" name="AutoShape 2">
            <a:hlinkClick r:id="" action="ppaction://noaction" highlightClick="1"/>
          </p:cNvPr>
          <p:cNvSpPr>
            <a:spLocks noChangeArrowheads="1"/>
          </p:cNvSpPr>
          <p:nvPr/>
        </p:nvSpPr>
        <p:spPr bwMode="auto">
          <a:xfrm>
            <a:off x="2555875" y="117475"/>
            <a:ext cx="4392613" cy="503238"/>
          </a:xfrm>
          <a:prstGeom prst="bevel">
            <a:avLst>
              <a:gd name="adj" fmla="val 12500"/>
            </a:avLst>
          </a:prstGeom>
          <a:gradFill rotWithShape="1">
            <a:gsLst>
              <a:gs pos="0">
                <a:srgbClr val="5BBE4E"/>
              </a:gs>
              <a:gs pos="50000">
                <a:schemeClr val="bg1"/>
              </a:gs>
              <a:gs pos="100000">
                <a:srgbClr val="5BBE4E"/>
              </a:gs>
            </a:gsLst>
            <a:lin ang="5400000" scaled="1"/>
          </a:gradFill>
          <a:ln w="9525">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66"/>
                </a:solidFill>
                <a:effectLst/>
                <a:uLnTx/>
                <a:uFillTx/>
                <a:latin typeface="Arial" panose="020B0604020202020204" pitchFamily="34" charset="0"/>
                <a:ea typeface="华文细黑" panose="02010600040101010101" pitchFamily="2" charset="-122"/>
                <a:cs typeface="+mn-cs"/>
                <a:sym typeface="Arial" panose="020B0604020202020204" pitchFamily="34" charset="0"/>
              </a:rPr>
              <a:t>学员感言 </a:t>
            </a:r>
            <a:r>
              <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rPr>
              <a:t> </a:t>
            </a:r>
            <a:endParaRPr kumimoji="0" lang="zh-CN" altLang="en-US" sz="2400" b="1"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sym typeface="Arial" panose="020B0604020202020204" pitchFamily="34" charset="0"/>
            </a:endParaRPr>
          </a:p>
        </p:txBody>
      </p:sp>
      <p:sp>
        <p:nvSpPr>
          <p:cNvPr id="257027" name="Rectangle 3"/>
          <p:cNvSpPr/>
          <p:nvPr/>
        </p:nvSpPr>
        <p:spPr>
          <a:xfrm>
            <a:off x="468313" y="836613"/>
            <a:ext cx="8135937" cy="6021387"/>
          </a:xfrm>
          <a:prstGeom prst="rect">
            <a:avLst/>
          </a:prstGeom>
          <a:noFill/>
          <a:ln w="9525">
            <a:noFill/>
          </a:ln>
        </p:spPr>
        <p:txBody>
          <a:bodyPr anchor="t" anchorCtr="0"/>
          <a:p>
            <a:pPr marL="342900" indent="-342900" eaLnBrk="0" hangingPunct="0">
              <a:lnSpc>
                <a:spcPct val="190000"/>
              </a:lnSpc>
              <a:spcBef>
                <a:spcPct val="20000"/>
              </a:spcBef>
              <a:buChar char="•"/>
            </a:pPr>
            <a:r>
              <a:rPr lang="zh-CN" altLang="en-US" b="1" dirty="0">
                <a:latin typeface="Arial" panose="020B0604020202020204" pitchFamily="34" charset="0"/>
                <a:ea typeface="宋体" panose="02010600030101010101" pitchFamily="2" charset="-122"/>
              </a:rPr>
              <a:t>“四天的实战，是团队与团队的打拼，团队成员一个都不能少，因为各部门职责太重要了，它让我们知道团队精神与与团队合作的重要性，包括与其他企业的合作、双赢，在危机中如何化险为夷，想尽一切办法！</a:t>
            </a:r>
            <a:endParaRPr lang="zh-CN" altLang="en-US" b="1" dirty="0">
              <a:latin typeface="Arial" panose="020B0604020202020204" pitchFamily="34" charset="0"/>
              <a:ea typeface="宋体" panose="02010600030101010101" pitchFamily="2" charset="-122"/>
            </a:endParaRPr>
          </a:p>
          <a:p>
            <a:pPr marL="342900" indent="-342900" eaLnBrk="0" hangingPunct="0">
              <a:lnSpc>
                <a:spcPct val="190000"/>
              </a:lnSpc>
              <a:spcBef>
                <a:spcPct val="20000"/>
              </a:spcBef>
              <a:buChar char="•"/>
            </a:pPr>
            <a:r>
              <a:rPr lang="zh-CN" altLang="en-US" b="1" dirty="0">
                <a:latin typeface="Arial" panose="020B0604020202020204" pitchFamily="34" charset="0"/>
                <a:ea typeface="宋体" panose="02010600030101010101" pitchFamily="2" charset="-122"/>
              </a:rPr>
              <a:t>每一次体验，都是一次成长，一次知识的洗礼！以前认为学校学到的知识肯定用不上，这一次彻底改变了</a:t>
            </a:r>
            <a:r>
              <a:rPr lang="en-US" altLang="zh-CN" b="1" dirty="0">
                <a:latin typeface="Arial" panose="020B0604020202020204" pitchFamily="34" charset="0"/>
              </a:rPr>
              <a:t>......</a:t>
            </a:r>
            <a:r>
              <a:rPr lang="zh-CN" altLang="en-US" b="1" dirty="0">
                <a:latin typeface="Arial" panose="020B0604020202020204" pitchFamily="34" charset="0"/>
                <a:ea typeface="宋体" panose="02010600030101010101" pitchFamily="2" charset="-122"/>
              </a:rPr>
              <a:t>这次实训课程将成为大学里永远的回忆！” </a:t>
            </a:r>
            <a:endParaRPr lang="zh-CN" altLang="en-US"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7027">
                                            <p:txEl>
                                              <p:charRg st="0" end="94"/>
                                            </p:txEl>
                                          </p:spTgt>
                                        </p:tgtEl>
                                        <p:attrNameLst>
                                          <p:attrName>style.visibility</p:attrName>
                                        </p:attrNameLst>
                                      </p:cBhvr>
                                      <p:to>
                                        <p:strVal val="visible"/>
                                      </p:to>
                                    </p:set>
                                    <p:anim calcmode="lin" valueType="num">
                                      <p:cBhvr additive="base">
                                        <p:cTn id="7" dur="500" fill="hold"/>
                                        <p:tgtEl>
                                          <p:spTgt spid="257027">
                                            <p:txEl>
                                              <p:charRg st="0" end="9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7027">
                                            <p:txEl>
                                              <p:charRg st="0" end="9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7027">
                                            <p:txEl>
                                              <p:charRg st="94" end="167"/>
                                            </p:txEl>
                                          </p:spTgt>
                                        </p:tgtEl>
                                        <p:attrNameLst>
                                          <p:attrName>style.visibility</p:attrName>
                                        </p:attrNameLst>
                                      </p:cBhvr>
                                      <p:to>
                                        <p:strVal val="visible"/>
                                      </p:to>
                                    </p:set>
                                    <p:anim calcmode="lin" valueType="num">
                                      <p:cBhvr additive="base">
                                        <p:cTn id="13" dur="500" fill="hold"/>
                                        <p:tgtEl>
                                          <p:spTgt spid="257027">
                                            <p:txEl>
                                              <p:charRg st="94" end="16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7027">
                                            <p:txEl>
                                              <p:charRg st="94" end="1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Picture 2" descr="2012-06-04_11-45-01_578"/>
          <p:cNvPicPr>
            <a:picLocks noChangeAspect="1"/>
          </p:cNvPicPr>
          <p:nvPr/>
        </p:nvPicPr>
        <p:blipFill>
          <a:blip r:embed="rId1"/>
          <a:stretch>
            <a:fillRect/>
          </a:stretch>
        </p:blipFill>
        <p:spPr>
          <a:xfrm>
            <a:off x="1752600" y="381000"/>
            <a:ext cx="3875088" cy="2894013"/>
          </a:xfrm>
          <a:prstGeom prst="rect">
            <a:avLst/>
          </a:prstGeom>
          <a:noFill/>
          <a:ln w="9525">
            <a:noFill/>
          </a:ln>
        </p:spPr>
      </p:pic>
      <p:pic>
        <p:nvPicPr>
          <p:cNvPr id="40962" name="Picture 3" descr="2012-06-04_11-49-05_842"/>
          <p:cNvPicPr>
            <a:picLocks noChangeAspect="1"/>
          </p:cNvPicPr>
          <p:nvPr/>
        </p:nvPicPr>
        <p:blipFill>
          <a:blip r:embed="rId2"/>
          <a:stretch>
            <a:fillRect/>
          </a:stretch>
        </p:blipFill>
        <p:spPr>
          <a:xfrm>
            <a:off x="0" y="3159125"/>
            <a:ext cx="4953000" cy="3698875"/>
          </a:xfrm>
          <a:prstGeom prst="rect">
            <a:avLst/>
          </a:prstGeom>
          <a:noFill/>
          <a:ln w="9525">
            <a:noFill/>
          </a:ln>
        </p:spPr>
      </p:pic>
      <p:sp>
        <p:nvSpPr>
          <p:cNvPr id="262148" name="Rectangle 4"/>
          <p:cNvSpPr>
            <a:spLocks noChangeArrowheads="1"/>
          </p:cNvSpPr>
          <p:nvPr/>
        </p:nvSpPr>
        <p:spPr bwMode="auto">
          <a:xfrm>
            <a:off x="6400800" y="223838"/>
            <a:ext cx="1816100" cy="579438"/>
          </a:xfrm>
          <a:prstGeom prst="rect">
            <a:avLst/>
          </a:prstGeom>
          <a:noFill/>
          <a:ln>
            <a:noFill/>
          </a:ln>
          <a:effectLst>
            <a:outerShdw dist="17961" dir="2700000" algn="ctr" rotWithShape="0">
              <a:schemeClr val="accent1">
                <a:gamma/>
                <a:shade val="60000"/>
                <a:invGamma/>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660033"/>
                </a:solidFill>
                <a:effectLst/>
                <a:uLnTx/>
                <a:uFillTx/>
                <a:latin typeface="Arial" panose="020B0604020202020204" pitchFamily="34" charset="0"/>
                <a:ea typeface="宋体" panose="02010600030101010101" pitchFamily="2" charset="-122"/>
                <a:cs typeface="+mn-cs"/>
              </a:rPr>
              <a:t>精彩课堂</a:t>
            </a:r>
            <a:endParaRPr kumimoji="0" lang="zh-CN" altLang="en-US" sz="3200" b="1" i="0" u="none" strike="noStrike" kern="1200" cap="none" spc="0" normalizeH="0" baseline="0" noProof="0">
              <a:ln>
                <a:noFill/>
              </a:ln>
              <a:solidFill>
                <a:srgbClr val="660033"/>
              </a:solidFill>
              <a:effectLst/>
              <a:uLnTx/>
              <a:uFillTx/>
              <a:latin typeface="Arial" panose="020B0604020202020204" pitchFamily="34" charset="0"/>
              <a:ea typeface="宋体" panose="02010600030101010101" pitchFamily="2" charset="-122"/>
              <a:cs typeface="+mn-cs"/>
            </a:endParaRPr>
          </a:p>
        </p:txBody>
      </p:sp>
      <p:pic>
        <p:nvPicPr>
          <p:cNvPr id="40964" name="Picture 5" descr="2012-06-04_11-49-18_414"/>
          <p:cNvPicPr>
            <a:picLocks noChangeAspect="1"/>
          </p:cNvPicPr>
          <p:nvPr/>
        </p:nvPicPr>
        <p:blipFill>
          <a:blip r:embed="rId3"/>
          <a:stretch>
            <a:fillRect/>
          </a:stretch>
        </p:blipFill>
        <p:spPr>
          <a:xfrm>
            <a:off x="5562600" y="2286000"/>
            <a:ext cx="3008313" cy="4027488"/>
          </a:xfrm>
          <a:prstGeom prst="rect">
            <a:avLst/>
          </a:prstGeom>
          <a:noFill/>
          <a:ln w="9525">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10" descr="F:\work\第二\天空纸板\未标题-1副本.png"/>
          <p:cNvPicPr>
            <a:picLocks noChangeAspect="1"/>
          </p:cNvPicPr>
          <p:nvPr/>
        </p:nvPicPr>
        <p:blipFill>
          <a:blip r:embed="rId1"/>
          <a:stretch>
            <a:fillRect/>
          </a:stretch>
        </p:blipFill>
        <p:spPr>
          <a:xfrm>
            <a:off x="0" y="0"/>
            <a:ext cx="9145588" cy="6859588"/>
          </a:xfrm>
          <a:prstGeom prst="rect">
            <a:avLst/>
          </a:prstGeom>
          <a:noFill/>
          <a:ln w="9525">
            <a:noFill/>
          </a:ln>
        </p:spPr>
      </p:pic>
      <p:pic>
        <p:nvPicPr>
          <p:cNvPr id="13315" name="Picture 11" descr="F:\work\第二\天空纸板\未标题-2副本.png"/>
          <p:cNvPicPr>
            <a:picLocks noChangeAspect="1"/>
          </p:cNvPicPr>
          <p:nvPr/>
        </p:nvPicPr>
        <p:blipFill>
          <a:blip r:embed="rId2"/>
          <a:srcRect l="50963" r="851" b="17796"/>
          <a:stretch>
            <a:fillRect/>
          </a:stretch>
        </p:blipFill>
        <p:spPr>
          <a:xfrm>
            <a:off x="4660900" y="0"/>
            <a:ext cx="4406900" cy="5638800"/>
          </a:xfrm>
          <a:prstGeom prst="rect">
            <a:avLst/>
          </a:prstGeom>
          <a:noFill/>
          <a:ln w="9525">
            <a:noFill/>
          </a:ln>
        </p:spPr>
      </p:pic>
      <p:pic>
        <p:nvPicPr>
          <p:cNvPr id="13316" name="Picture 12" descr="F:\work\第二\天空纸板\未标题-3副本.png"/>
          <p:cNvPicPr>
            <a:picLocks noChangeAspect="1"/>
          </p:cNvPicPr>
          <p:nvPr/>
        </p:nvPicPr>
        <p:blipFill>
          <a:blip r:embed="rId3"/>
          <a:srcRect l="8192" t="58134" b="13908"/>
          <a:stretch>
            <a:fillRect/>
          </a:stretch>
        </p:blipFill>
        <p:spPr>
          <a:xfrm>
            <a:off x="749300" y="3987800"/>
            <a:ext cx="8396288" cy="1917700"/>
          </a:xfrm>
          <a:prstGeom prst="rect">
            <a:avLst/>
          </a:prstGeom>
          <a:noFill/>
          <a:ln w="9525">
            <a:noFill/>
          </a:ln>
        </p:spPr>
      </p:pic>
      <p:pic>
        <p:nvPicPr>
          <p:cNvPr id="13317" name="Picture 13" descr="F:\work\第二\天空纸板\未标题-4副本.png"/>
          <p:cNvPicPr>
            <a:picLocks noChangeAspect="1"/>
          </p:cNvPicPr>
          <p:nvPr/>
        </p:nvPicPr>
        <p:blipFill>
          <a:blip r:embed="rId4"/>
          <a:srcRect t="66466"/>
          <a:stretch>
            <a:fillRect/>
          </a:stretch>
        </p:blipFill>
        <p:spPr>
          <a:xfrm>
            <a:off x="0" y="4559300"/>
            <a:ext cx="9145588" cy="2300288"/>
          </a:xfrm>
          <a:prstGeom prst="rect">
            <a:avLst/>
          </a:prstGeom>
          <a:noFill/>
          <a:ln w="9525">
            <a:noFill/>
          </a:ln>
        </p:spPr>
      </p:pic>
      <p:pic>
        <p:nvPicPr>
          <p:cNvPr id="13318" name="Picture 14" descr="F:\work\第二\天空纸板\未标题-5副本.png"/>
          <p:cNvPicPr>
            <a:picLocks noChangeAspect="1"/>
          </p:cNvPicPr>
          <p:nvPr/>
        </p:nvPicPr>
        <p:blipFill>
          <a:blip r:embed="rId5"/>
          <a:srcRect l="79570" t="71095"/>
          <a:stretch>
            <a:fillRect/>
          </a:stretch>
        </p:blipFill>
        <p:spPr>
          <a:xfrm>
            <a:off x="7277100" y="4876800"/>
            <a:ext cx="1868488" cy="1982788"/>
          </a:xfrm>
          <a:prstGeom prst="rect">
            <a:avLst/>
          </a:prstGeom>
          <a:noFill/>
          <a:ln w="9525">
            <a:noFill/>
          </a:ln>
        </p:spPr>
      </p:pic>
      <p:pic>
        <p:nvPicPr>
          <p:cNvPr id="13319" name="Picture 15" descr="F:\work\第二\天空纸板\未标题-6副本.png"/>
          <p:cNvPicPr>
            <a:picLocks noChangeAspect="1"/>
          </p:cNvPicPr>
          <p:nvPr/>
        </p:nvPicPr>
        <p:blipFill>
          <a:blip r:embed="rId6"/>
          <a:srcRect t="89240"/>
          <a:stretch>
            <a:fillRect/>
          </a:stretch>
        </p:blipFill>
        <p:spPr>
          <a:xfrm>
            <a:off x="0" y="6121400"/>
            <a:ext cx="9145588" cy="738188"/>
          </a:xfrm>
          <a:prstGeom prst="rect">
            <a:avLst/>
          </a:prstGeom>
          <a:noFill/>
          <a:ln w="9525">
            <a:noFill/>
          </a:ln>
        </p:spPr>
      </p:pic>
      <p:pic>
        <p:nvPicPr>
          <p:cNvPr id="13320" name="Picture 16" descr="F:\work\第二\天空纸板\未标题-7副本.png"/>
          <p:cNvPicPr>
            <a:picLocks noChangeAspect="1"/>
          </p:cNvPicPr>
          <p:nvPr/>
        </p:nvPicPr>
        <p:blipFill>
          <a:blip r:embed="rId7"/>
          <a:srcRect t="79611" r="65005"/>
          <a:stretch>
            <a:fillRect/>
          </a:stretch>
        </p:blipFill>
        <p:spPr>
          <a:xfrm>
            <a:off x="0" y="5461000"/>
            <a:ext cx="3200400" cy="1398588"/>
          </a:xfrm>
          <a:prstGeom prst="rect">
            <a:avLst/>
          </a:prstGeom>
          <a:noFill/>
          <a:ln w="9525">
            <a:noFill/>
          </a:ln>
        </p:spPr>
      </p:pic>
      <p:pic>
        <p:nvPicPr>
          <p:cNvPr id="13321" name="Picture 17" descr="F:\work\第二\天空纸板\未标题-8副本.png"/>
          <p:cNvPicPr>
            <a:picLocks noChangeAspect="1"/>
          </p:cNvPicPr>
          <p:nvPr/>
        </p:nvPicPr>
        <p:blipFill>
          <a:blip r:embed="rId8"/>
          <a:srcRect l="38466" t="7036"/>
          <a:stretch>
            <a:fillRect/>
          </a:stretch>
        </p:blipFill>
        <p:spPr>
          <a:xfrm>
            <a:off x="3517900" y="482600"/>
            <a:ext cx="5627688" cy="6376988"/>
          </a:xfrm>
          <a:prstGeom prst="rect">
            <a:avLst/>
          </a:prstGeom>
          <a:noFill/>
          <a:ln w="9525">
            <a:noFill/>
          </a:ln>
        </p:spPr>
      </p:pic>
      <p:pic>
        <p:nvPicPr>
          <p:cNvPr id="13322" name="TextBox 17"/>
          <p:cNvPicPr/>
          <p:nvPr/>
        </p:nvPicPr>
        <p:blipFill>
          <a:blip r:embed="rId9"/>
          <a:stretch>
            <a:fillRect/>
          </a:stretch>
        </p:blipFill>
        <p:spPr>
          <a:xfrm>
            <a:off x="-77787" y="476250"/>
            <a:ext cx="2705100" cy="749300"/>
          </a:xfrm>
          <a:prstGeom prst="rect">
            <a:avLst/>
          </a:prstGeom>
          <a:noFill/>
          <a:ln w="9525">
            <a:noFill/>
          </a:ln>
        </p:spPr>
      </p:pic>
      <p:sp>
        <p:nvSpPr>
          <p:cNvPr id="14" name="矩形 13"/>
          <p:cNvSpPr/>
          <p:nvPr/>
        </p:nvSpPr>
        <p:spPr>
          <a:xfrm>
            <a:off x="0" y="1447800"/>
            <a:ext cx="4572000" cy="2063750"/>
          </a:xfrm>
          <a:prstGeom prst="rect">
            <a:avLst/>
          </a:prstGeom>
          <a:noFill/>
          <a:ln w="9525">
            <a:noFill/>
          </a:ln>
        </p:spPr>
        <p:txBody>
          <a:bodyPr anchor="t" anchorCtr="0">
            <a:spAutoFit/>
          </a:bodyPr>
          <a:p>
            <a:pPr>
              <a:lnSpc>
                <a:spcPct val="120000"/>
              </a:lnSpc>
              <a:spcBef>
                <a:spcPct val="20000"/>
              </a:spcBef>
            </a:pPr>
            <a:r>
              <a:rPr lang="zh-CN" altLang="en-US" sz="2400" b="1" dirty="0">
                <a:latin typeface="Arial" panose="020B0604020202020204" pitchFamily="34" charset="0"/>
                <a:ea typeface="宋体" panose="02010600030101010101" pitchFamily="2" charset="-122"/>
              </a:rPr>
              <a:t>高峻峰   博士</a:t>
            </a:r>
            <a:endParaRPr lang="zh-CN" altLang="en-US" sz="2400" b="1" dirty="0">
              <a:latin typeface="Arial" panose="020B0604020202020204" pitchFamily="34" charset="0"/>
              <a:ea typeface="宋体" panose="02010600030101010101" pitchFamily="2" charset="-122"/>
            </a:endParaRPr>
          </a:p>
          <a:p>
            <a:pPr>
              <a:lnSpc>
                <a:spcPct val="120000"/>
              </a:lnSpc>
              <a:spcBef>
                <a:spcPct val="20000"/>
              </a:spcBef>
            </a:pPr>
            <a:r>
              <a:rPr lang="en-US" altLang="zh-CN" sz="2400" b="1" dirty="0">
                <a:latin typeface="Arial" panose="020B0604020202020204" pitchFamily="34" charset="0"/>
              </a:rPr>
              <a:t>13008138382</a:t>
            </a:r>
            <a:endParaRPr lang="en-US" altLang="zh-CN" sz="2400" b="1" dirty="0">
              <a:latin typeface="Arial" panose="020B0604020202020204" pitchFamily="34" charset="0"/>
            </a:endParaRPr>
          </a:p>
          <a:p>
            <a:pPr>
              <a:lnSpc>
                <a:spcPct val="120000"/>
              </a:lnSpc>
              <a:spcBef>
                <a:spcPct val="20000"/>
              </a:spcBef>
            </a:pPr>
            <a:r>
              <a:rPr lang="en-US" altLang="zh-CN" sz="2400" b="1" dirty="0">
                <a:latin typeface="Arial" panose="020B0604020202020204" pitchFamily="34" charset="0"/>
              </a:rPr>
              <a:t>zhsing@163.com</a:t>
            </a:r>
            <a:endParaRPr lang="en-US" altLang="zh-CN" sz="2400" b="1" dirty="0">
              <a:latin typeface="Arial" panose="020B0604020202020204" pitchFamily="34" charset="0"/>
            </a:endParaRPr>
          </a:p>
          <a:p>
            <a:pPr>
              <a:lnSpc>
                <a:spcPct val="120000"/>
              </a:lnSpc>
              <a:spcBef>
                <a:spcPct val="20000"/>
              </a:spcBef>
            </a:pPr>
            <a:r>
              <a:rPr lang="en-US" altLang="zh-CN" sz="2400" b="1" dirty="0">
                <a:latin typeface="Arial" panose="020B0604020202020204" pitchFamily="34" charset="0"/>
              </a:rPr>
              <a:t>QQ:526830247</a:t>
            </a:r>
            <a:endParaRPr lang="en-US" altLang="zh-CN" sz="2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200"/>
                                  </p:stCondLst>
                                  <p:childTnLst>
                                    <p:set>
                                      <p:cBhvr>
                                        <p:cTn id="6" dur="1" fill="hold">
                                          <p:stCondLst>
                                            <p:cond delay="0"/>
                                          </p:stCondLst>
                                        </p:cTn>
                                        <p:tgtEl>
                                          <p:spTgt spid="13322"/>
                                        </p:tgtEl>
                                        <p:attrNameLst>
                                          <p:attrName>style.visibility</p:attrName>
                                        </p:attrNameLst>
                                      </p:cBhvr>
                                      <p:to>
                                        <p:strVal val="visible"/>
                                      </p:to>
                                    </p:set>
                                    <p:anim calcmode="lin" valueType="num">
                                      <p:cBhvr additive="base">
                                        <p:cTn id="7" dur="500" fill="hold"/>
                                        <p:tgtEl>
                                          <p:spTgt spid="13322"/>
                                        </p:tgtEl>
                                        <p:attrNameLst>
                                          <p:attrName>ppt_x</p:attrName>
                                        </p:attrNameLst>
                                      </p:cBhvr>
                                      <p:tavLst>
                                        <p:tav tm="0">
                                          <p:val>
                                            <p:strVal val="1+#ppt_w/2"/>
                                          </p:val>
                                        </p:tav>
                                        <p:tav tm="100000">
                                          <p:val>
                                            <p:strVal val="#ppt_x"/>
                                          </p:val>
                                        </p:tav>
                                      </p:tavLst>
                                    </p:anim>
                                    <p:anim calcmode="lin" valueType="num">
                                      <p:cBhvr additive="base">
                                        <p:cTn id="8" dur="500" fill="hold"/>
                                        <p:tgtEl>
                                          <p:spTgt spid="13322"/>
                                        </p:tgtEl>
                                        <p:attrNameLst>
                                          <p:attrName>ppt_y</p:attrName>
                                        </p:attrNameLst>
                                      </p:cBhvr>
                                      <p:tavLst>
                                        <p:tav tm="0">
                                          <p:val>
                                            <p:strVal val="#ppt_y"/>
                                          </p:val>
                                        </p:tav>
                                        <p:tav tm="100000">
                                          <p:val>
                                            <p:strVal val="#ppt_y"/>
                                          </p:val>
                                        </p:tav>
                                      </p:tavLst>
                                    </p:anim>
                                  </p:childTnLst>
                                </p:cTn>
                              </p:par>
                            </p:childTnLst>
                          </p:cTn>
                        </p:par>
                        <p:par>
                          <p:cTn id="9" fill="hold">
                            <p:stCondLst>
                              <p:cond delay="7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200"/>
                            </p:stCondLst>
                            <p:childTnLst>
                              <p:par>
                                <p:cTn id="15" presetID="12" presetClass="entr" presetSubtype="4" fill="hold" nodeType="afterEffect">
                                  <p:stCondLst>
                                    <p:cond delay="0"/>
                                  </p:stCondLst>
                                  <p:childTnLst>
                                    <p:set>
                                      <p:cBhvr>
                                        <p:cTn id="16" dur="1" fill="hold">
                                          <p:stCondLst>
                                            <p:cond delay="0"/>
                                          </p:stCondLst>
                                        </p:cTn>
                                        <p:tgtEl>
                                          <p:spTgt spid="13319"/>
                                        </p:tgtEl>
                                        <p:attrNameLst>
                                          <p:attrName>style.visibility</p:attrName>
                                        </p:attrNameLst>
                                      </p:cBhvr>
                                      <p:to>
                                        <p:strVal val="visible"/>
                                      </p:to>
                                    </p:set>
                                    <p:animEffect transition="in" filter="slide(fromBottom)">
                                      <p:cBhvr>
                                        <p:cTn id="17" dur="500"/>
                                        <p:tgtEl>
                                          <p:spTgt spid="13319"/>
                                        </p:tgtEl>
                                      </p:cBhvr>
                                    </p:animEffect>
                                  </p:childTnLst>
                                </p:cTn>
                              </p:par>
                            </p:childTnLst>
                          </p:cTn>
                        </p:par>
                        <p:par>
                          <p:cTn id="18" fill="hold">
                            <p:stCondLst>
                              <p:cond delay="1700"/>
                            </p:stCondLst>
                            <p:childTnLst>
                              <p:par>
                                <p:cTn id="19" presetID="12" presetClass="entr" presetSubtype="2" fill="hold" nodeType="afterEffect">
                                  <p:stCondLst>
                                    <p:cond delay="0"/>
                                  </p:stCondLst>
                                  <p:childTnLst>
                                    <p:set>
                                      <p:cBhvr>
                                        <p:cTn id="20" dur="1" fill="hold">
                                          <p:stCondLst>
                                            <p:cond delay="0"/>
                                          </p:stCondLst>
                                        </p:cTn>
                                        <p:tgtEl>
                                          <p:spTgt spid="13318"/>
                                        </p:tgtEl>
                                        <p:attrNameLst>
                                          <p:attrName>style.visibility</p:attrName>
                                        </p:attrNameLst>
                                      </p:cBhvr>
                                      <p:to>
                                        <p:strVal val="visible"/>
                                      </p:to>
                                    </p:set>
                                    <p:animEffect transition="in" filter="slide(fromRight)">
                                      <p:cBhvr>
                                        <p:cTn id="21" dur="300"/>
                                        <p:tgtEl>
                                          <p:spTgt spid="13318"/>
                                        </p:tgtEl>
                                      </p:cBhvr>
                                    </p:animEffect>
                                  </p:childTnLst>
                                </p:cTn>
                              </p:par>
                              <p:par>
                                <p:cTn id="22" presetID="12" presetClass="entr" presetSubtype="8" fill="hold" nodeType="withEffect">
                                  <p:stCondLst>
                                    <p:cond delay="0"/>
                                  </p:stCondLst>
                                  <p:childTnLst>
                                    <p:set>
                                      <p:cBhvr>
                                        <p:cTn id="23" dur="1" fill="hold">
                                          <p:stCondLst>
                                            <p:cond delay="0"/>
                                          </p:stCondLst>
                                        </p:cTn>
                                        <p:tgtEl>
                                          <p:spTgt spid="13320"/>
                                        </p:tgtEl>
                                        <p:attrNameLst>
                                          <p:attrName>style.visibility</p:attrName>
                                        </p:attrNameLst>
                                      </p:cBhvr>
                                      <p:to>
                                        <p:strVal val="visible"/>
                                      </p:to>
                                    </p:set>
                                    <p:animEffect transition="in" filter="slide(fromLeft)">
                                      <p:cBhvr>
                                        <p:cTn id="24" dur="300"/>
                                        <p:tgtEl>
                                          <p:spTgt spid="13320"/>
                                        </p:tgtEl>
                                      </p:cBhvr>
                                    </p:animEffect>
                                  </p:childTnLst>
                                </p:cTn>
                              </p:par>
                            </p:childTnLst>
                          </p:cTn>
                        </p:par>
                        <p:par>
                          <p:cTn id="25" fill="hold">
                            <p:stCondLst>
                              <p:cond delay="2200"/>
                            </p:stCondLst>
                            <p:childTnLst>
                              <p:par>
                                <p:cTn id="26" presetID="12" presetClass="entr" presetSubtype="4" fill="hold" nodeType="afterEffect">
                                  <p:stCondLst>
                                    <p:cond delay="0"/>
                                  </p:stCondLst>
                                  <p:childTnLst>
                                    <p:set>
                                      <p:cBhvr>
                                        <p:cTn id="27" dur="1" fill="hold">
                                          <p:stCondLst>
                                            <p:cond delay="0"/>
                                          </p:stCondLst>
                                        </p:cTn>
                                        <p:tgtEl>
                                          <p:spTgt spid="13317"/>
                                        </p:tgtEl>
                                        <p:attrNameLst>
                                          <p:attrName>style.visibility</p:attrName>
                                        </p:attrNameLst>
                                      </p:cBhvr>
                                      <p:to>
                                        <p:strVal val="visible"/>
                                      </p:to>
                                    </p:set>
                                    <p:animEffect transition="in" filter="slide(fromBottom)">
                                      <p:cBhvr>
                                        <p:cTn id="28" dur="300"/>
                                        <p:tgtEl>
                                          <p:spTgt spid="13317"/>
                                        </p:tgtEl>
                                      </p:cBhvr>
                                    </p:animEffect>
                                  </p:childTnLst>
                                </p:cTn>
                              </p:par>
                            </p:childTnLst>
                          </p:cTn>
                        </p:par>
                        <p:par>
                          <p:cTn id="29" fill="hold">
                            <p:stCondLst>
                              <p:cond delay="2700"/>
                            </p:stCondLst>
                            <p:childTnLst>
                              <p:par>
                                <p:cTn id="30" presetID="12" presetClass="entr" presetSubtype="4" fill="hold" nodeType="afterEffect">
                                  <p:stCondLst>
                                    <p:cond delay="0"/>
                                  </p:stCondLst>
                                  <p:childTnLst>
                                    <p:set>
                                      <p:cBhvr>
                                        <p:cTn id="31" dur="1" fill="hold">
                                          <p:stCondLst>
                                            <p:cond delay="0"/>
                                          </p:stCondLst>
                                        </p:cTn>
                                        <p:tgtEl>
                                          <p:spTgt spid="13316"/>
                                        </p:tgtEl>
                                        <p:attrNameLst>
                                          <p:attrName>style.visibility</p:attrName>
                                        </p:attrNameLst>
                                      </p:cBhvr>
                                      <p:to>
                                        <p:strVal val="visible"/>
                                      </p:to>
                                    </p:set>
                                    <p:animEffect transition="in" filter="slide(fromBottom)">
                                      <p:cBhvr>
                                        <p:cTn id="32" dur="300"/>
                                        <p:tgtEl>
                                          <p:spTgt spid="13316"/>
                                        </p:tgtEl>
                                      </p:cBhvr>
                                    </p:animEffect>
                                  </p:childTnLst>
                                </p:cTn>
                              </p:par>
                            </p:childTnLst>
                          </p:cTn>
                        </p:par>
                        <p:par>
                          <p:cTn id="33" fill="hold">
                            <p:stCondLst>
                              <p:cond delay="3200"/>
                            </p:stCondLst>
                            <p:childTnLst>
                              <p:par>
                                <p:cTn id="34" presetID="12" presetClass="entr" presetSubtype="4" fill="hold" nodeType="afterEffect">
                                  <p:stCondLst>
                                    <p:cond delay="0"/>
                                  </p:stCondLst>
                                  <p:childTnLst>
                                    <p:set>
                                      <p:cBhvr>
                                        <p:cTn id="35" dur="1" fill="hold">
                                          <p:stCondLst>
                                            <p:cond delay="0"/>
                                          </p:stCondLst>
                                        </p:cTn>
                                        <p:tgtEl>
                                          <p:spTgt spid="13315"/>
                                        </p:tgtEl>
                                        <p:attrNameLst>
                                          <p:attrName>style.visibility</p:attrName>
                                        </p:attrNameLst>
                                      </p:cBhvr>
                                      <p:to>
                                        <p:strVal val="visible"/>
                                      </p:to>
                                    </p:set>
                                    <p:animEffect transition="in" filter="slide(fromBottom)">
                                      <p:cBhvr>
                                        <p:cTn id="36" dur="500"/>
                                        <p:tgtEl>
                                          <p:spTgt spid="13315"/>
                                        </p:tgtEl>
                                      </p:cBhvr>
                                    </p:animEffect>
                                  </p:childTnLst>
                                </p:cTn>
                              </p:par>
                            </p:childTnLst>
                          </p:cTn>
                        </p:par>
                        <p:par>
                          <p:cTn id="37" fill="hold">
                            <p:stCondLst>
                              <p:cond delay="3700"/>
                            </p:stCondLst>
                            <p:childTnLst>
                              <p:par>
                                <p:cTn id="38" presetID="22" presetClass="entr" presetSubtype="4" fill="hold" nodeType="afterEffect">
                                  <p:stCondLst>
                                    <p:cond delay="0"/>
                                  </p:stCondLst>
                                  <p:childTnLst>
                                    <p:set>
                                      <p:cBhvr>
                                        <p:cTn id="39" dur="1" fill="hold">
                                          <p:stCondLst>
                                            <p:cond delay="0"/>
                                          </p:stCondLst>
                                        </p:cTn>
                                        <p:tgtEl>
                                          <p:spTgt spid="13321"/>
                                        </p:tgtEl>
                                        <p:attrNameLst>
                                          <p:attrName>style.visibility</p:attrName>
                                        </p:attrNameLst>
                                      </p:cBhvr>
                                      <p:to>
                                        <p:strVal val="visible"/>
                                      </p:to>
                                    </p:set>
                                    <p:animEffect transition="in" filter="wipe(down)">
                                      <p:cBhvr>
                                        <p:cTn id="40" dur="500"/>
                                        <p:tgtEl>
                                          <p:spTgt spid="13321"/>
                                        </p:tgtEl>
                                      </p:cBhvr>
                                    </p:animEffect>
                                  </p:childTnLst>
                                </p:cTn>
                              </p:par>
                            </p:childTnLst>
                          </p:cTn>
                        </p:par>
                        <p:par>
                          <p:cTn id="41" fill="hold">
                            <p:stCondLst>
                              <p:cond delay="4200"/>
                            </p:stCondLst>
                            <p:childTnLst>
                              <p:par>
                                <p:cTn id="42" presetID="16" presetClass="entr" presetSubtype="37" fill="hold" nodeType="afterEffect">
                                  <p:stCondLst>
                                    <p:cond delay="0"/>
                                  </p:stCondLst>
                                  <p:childTnLst>
                                    <p:set>
                                      <p:cBhvr>
                                        <p:cTn id="43" dur="1" fill="hold">
                                          <p:stCondLst>
                                            <p:cond delay="0"/>
                                          </p:stCondLst>
                                        </p:cTn>
                                        <p:tgtEl>
                                          <p:spTgt spid="13314"/>
                                        </p:tgtEl>
                                        <p:attrNameLst>
                                          <p:attrName>style.visibility</p:attrName>
                                        </p:attrNameLst>
                                      </p:cBhvr>
                                      <p:to>
                                        <p:strVal val="visible"/>
                                      </p:to>
                                    </p:set>
                                    <p:animEffect transition="in" filter="barn(outVertical)">
                                      <p:cBhvr>
                                        <p:cTn id="44"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Picture 4" descr="2010916141920747"/>
          <p:cNvPicPr>
            <a:picLocks noChangeAspect="1"/>
          </p:cNvPicPr>
          <p:nvPr/>
        </p:nvPicPr>
        <p:blipFill>
          <a:blip r:embed="rId1"/>
          <a:stretch>
            <a:fillRect/>
          </a:stretch>
        </p:blipFill>
        <p:spPr>
          <a:xfrm>
            <a:off x="3810000" y="0"/>
            <a:ext cx="5076825" cy="3810000"/>
          </a:xfrm>
          <a:prstGeom prst="rect">
            <a:avLst/>
          </a:prstGeom>
          <a:noFill/>
          <a:ln w="9525">
            <a:noFill/>
          </a:ln>
        </p:spPr>
      </p:pic>
      <p:pic>
        <p:nvPicPr>
          <p:cNvPr id="9218" name="Picture 6" descr="20110810100756"/>
          <p:cNvPicPr>
            <a:picLocks noChangeAspect="1"/>
          </p:cNvPicPr>
          <p:nvPr/>
        </p:nvPicPr>
        <p:blipFill>
          <a:blip r:embed="rId2"/>
          <a:stretch>
            <a:fillRect/>
          </a:stretch>
        </p:blipFill>
        <p:spPr>
          <a:xfrm>
            <a:off x="228600" y="3429000"/>
            <a:ext cx="4591050" cy="3152775"/>
          </a:xfrm>
          <a:prstGeom prst="rect">
            <a:avLst/>
          </a:prstGeom>
          <a:noFill/>
          <a:ln w="9525">
            <a:noFill/>
          </a:ln>
        </p:spPr>
      </p:pic>
      <p:sp>
        <p:nvSpPr>
          <p:cNvPr id="9219" name="AutoShape 7"/>
          <p:cNvSpPr/>
          <p:nvPr/>
        </p:nvSpPr>
        <p:spPr>
          <a:xfrm>
            <a:off x="990600" y="1295400"/>
            <a:ext cx="2438400" cy="533400"/>
          </a:xfrm>
          <a:prstGeom prst="wedgeRoundRectCallout">
            <a:avLst>
              <a:gd name="adj1" fmla="val 69074"/>
              <a:gd name="adj2" fmla="val 298514"/>
              <a:gd name="adj3" fmla="val 16667"/>
            </a:avLst>
          </a:prstGeom>
          <a:solidFill>
            <a:srgbClr val="A50021"/>
          </a:solidFill>
          <a:ln w="9525">
            <a:noFill/>
          </a:ln>
          <a:effectLst>
            <a:outerShdw dist="17961" dir="2699999" algn="ctr" rotWithShape="0">
              <a:srgbClr val="630014"/>
            </a:outerShdw>
          </a:effectLst>
        </p:spPr>
        <p:txBody>
          <a:bodyPr anchor="t" anchorCtr="0"/>
          <a:p>
            <a:pPr algn="ctr"/>
            <a:r>
              <a:rPr lang="zh-CN" altLang="en-US" b="1" dirty="0">
                <a:solidFill>
                  <a:schemeClr val="bg1"/>
                </a:solidFill>
                <a:latin typeface="Arial" panose="020B0604020202020204" pitchFamily="34" charset="0"/>
                <a:ea typeface="宋体" panose="02010600030101010101" pitchFamily="2" charset="-122"/>
              </a:rPr>
              <a:t>证券投资分析实训</a:t>
            </a:r>
            <a:endParaRPr lang="zh-CN" altLang="en-US" b="1" dirty="0">
              <a:solidFill>
                <a:schemeClr val="bg1"/>
              </a:solidFill>
              <a:latin typeface="Arial" panose="020B0604020202020204" pitchFamily="34" charset="0"/>
              <a:ea typeface="宋体" panose="02010600030101010101" pitchFamily="2" charset="-122"/>
            </a:endParaRPr>
          </a:p>
        </p:txBody>
      </p:sp>
      <p:sp>
        <p:nvSpPr>
          <p:cNvPr id="179208" name="Rectangle 8"/>
          <p:cNvSpPr>
            <a:spLocks noGrp="1"/>
          </p:cNvSpPr>
          <p:nvPr>
            <p:ph idx="1"/>
          </p:nvPr>
        </p:nvSpPr>
        <p:spPr>
          <a:xfrm>
            <a:off x="5029200" y="4648200"/>
            <a:ext cx="3657600" cy="1295400"/>
          </a:xfrm>
        </p:spPr>
        <p:txBody>
          <a:bodyPr vert="horz" wrap="square" lIns="91440" tIns="45720" rIns="91440" bIns="45720" anchor="t" anchorCtr="0"/>
          <a:p>
            <a:r>
              <a:rPr lang="zh-CN" altLang="en-US" b="1" dirty="0">
                <a:ea typeface="黑体" panose="02010609060101010101" pitchFamily="49" charset="-122"/>
              </a:rPr>
              <a:t>证券期货实训</a:t>
            </a:r>
            <a:endParaRPr lang="zh-CN" altLang="en-US" b="1" dirty="0">
              <a:ea typeface="黑体" panose="02010609060101010101" pitchFamily="49" charset="-122"/>
            </a:endParaRPr>
          </a:p>
          <a:p>
            <a:r>
              <a:rPr lang="zh-CN" altLang="en-US" b="1" dirty="0">
                <a:ea typeface="黑体" panose="02010609060101010101" pitchFamily="49" charset="-122"/>
              </a:rPr>
              <a:t>投资理财实训</a:t>
            </a:r>
            <a:endParaRPr lang="zh-CN" altLang="en-US" b="1" dirty="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9208">
                                            <p:txEl>
                                              <p:charRg st="0" end="7"/>
                                            </p:txEl>
                                          </p:spTgt>
                                        </p:tgtEl>
                                        <p:attrNameLst>
                                          <p:attrName>style.visibility</p:attrName>
                                        </p:attrNameLst>
                                      </p:cBhvr>
                                      <p:to>
                                        <p:strVal val="visible"/>
                                      </p:to>
                                    </p:set>
                                    <p:animEffect transition="in" filter="blinds(horizontal)">
                                      <p:cBhvr>
                                        <p:cTn id="7" dur="500"/>
                                        <p:tgtEl>
                                          <p:spTgt spid="179208">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9208">
                                            <p:txEl>
                                              <p:charRg st="7" end="14"/>
                                            </p:txEl>
                                          </p:spTgt>
                                        </p:tgtEl>
                                        <p:attrNameLst>
                                          <p:attrName>style.visibility</p:attrName>
                                        </p:attrNameLst>
                                      </p:cBhvr>
                                      <p:to>
                                        <p:strVal val="visible"/>
                                      </p:to>
                                    </p:set>
                                    <p:animEffect transition="in" filter="blinds(horizontal)">
                                      <p:cBhvr>
                                        <p:cTn id="12" dur="500"/>
                                        <p:tgtEl>
                                          <p:spTgt spid="179208">
                                            <p:txEl>
                                              <p:charRg st="7"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Picture 39" descr="1_23122006"/>
          <p:cNvPicPr>
            <a:picLocks noChangeAspect="1"/>
          </p:cNvPicPr>
          <p:nvPr/>
        </p:nvPicPr>
        <p:blipFill>
          <a:blip r:embed="rId1"/>
          <a:stretch>
            <a:fillRect/>
          </a:stretch>
        </p:blipFill>
        <p:spPr>
          <a:xfrm>
            <a:off x="4857750" y="3505200"/>
            <a:ext cx="4286250" cy="2857500"/>
          </a:xfrm>
          <a:prstGeom prst="rect">
            <a:avLst/>
          </a:prstGeom>
          <a:noFill/>
          <a:ln w="9525">
            <a:noFill/>
          </a:ln>
        </p:spPr>
      </p:pic>
      <p:pic>
        <p:nvPicPr>
          <p:cNvPr id="10242" name="Picture 41" descr="201161610731500"/>
          <p:cNvPicPr>
            <a:picLocks noChangeAspect="1"/>
          </p:cNvPicPr>
          <p:nvPr/>
        </p:nvPicPr>
        <p:blipFill>
          <a:blip r:embed="rId2"/>
          <a:stretch>
            <a:fillRect/>
          </a:stretch>
        </p:blipFill>
        <p:spPr>
          <a:xfrm>
            <a:off x="0" y="3305175"/>
            <a:ext cx="4762500" cy="3552825"/>
          </a:xfrm>
          <a:prstGeom prst="rect">
            <a:avLst/>
          </a:prstGeom>
          <a:noFill/>
          <a:ln w="9525">
            <a:noFill/>
          </a:ln>
        </p:spPr>
      </p:pic>
      <p:pic>
        <p:nvPicPr>
          <p:cNvPr id="10243" name="Picture 45" descr="1547111425"/>
          <p:cNvPicPr>
            <a:picLocks noChangeAspect="1"/>
          </p:cNvPicPr>
          <p:nvPr/>
        </p:nvPicPr>
        <p:blipFill>
          <a:blip r:embed="rId3"/>
          <a:stretch>
            <a:fillRect/>
          </a:stretch>
        </p:blipFill>
        <p:spPr>
          <a:xfrm>
            <a:off x="990600" y="228600"/>
            <a:ext cx="4381500" cy="3057525"/>
          </a:xfrm>
          <a:prstGeom prst="rect">
            <a:avLst/>
          </a:prstGeom>
          <a:noFill/>
          <a:ln w="9525">
            <a:noFill/>
          </a:ln>
        </p:spPr>
      </p:pic>
      <p:sp>
        <p:nvSpPr>
          <p:cNvPr id="10244" name="AutoShape 40"/>
          <p:cNvSpPr/>
          <p:nvPr/>
        </p:nvSpPr>
        <p:spPr>
          <a:xfrm>
            <a:off x="5791200" y="762000"/>
            <a:ext cx="3048000" cy="533400"/>
          </a:xfrm>
          <a:prstGeom prst="wedgeRoundRectCallout">
            <a:avLst>
              <a:gd name="adj1" fmla="val -61250"/>
              <a:gd name="adj2" fmla="val 308931"/>
              <a:gd name="adj3" fmla="val 16667"/>
            </a:avLst>
          </a:prstGeom>
          <a:solidFill>
            <a:srgbClr val="A50021"/>
          </a:solidFill>
          <a:ln w="9525">
            <a:noFill/>
          </a:ln>
          <a:effectLst>
            <a:outerShdw dist="17961" dir="2699999" algn="ctr" rotWithShape="0">
              <a:srgbClr val="630014"/>
            </a:outerShdw>
          </a:effectLst>
        </p:spPr>
        <p:txBody>
          <a:bodyPr anchor="t" anchorCtr="0"/>
          <a:p>
            <a:pPr algn="ctr"/>
            <a:r>
              <a:rPr lang="zh-CN" altLang="en-US" b="1" dirty="0">
                <a:solidFill>
                  <a:schemeClr val="bg1"/>
                </a:solidFill>
                <a:latin typeface="Arial" panose="020B0604020202020204" pitchFamily="34" charset="0"/>
                <a:ea typeface="宋体" panose="02010600030101010101" pitchFamily="2" charset="-122"/>
              </a:rPr>
              <a:t>银行事务（业务）实训</a:t>
            </a:r>
            <a:endParaRPr lang="zh-CN" altLang="en-US" b="1" dirty="0">
              <a:solidFill>
                <a:schemeClr val="bg1"/>
              </a:solidFill>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Rectangle 2"/>
          <p:cNvSpPr>
            <a:spLocks noGrp="1"/>
          </p:cNvSpPr>
          <p:nvPr>
            <p:ph type="title"/>
          </p:nvPr>
        </p:nvSpPr>
        <p:spPr/>
        <p:txBody>
          <a:bodyPr vert="horz" wrap="square" lIns="91440" tIns="45720" rIns="91440" bIns="45720" anchor="ctr" anchorCtr="0"/>
          <a:p>
            <a:r>
              <a:rPr lang="zh-CN" altLang="en-US" sz="3200" b="1" dirty="0">
                <a:ea typeface="黑体" panose="02010609060101010101" pitchFamily="49" charset="-122"/>
              </a:rPr>
              <a:t>第三类 智慧银行数字化运营决策仿真实训</a:t>
            </a:r>
            <a:endParaRPr lang="zh-CN" altLang="en-US" sz="3200" b="1" dirty="0">
              <a:ea typeface="黑体" panose="02010609060101010101" pitchFamily="49" charset="-122"/>
            </a:endParaRPr>
          </a:p>
        </p:txBody>
      </p:sp>
      <p:sp>
        <p:nvSpPr>
          <p:cNvPr id="11266" name="Rectangle 8"/>
          <p:cNvSpPr/>
          <p:nvPr/>
        </p:nvSpPr>
        <p:spPr>
          <a:xfrm>
            <a:off x="457200" y="1600200"/>
            <a:ext cx="8229600" cy="4525963"/>
          </a:xfrm>
          <a:prstGeom prst="rect">
            <a:avLst/>
          </a:prstGeom>
          <a:noFill/>
          <a:ln w="9525">
            <a:noFill/>
          </a:ln>
        </p:spPr>
        <p:txBody>
          <a:bodyPr anchor="t" anchorCtr="0"/>
          <a:p>
            <a:pPr marL="342900" indent="-342900" eaLnBrk="0" hangingPunct="0">
              <a:spcBef>
                <a:spcPct val="20000"/>
              </a:spcBef>
              <a:buChar char="•"/>
            </a:pPr>
            <a:r>
              <a:rPr lang="zh-CN" altLang="en-US" sz="3200" dirty="0">
                <a:latin typeface="黑体" panose="02010609060101010101" pitchFamily="49" charset="-122"/>
                <a:ea typeface="黑体" panose="02010609060101010101" pitchFamily="49" charset="-122"/>
                <a:hlinkClick r:id="rId1" action="ppaction://hlinkfile"/>
              </a:rPr>
              <a:t>录像与图片</a:t>
            </a:r>
            <a:endParaRPr lang="zh-CN" altLang="en-US" sz="3200" dirty="0">
              <a:latin typeface="黑体" panose="02010609060101010101" pitchFamily="49" charset="-122"/>
              <a:ea typeface="黑体" panose="02010609060101010101" pitchFamily="49" charset="-122"/>
            </a:endParaRPr>
          </a:p>
        </p:txBody>
      </p:sp>
      <p:pic>
        <p:nvPicPr>
          <p:cNvPr id="11267" name="Picture 10" descr="商业银行沙盘筹码-银行钞票"/>
          <p:cNvPicPr>
            <a:picLocks noChangeAspect="1"/>
          </p:cNvPicPr>
          <p:nvPr/>
        </p:nvPicPr>
        <p:blipFill>
          <a:blip r:embed="rId2"/>
          <a:stretch>
            <a:fillRect/>
          </a:stretch>
        </p:blipFill>
        <p:spPr>
          <a:xfrm>
            <a:off x="228600" y="4038600"/>
            <a:ext cx="3341688" cy="2495550"/>
          </a:xfrm>
          <a:prstGeom prst="rect">
            <a:avLst/>
          </a:prstGeom>
          <a:noFill/>
          <a:ln w="9525">
            <a:noFill/>
          </a:ln>
        </p:spPr>
      </p:pic>
      <p:pic>
        <p:nvPicPr>
          <p:cNvPr id="11268" name="Picture 17" descr="clip_image002xc1"/>
          <p:cNvPicPr>
            <a:picLocks noChangeAspect="1"/>
          </p:cNvPicPr>
          <p:nvPr/>
        </p:nvPicPr>
        <p:blipFill>
          <a:blip r:embed="rId3"/>
          <a:stretch>
            <a:fillRect/>
          </a:stretch>
        </p:blipFill>
        <p:spPr>
          <a:xfrm>
            <a:off x="4162425" y="1371600"/>
            <a:ext cx="4981575" cy="3314700"/>
          </a:xfrm>
          <a:prstGeom prst="rect">
            <a:avLst/>
          </a:prstGeom>
          <a:noFill/>
          <a:ln w="9525">
            <a:noFill/>
          </a:ln>
        </p:spPr>
      </p:pic>
      <p:pic>
        <p:nvPicPr>
          <p:cNvPr id="11269" name="Picture 9" descr="银行沙盘培训资料照片"/>
          <p:cNvPicPr>
            <a:picLocks noChangeAspect="1"/>
          </p:cNvPicPr>
          <p:nvPr/>
        </p:nvPicPr>
        <p:blipFill>
          <a:blip r:embed="rId4"/>
          <a:stretch>
            <a:fillRect/>
          </a:stretch>
        </p:blipFill>
        <p:spPr>
          <a:xfrm>
            <a:off x="4191000" y="4038600"/>
            <a:ext cx="3417888" cy="255270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2514" name="Rectangle 2"/>
          <p:cNvSpPr>
            <a:spLocks noGrp="1" noChangeArrowheads="1"/>
          </p:cNvSpPr>
          <p:nvPr>
            <p:ph type="title"/>
          </p:nvPr>
        </p:nvSpPr>
        <p:spPr>
          <a:xfrm>
            <a:off x="271463" y="0"/>
            <a:ext cx="8229600" cy="927100"/>
          </a:xfrm>
          <a:gradFill rotWithShape="1">
            <a:gsLst>
              <a:gs pos="0">
                <a:schemeClr val="bg1"/>
              </a:gs>
              <a:gs pos="50000">
                <a:srgbClr val="CCCCFF"/>
              </a:gs>
              <a:gs pos="100000">
                <a:schemeClr val="bg1"/>
              </a:gs>
            </a:gsLst>
            <a:lin ang="5400000" scaled="1"/>
          </a:gradFill>
          <a:scene3d>
            <a:camera prst="legacyPerspectiveBottom"/>
            <a:lightRig rig="legacyFlat3" dir="t"/>
          </a:scene3d>
          <a:sp3d extrusionH="887400" prstMaterial="legacyMatte">
            <a:bevelT w="13500" h="13500" prst="angle"/>
            <a:bevelB w="13500" h="13500" prst="angle"/>
            <a:extrusionClr>
              <a:srgbClr val="CCCCFF"/>
            </a:extrusionClr>
          </a:sp3d>
          <a:extLst>
            <a:ext uri="{91240B29-F687-4F45-9708-019B960494DF}">
              <a14:hiddenLine xmlns:a14="http://schemas.microsoft.com/office/drawing/2010/main">
                <a:noFill/>
              </a14:hiddenLine>
            </a:ext>
            <a:ext uri="{AF507438-7753-43E0-B8FC-AC1667EBCBE1}">
              <a14:hiddenEffects xmlns:a14="http://schemas.microsoft.com/office/drawing/2010/main">
                <a:effectLst>
                  <a:outerShdw dist="17961" dir="13500000" algn="ctr" rotWithShape="0">
                    <a:srgbClr val="CCCCFF">
                      <a:gamma/>
                      <a:shade val="60000"/>
                      <a:invGamma/>
                    </a:srgbClr>
                  </a:outerShdw>
                </a:effectLst>
              </a14:hiddenEffects>
            </a:ext>
          </a:extLst>
        </p:spPr>
        <p:txBody>
          <a:bodyPr vert="horz" wrap="none" lIns="91440" tIns="45720" rIns="91440" bIns="45720" numCol="1" anchor="ctr" anchorCtr="0" compatLnSpc="1">
            <a:flatTx/>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&lt;</a:t>
            </a:r>
            <a:r>
              <a:rPr kumimoji="0" lang="zh-CN" altLang="en-US"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智慧银行数字化运营决策仿真实训</a:t>
            </a:r>
            <a:r>
              <a:rPr kumimoji="0" lang="en-US" altLang="zh-CN"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&gt;</a:t>
            </a:r>
            <a:r>
              <a:rPr kumimoji="0" lang="zh-CN" altLang="en-US" sz="2800" b="1" i="0" u="none" strike="noStrike" kern="0" cap="none" spc="0" normalizeH="0" baseline="0" noProof="0">
                <a:ln>
                  <a:noFill/>
                </a:ln>
                <a:solidFill>
                  <a:schemeClr val="tx2"/>
                </a:solidFill>
                <a:effectLst/>
                <a:uLnTx/>
                <a:uFillTx/>
                <a:latin typeface="+mj-lt"/>
                <a:ea typeface="黑体" panose="02010609060101010101" pitchFamily="49" charset="-122"/>
                <a:cs typeface="+mj-cs"/>
              </a:rPr>
              <a:t>课程设计</a:t>
            </a:r>
            <a:r>
              <a:rPr kumimoji="0" lang="zh-CN" altLang="en-US" sz="4400" b="1" i="0" u="none" strike="noStrike" kern="0" cap="none" spc="0" normalizeH="0" baseline="0" noProof="0">
                <a:ln>
                  <a:noFill/>
                </a:ln>
                <a:solidFill>
                  <a:schemeClr val="tx2"/>
                </a:solidFill>
                <a:effectLst/>
                <a:uLnTx/>
                <a:uFillTx/>
                <a:latin typeface="+mj-lt"/>
                <a:ea typeface="黑体" panose="02010609060101010101" pitchFamily="49" charset="-122"/>
                <a:cs typeface="+mj-cs"/>
              </a:rPr>
              <a:t> </a:t>
            </a:r>
            <a:endParaRPr kumimoji="0" lang="zh-CN" altLang="en-US" sz="4400" b="1" i="0" u="none" strike="noStrike" kern="0" cap="none" spc="0" normalizeH="0" baseline="0" noProof="0">
              <a:ln>
                <a:noFill/>
              </a:ln>
              <a:solidFill>
                <a:schemeClr val="tx2"/>
              </a:solidFill>
              <a:effectLst/>
              <a:uLnTx/>
              <a:uFillTx/>
              <a:latin typeface="+mj-lt"/>
              <a:ea typeface="黑体" panose="02010609060101010101" pitchFamily="49" charset="-122"/>
              <a:cs typeface="+mj-cs"/>
              <a:sym typeface="Arial" panose="020B0604020202020204" pitchFamily="34" charset="0"/>
            </a:endParaRPr>
          </a:p>
        </p:txBody>
      </p:sp>
      <p:pic>
        <p:nvPicPr>
          <p:cNvPr id="12290" name="内容占位符 3"/>
          <p:cNvPicPr/>
          <p:nvPr/>
        </p:nvPicPr>
        <p:blipFill>
          <a:blip r:embed="rId1"/>
          <a:srcRect l="23872" t="10901" r="20589" b="5861"/>
          <a:stretch>
            <a:fillRect/>
          </a:stretch>
        </p:blipFill>
        <p:spPr>
          <a:xfrm>
            <a:off x="1187450" y="1584325"/>
            <a:ext cx="5689600" cy="4968875"/>
          </a:xfrm>
          <a:prstGeom prst="rect">
            <a:avLst/>
          </a:prstGeom>
          <a:noFill/>
          <a:ln w="9525">
            <a:noFill/>
          </a:ln>
        </p:spPr>
      </p:pic>
      <p:sp>
        <p:nvSpPr>
          <p:cNvPr id="192516" name="Oval 4"/>
          <p:cNvSpPr>
            <a:spLocks noChangeArrowheads="1"/>
          </p:cNvSpPr>
          <p:nvPr/>
        </p:nvSpPr>
        <p:spPr bwMode="auto">
          <a:xfrm>
            <a:off x="3492500" y="2062163"/>
            <a:ext cx="1238250" cy="1111250"/>
          </a:xfrm>
          <a:prstGeom prst="ellipse">
            <a:avLst/>
          </a:prstGeom>
          <a:solidFill>
            <a:srgbClr val="22C4B8"/>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1" u="none" strike="noStrike" kern="1200" cap="none" spc="0" normalizeH="0" baseline="0" noProof="0">
                <a:ln>
                  <a:noFill/>
                </a:ln>
                <a:solidFill>
                  <a:schemeClr val="tx2"/>
                </a:solidFill>
                <a:effectLst>
                  <a:outerShdw blurRad="38100" dist="38100" dir="2700000" algn="tl">
                    <a:srgbClr val="FFFFFF"/>
                  </a:outerShdw>
                </a:effectLst>
                <a:uLnTx/>
                <a:uFillTx/>
                <a:latin typeface="Arial" panose="020B0604020202020204" pitchFamily="34" charset="0"/>
                <a:ea typeface="宋体" panose="02010600030101010101" pitchFamily="2" charset="-122"/>
                <a:cs typeface="+mn-cs"/>
              </a:rPr>
              <a:t>企业 </a:t>
            </a:r>
            <a:endParaRPr kumimoji="0" lang="zh-CN" altLang="en-US" sz="3600" b="1" i="1" u="none" strike="noStrike" kern="1200" cap="none" spc="0" normalizeH="0" baseline="0" noProof="0">
              <a:ln>
                <a:noFill/>
              </a:ln>
              <a:solidFill>
                <a:schemeClr val="tx2"/>
              </a:solidFill>
              <a:effectLst>
                <a:outerShdw blurRad="38100" dist="38100" dir="2700000" algn="tl">
                  <a:srgbClr val="FFFFFF"/>
                </a:outerShdw>
              </a:effectLst>
              <a:uLnTx/>
              <a:uFillTx/>
              <a:latin typeface="Arial" panose="020B0604020202020204" pitchFamily="34" charset="0"/>
              <a:ea typeface="宋体" panose="02010600030101010101" pitchFamily="2" charset="-122"/>
              <a:cs typeface="+mn-cs"/>
            </a:endParaRPr>
          </a:p>
        </p:txBody>
      </p:sp>
      <p:sp>
        <p:nvSpPr>
          <p:cNvPr id="192517" name="Oval 5"/>
          <p:cNvSpPr>
            <a:spLocks noChangeArrowheads="1"/>
          </p:cNvSpPr>
          <p:nvPr/>
        </p:nvSpPr>
        <p:spPr bwMode="auto">
          <a:xfrm>
            <a:off x="2197100" y="3359150"/>
            <a:ext cx="1482725" cy="1260475"/>
          </a:xfrm>
          <a:prstGeom prst="ellipse">
            <a:avLst/>
          </a:prstGeom>
          <a:solidFill>
            <a:srgbClr val="00FF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000" b="1" i="1" u="none" strike="noStrike" kern="1200" cap="none" spc="0" normalizeH="0" baseline="0" noProof="0">
                <a:ln>
                  <a:noFill/>
                </a:ln>
                <a:solidFill>
                  <a:srgbClr val="000099"/>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央行 </a:t>
            </a:r>
            <a:endParaRPr kumimoji="0" lang="zh-CN" altLang="en-US" sz="3000" b="1" i="1" u="none" strike="noStrike" kern="1200" cap="none" spc="0" normalizeH="0" baseline="0" noProof="0">
              <a:ln>
                <a:noFill/>
              </a:ln>
              <a:solidFill>
                <a:srgbClr val="000099"/>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1" u="none" strike="noStrike" kern="1200" cap="none" spc="0" normalizeH="0" baseline="0" noProof="0">
                <a:ln>
                  <a:noFill/>
                </a:ln>
                <a:solidFill>
                  <a:srgbClr val="000099"/>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金融监管局</a:t>
            </a:r>
            <a:r>
              <a:rPr kumimoji="0" lang="zh-CN" altLang="en-US" sz="3000" b="1" i="1" u="none" strike="noStrike" kern="1200" cap="none" spc="0" normalizeH="0" baseline="0" noProof="0">
                <a:ln>
                  <a:noFill/>
                </a:ln>
                <a:solidFill>
                  <a:srgbClr val="000099"/>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 </a:t>
            </a:r>
            <a:endParaRPr kumimoji="0" lang="zh-CN" altLang="en-US" sz="3000" b="1" i="1" u="none" strike="noStrike" kern="1200" cap="none" spc="0" normalizeH="0" baseline="0" noProof="0">
              <a:ln>
                <a:noFill/>
              </a:ln>
              <a:solidFill>
                <a:srgbClr val="000099"/>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192518" name="Oval 6"/>
          <p:cNvSpPr>
            <a:spLocks noChangeArrowheads="1"/>
          </p:cNvSpPr>
          <p:nvPr/>
        </p:nvSpPr>
        <p:spPr bwMode="auto">
          <a:xfrm>
            <a:off x="4213225" y="3933825"/>
            <a:ext cx="1895475" cy="1930400"/>
          </a:xfrm>
          <a:prstGeom prst="ellipse">
            <a:avLst/>
          </a:prstGeom>
          <a:solidFill>
            <a:srgbClr val="EABD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1" u="none" strike="noStrike" kern="1200" cap="none" spc="0" normalizeH="0" baseline="0" noProof="0">
                <a:ln>
                  <a:noFill/>
                </a:ln>
                <a:solidFill>
                  <a:schemeClr val="folHlink"/>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商业 </a:t>
            </a:r>
            <a:endParaRPr kumimoji="0" lang="zh-CN" altLang="en-US" sz="4000" b="1" i="1" u="none" strike="noStrike" kern="1200" cap="none" spc="0" normalizeH="0" baseline="0" noProof="0">
              <a:ln>
                <a:noFill/>
              </a:ln>
              <a:solidFill>
                <a:schemeClr val="folHlink"/>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4000" b="1" i="1" u="none" strike="noStrike" kern="1200" cap="none" spc="0" normalizeH="0" baseline="0" noProof="0">
                <a:ln>
                  <a:noFill/>
                </a:ln>
                <a:solidFill>
                  <a:schemeClr val="folHlink"/>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银行 </a:t>
            </a:r>
            <a:endParaRPr kumimoji="0" lang="zh-CN" altLang="en-US" sz="4000" b="1" i="1" u="none" strike="noStrike" kern="1200" cap="none" spc="0" normalizeH="0" baseline="0" noProof="0">
              <a:ln>
                <a:noFill/>
              </a:ln>
              <a:solidFill>
                <a:schemeClr val="folHlink"/>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192519" name="AutoShape 7"/>
          <p:cNvSpPr/>
          <p:nvPr/>
        </p:nvSpPr>
        <p:spPr>
          <a:xfrm>
            <a:off x="4572000" y="1125538"/>
            <a:ext cx="4572000" cy="1150937"/>
          </a:xfrm>
          <a:prstGeom prst="wedgeRoundRectCallout">
            <a:avLst>
              <a:gd name="adj1" fmla="val -44375"/>
              <a:gd name="adj2" fmla="val 108759"/>
              <a:gd name="adj3" fmla="val 16667"/>
            </a:avLst>
          </a:prstGeom>
          <a:solidFill>
            <a:schemeClr val="accent1"/>
          </a:solidFill>
          <a:ln w="9525" cap="flat" cmpd="sng">
            <a:solidFill>
              <a:schemeClr val="tx1"/>
            </a:solidFill>
            <a:prstDash val="solid"/>
            <a:miter/>
            <a:headEnd type="none" w="med" len="med"/>
            <a:tailEnd type="none" w="med" len="med"/>
          </a:ln>
        </p:spPr>
        <p:txBody>
          <a:bodyPr anchor="t" anchorCtr="0"/>
          <a:p>
            <a:r>
              <a:rPr lang="zh-CN" altLang="en-US" b="1" dirty="0">
                <a:latin typeface="Arial" panose="020B0604020202020204" pitchFamily="34" charset="0"/>
                <a:ea typeface="楷体_GB2312" pitchFamily="49" charset="-122"/>
                <a:sym typeface="Arial" panose="020B0604020202020204" pitchFamily="34" charset="0"/>
              </a:rPr>
              <a:t>房地产公司代表产品市场，商业银行代表货币与资本市场，央行和银监会代表监管层。 </a:t>
            </a:r>
            <a:endParaRPr lang="zh-CN" altLang="en-US" b="1" dirty="0">
              <a:latin typeface="Arial" panose="020B0604020202020204" pitchFamily="34" charset="0"/>
              <a:ea typeface="楷体_GB2312" pitchFamily="49"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2519"/>
                                        </p:tgtEl>
                                        <p:attrNameLst>
                                          <p:attrName>style.visibility</p:attrName>
                                        </p:attrNameLst>
                                      </p:cBhvr>
                                      <p:to>
                                        <p:strVal val="visible"/>
                                      </p:to>
                                    </p:set>
                                    <p:anim calcmode="lin" valueType="num">
                                      <p:cBhvr additive="base">
                                        <p:cTn id="7" dur="500" fill="hold"/>
                                        <p:tgtEl>
                                          <p:spTgt spid="192519"/>
                                        </p:tgtEl>
                                        <p:attrNameLst>
                                          <p:attrName>ppt_x</p:attrName>
                                        </p:attrNameLst>
                                      </p:cBhvr>
                                      <p:tavLst>
                                        <p:tav tm="0">
                                          <p:val>
                                            <p:strVal val="#ppt_x"/>
                                          </p:val>
                                        </p:tav>
                                        <p:tav tm="100000">
                                          <p:val>
                                            <p:strVal val="#ppt_x"/>
                                          </p:val>
                                        </p:tav>
                                      </p:tavLst>
                                    </p:anim>
                                    <p:anim calcmode="lin" valueType="num">
                                      <p:cBhvr additive="base">
                                        <p:cTn id="8" dur="500" fill="hold"/>
                                        <p:tgtEl>
                                          <p:spTgt spid="1925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2519">
                                            <p:txEl>
                                              <p:charRg st="0" end="40"/>
                                            </p:txEl>
                                          </p:spTgt>
                                        </p:tgtEl>
                                        <p:attrNameLst>
                                          <p:attrName>style.visibility</p:attrName>
                                        </p:attrNameLst>
                                      </p:cBhvr>
                                      <p:to>
                                        <p:strVal val="visible"/>
                                      </p:to>
                                    </p:set>
                                    <p:anim calcmode="lin" valueType="num">
                                      <p:cBhvr additive="base">
                                        <p:cTn id="11" dur="500" fill="hold"/>
                                        <p:tgtEl>
                                          <p:spTgt spid="192519">
                                            <p:txEl>
                                              <p:charRg st="0" end="4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2519">
                                            <p:txEl>
                                              <p:charRg st="0" end="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9" grpId="0" animBg="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Picture 26"/>
          <p:cNvPicPr>
            <a:picLocks noChangeAspect="1"/>
          </p:cNvPicPr>
          <p:nvPr/>
        </p:nvPicPr>
        <p:blipFill>
          <a:blip r:embed="rId1"/>
          <a:stretch>
            <a:fillRect/>
          </a:stretch>
        </p:blipFill>
        <p:spPr>
          <a:xfrm>
            <a:off x="3357563" y="171450"/>
            <a:ext cx="4305300" cy="6515100"/>
          </a:xfrm>
          <a:prstGeom prst="rect">
            <a:avLst/>
          </a:prstGeom>
          <a:noFill/>
          <a:ln w="9525">
            <a:noFill/>
          </a:ln>
        </p:spPr>
      </p:pic>
      <p:pic>
        <p:nvPicPr>
          <p:cNvPr id="13314" name="Picture 3" descr="u=2947178410,3898095004&amp;fm=0&amp;gp=0">
            <a:hlinkClick r:id="rId2"/>
          </p:cNvPr>
          <p:cNvPicPr>
            <a:picLocks noChangeAspect="1"/>
          </p:cNvPicPr>
          <p:nvPr/>
        </p:nvPicPr>
        <p:blipFill>
          <a:blip r:embed="rId3"/>
          <a:stretch>
            <a:fillRect/>
          </a:stretch>
        </p:blipFill>
        <p:spPr>
          <a:xfrm>
            <a:off x="4724400" y="5257800"/>
            <a:ext cx="1368425" cy="1333500"/>
          </a:xfrm>
          <a:prstGeom prst="rect">
            <a:avLst/>
          </a:prstGeom>
          <a:noFill/>
          <a:ln w="9525">
            <a:noFill/>
          </a:ln>
        </p:spPr>
      </p:pic>
      <p:pic>
        <p:nvPicPr>
          <p:cNvPr id="13315" name="Picture 4" descr="u=3679115014,1055120081&amp;fm=0&amp;gp=0">
            <a:hlinkClick r:id="rId4"/>
          </p:cNvPr>
          <p:cNvPicPr>
            <a:picLocks noChangeAspect="1"/>
          </p:cNvPicPr>
          <p:nvPr/>
        </p:nvPicPr>
        <p:blipFill>
          <a:blip r:embed="rId5"/>
          <a:stretch>
            <a:fillRect/>
          </a:stretch>
        </p:blipFill>
        <p:spPr>
          <a:xfrm>
            <a:off x="7708900" y="5181600"/>
            <a:ext cx="1435100" cy="1120775"/>
          </a:xfrm>
          <a:prstGeom prst="rect">
            <a:avLst/>
          </a:prstGeom>
          <a:noFill/>
          <a:ln w="9525">
            <a:noFill/>
          </a:ln>
        </p:spPr>
      </p:pic>
      <p:pic>
        <p:nvPicPr>
          <p:cNvPr id="13316" name="Picture 6" descr="u=1565227718,1334131581&amp;fm=0&amp;gp=0">
            <a:hlinkClick r:id="rId6"/>
          </p:cNvPr>
          <p:cNvPicPr>
            <a:picLocks noChangeAspect="1"/>
          </p:cNvPicPr>
          <p:nvPr/>
        </p:nvPicPr>
        <p:blipFill>
          <a:blip r:embed="rId7"/>
          <a:stretch>
            <a:fillRect/>
          </a:stretch>
        </p:blipFill>
        <p:spPr>
          <a:xfrm>
            <a:off x="7848600" y="1752600"/>
            <a:ext cx="1219200" cy="1219200"/>
          </a:xfrm>
          <a:prstGeom prst="rect">
            <a:avLst/>
          </a:prstGeom>
          <a:noFill/>
          <a:ln w="9525">
            <a:noFill/>
          </a:ln>
        </p:spPr>
      </p:pic>
      <p:sp>
        <p:nvSpPr>
          <p:cNvPr id="13317" name="AutoShape 7"/>
          <p:cNvSpPr/>
          <p:nvPr/>
        </p:nvSpPr>
        <p:spPr>
          <a:xfrm>
            <a:off x="7596188" y="4724400"/>
            <a:ext cx="1547812" cy="360363"/>
          </a:xfrm>
          <a:prstGeom prst="wedgeRoundRectCallout">
            <a:avLst>
              <a:gd name="adj1" fmla="val -103639"/>
              <a:gd name="adj2" fmla="val -384801"/>
              <a:gd name="adj3" fmla="val 16667"/>
            </a:avLst>
          </a:prstGeom>
          <a:solidFill>
            <a:srgbClr val="003366"/>
          </a:solidFill>
          <a:ln w="9525" cap="flat" cmpd="sng">
            <a:solidFill>
              <a:schemeClr val="tx1"/>
            </a:solidFill>
            <a:prstDash val="solid"/>
            <a:miter/>
            <a:headEnd type="none" w="med" len="med"/>
            <a:tailEnd type="none" w="med" len="med"/>
          </a:ln>
        </p:spPr>
        <p:txBody>
          <a:bodyPr lIns="0" tIns="0" anchor="t" anchorCtr="0"/>
          <a:p>
            <a:pPr algn="ctr"/>
            <a:r>
              <a:rPr lang="zh-CN" altLang="en-US" b="1" dirty="0">
                <a:solidFill>
                  <a:schemeClr val="bg1"/>
                </a:solidFill>
                <a:latin typeface="Arial" panose="020B0604020202020204" pitchFamily="34" charset="0"/>
                <a:ea typeface="楷体_GB2312" pitchFamily="49" charset="-122"/>
              </a:rPr>
              <a:t>投资理财区</a:t>
            </a:r>
            <a:endParaRPr lang="zh-CN" altLang="en-US" b="1" dirty="0">
              <a:solidFill>
                <a:schemeClr val="bg1"/>
              </a:solidFill>
              <a:latin typeface="Arial" panose="020B0604020202020204" pitchFamily="34" charset="0"/>
              <a:ea typeface="楷体_GB2312" pitchFamily="49" charset="-122"/>
            </a:endParaRPr>
          </a:p>
        </p:txBody>
      </p:sp>
      <p:sp>
        <p:nvSpPr>
          <p:cNvPr id="13318" name="AutoShape 8"/>
          <p:cNvSpPr/>
          <p:nvPr/>
        </p:nvSpPr>
        <p:spPr>
          <a:xfrm>
            <a:off x="1447800" y="1371600"/>
            <a:ext cx="1547813" cy="360363"/>
          </a:xfrm>
          <a:prstGeom prst="wedgeRoundRectCallout">
            <a:avLst>
              <a:gd name="adj1" fmla="val 82000"/>
              <a:gd name="adj2" fmla="val -114319"/>
              <a:gd name="adj3" fmla="val 16667"/>
            </a:avLst>
          </a:prstGeom>
          <a:solidFill>
            <a:srgbClr val="003366"/>
          </a:solidFill>
          <a:ln w="9525" cap="flat" cmpd="sng">
            <a:solidFill>
              <a:schemeClr val="tx1"/>
            </a:solidFill>
            <a:prstDash val="solid"/>
            <a:miter/>
            <a:headEnd type="none" w="med" len="med"/>
            <a:tailEnd type="none" w="med" len="med"/>
          </a:ln>
        </p:spPr>
        <p:txBody>
          <a:bodyPr lIns="0" tIns="0" anchor="t" anchorCtr="0"/>
          <a:p>
            <a:pPr algn="ctr"/>
            <a:r>
              <a:rPr lang="zh-CN" altLang="en-US" b="1" dirty="0">
                <a:solidFill>
                  <a:schemeClr val="bg1"/>
                </a:solidFill>
                <a:latin typeface="Arial" panose="020B0604020202020204" pitchFamily="34" charset="0"/>
                <a:ea typeface="楷体_GB2312" pitchFamily="49" charset="-122"/>
              </a:rPr>
              <a:t>客户开发区</a:t>
            </a:r>
            <a:endParaRPr lang="zh-CN" altLang="en-US" b="1" dirty="0">
              <a:solidFill>
                <a:schemeClr val="bg1"/>
              </a:solidFill>
              <a:latin typeface="Arial" panose="020B0604020202020204" pitchFamily="34" charset="0"/>
              <a:ea typeface="楷体_GB2312" pitchFamily="49" charset="-122"/>
            </a:endParaRPr>
          </a:p>
        </p:txBody>
      </p:sp>
      <p:sp>
        <p:nvSpPr>
          <p:cNvPr id="13319" name="Text Box 9"/>
          <p:cNvSpPr txBox="1"/>
          <p:nvPr/>
        </p:nvSpPr>
        <p:spPr>
          <a:xfrm>
            <a:off x="1571625" y="3138488"/>
            <a:ext cx="1223963" cy="366712"/>
          </a:xfrm>
          <a:prstGeom prst="rect">
            <a:avLst/>
          </a:prstGeom>
          <a:noFill/>
          <a:ln w="9525">
            <a:noFill/>
          </a:ln>
        </p:spPr>
        <p:txBody>
          <a:bodyPr anchor="t" anchorCtr="0">
            <a:spAutoFit/>
          </a:bodyPr>
          <a:p>
            <a:pPr>
              <a:spcBef>
                <a:spcPct val="50000"/>
              </a:spcBef>
            </a:pPr>
            <a:r>
              <a:rPr lang="zh-CN" altLang="en-US" sz="1800" b="1" dirty="0">
                <a:latin typeface="Arial" panose="020B0604020202020204" pitchFamily="34" charset="0"/>
                <a:ea typeface="宋体" panose="02010600030101010101" pitchFamily="2" charset="-122"/>
              </a:rPr>
              <a:t>客户经理</a:t>
            </a:r>
            <a:endParaRPr lang="zh-CN" altLang="en-US" sz="1800" b="1" dirty="0">
              <a:latin typeface="Arial" panose="020B0604020202020204" pitchFamily="34" charset="0"/>
              <a:ea typeface="宋体" panose="02010600030101010101" pitchFamily="2" charset="-122"/>
            </a:endParaRPr>
          </a:p>
        </p:txBody>
      </p:sp>
      <p:sp>
        <p:nvSpPr>
          <p:cNvPr id="13320" name="AutoShape 10"/>
          <p:cNvSpPr/>
          <p:nvPr/>
        </p:nvSpPr>
        <p:spPr>
          <a:xfrm>
            <a:off x="7596188" y="1295400"/>
            <a:ext cx="1547812" cy="358775"/>
          </a:xfrm>
          <a:prstGeom prst="wedgeRoundRectCallout">
            <a:avLst>
              <a:gd name="adj1" fmla="val -86306"/>
              <a:gd name="adj2" fmla="val -174338"/>
              <a:gd name="adj3" fmla="val 16667"/>
            </a:avLst>
          </a:prstGeom>
          <a:solidFill>
            <a:srgbClr val="003366"/>
          </a:solidFill>
          <a:ln w="9525" cap="flat" cmpd="sng">
            <a:solidFill>
              <a:schemeClr val="tx1"/>
            </a:solidFill>
            <a:prstDash val="solid"/>
            <a:miter/>
            <a:headEnd type="none" w="med" len="med"/>
            <a:tailEnd type="none" w="med" len="med"/>
          </a:ln>
        </p:spPr>
        <p:txBody>
          <a:bodyPr lIns="0" tIns="0" anchor="t" anchorCtr="0"/>
          <a:p>
            <a:pPr algn="ctr"/>
            <a:r>
              <a:rPr lang="zh-CN" altLang="en-US" b="1" dirty="0">
                <a:solidFill>
                  <a:schemeClr val="bg1"/>
                </a:solidFill>
                <a:latin typeface="Arial" panose="020B0604020202020204" pitchFamily="34" charset="0"/>
                <a:ea typeface="楷体_GB2312" pitchFamily="49" charset="-122"/>
              </a:rPr>
              <a:t>帐务处理区</a:t>
            </a:r>
            <a:endParaRPr lang="zh-CN" altLang="en-US" b="1" dirty="0">
              <a:solidFill>
                <a:schemeClr val="bg1"/>
              </a:solidFill>
              <a:latin typeface="Arial" panose="020B0604020202020204" pitchFamily="34" charset="0"/>
              <a:ea typeface="楷体_GB2312" pitchFamily="49" charset="-122"/>
            </a:endParaRPr>
          </a:p>
        </p:txBody>
      </p:sp>
      <p:sp>
        <p:nvSpPr>
          <p:cNvPr id="13321" name="Text Box 11"/>
          <p:cNvSpPr txBox="1"/>
          <p:nvPr/>
        </p:nvSpPr>
        <p:spPr>
          <a:xfrm>
            <a:off x="7920038" y="6491288"/>
            <a:ext cx="1223962" cy="366712"/>
          </a:xfrm>
          <a:prstGeom prst="rect">
            <a:avLst/>
          </a:prstGeom>
          <a:noFill/>
          <a:ln w="9525">
            <a:noFill/>
          </a:ln>
        </p:spPr>
        <p:txBody>
          <a:bodyPr anchor="t" anchorCtr="0">
            <a:spAutoFit/>
          </a:bodyPr>
          <a:p>
            <a:pPr>
              <a:spcBef>
                <a:spcPct val="50000"/>
              </a:spcBef>
            </a:pPr>
            <a:r>
              <a:rPr lang="zh-CN" altLang="en-US" sz="1800" b="1" dirty="0">
                <a:latin typeface="Arial" panose="020B0604020202020204" pitchFamily="34" charset="0"/>
                <a:ea typeface="宋体" panose="02010600030101010101" pitchFamily="2" charset="-122"/>
              </a:rPr>
              <a:t>风控经理</a:t>
            </a:r>
            <a:endParaRPr lang="zh-CN" altLang="en-US" sz="1800" b="1" dirty="0">
              <a:latin typeface="Arial" panose="020B0604020202020204" pitchFamily="34" charset="0"/>
              <a:ea typeface="宋体" panose="02010600030101010101" pitchFamily="2" charset="-122"/>
            </a:endParaRPr>
          </a:p>
        </p:txBody>
      </p:sp>
      <p:sp>
        <p:nvSpPr>
          <p:cNvPr id="13322" name="Text Box 12"/>
          <p:cNvSpPr txBox="1"/>
          <p:nvPr/>
        </p:nvSpPr>
        <p:spPr>
          <a:xfrm>
            <a:off x="7885113" y="3062288"/>
            <a:ext cx="1223962" cy="366712"/>
          </a:xfrm>
          <a:prstGeom prst="rect">
            <a:avLst/>
          </a:prstGeom>
          <a:noFill/>
          <a:ln w="9525">
            <a:noFill/>
          </a:ln>
        </p:spPr>
        <p:txBody>
          <a:bodyPr anchor="t" anchorCtr="0">
            <a:spAutoFit/>
          </a:bodyPr>
          <a:p>
            <a:pPr>
              <a:spcBef>
                <a:spcPct val="50000"/>
              </a:spcBef>
            </a:pPr>
            <a:r>
              <a:rPr lang="zh-CN" altLang="en-US" sz="1800" b="1" dirty="0">
                <a:latin typeface="Arial" panose="020B0604020202020204" pitchFamily="34" charset="0"/>
                <a:ea typeface="宋体" panose="02010600030101010101" pitchFamily="2" charset="-122"/>
              </a:rPr>
              <a:t>综合柜员</a:t>
            </a:r>
            <a:endParaRPr lang="zh-CN" altLang="en-US" sz="1800" b="1" dirty="0">
              <a:latin typeface="Arial" panose="020B0604020202020204" pitchFamily="34" charset="0"/>
              <a:ea typeface="宋体" panose="02010600030101010101" pitchFamily="2" charset="-122"/>
            </a:endParaRPr>
          </a:p>
        </p:txBody>
      </p:sp>
      <p:sp>
        <p:nvSpPr>
          <p:cNvPr id="13323" name="Text Box 13"/>
          <p:cNvSpPr txBox="1"/>
          <p:nvPr/>
        </p:nvSpPr>
        <p:spPr>
          <a:xfrm>
            <a:off x="4800600" y="6491288"/>
            <a:ext cx="1223963" cy="366712"/>
          </a:xfrm>
          <a:prstGeom prst="rect">
            <a:avLst/>
          </a:prstGeom>
          <a:noFill/>
          <a:ln w="9525">
            <a:noFill/>
          </a:ln>
        </p:spPr>
        <p:txBody>
          <a:bodyPr anchor="t" anchorCtr="0">
            <a:spAutoFit/>
          </a:bodyPr>
          <a:p>
            <a:pPr algn="ctr">
              <a:spcBef>
                <a:spcPct val="50000"/>
              </a:spcBef>
            </a:pPr>
            <a:r>
              <a:rPr lang="zh-CN" altLang="en-US" sz="1800" b="1" dirty="0">
                <a:latin typeface="Arial" panose="020B0604020202020204" pitchFamily="34" charset="0"/>
                <a:ea typeface="宋体" panose="02010600030101010101" pitchFamily="2" charset="-122"/>
              </a:rPr>
              <a:t>行长</a:t>
            </a:r>
            <a:endParaRPr lang="zh-CN" altLang="en-US" sz="1800" b="1" dirty="0">
              <a:latin typeface="Arial" panose="020B0604020202020204" pitchFamily="34" charset="0"/>
              <a:ea typeface="宋体" panose="02010600030101010101" pitchFamily="2" charset="-122"/>
            </a:endParaRPr>
          </a:p>
        </p:txBody>
      </p:sp>
      <p:pic>
        <p:nvPicPr>
          <p:cNvPr id="13324" name="Picture 14" descr="u=3013115468,3170634995&amp;fm=0&amp;gp=0">
            <a:hlinkClick r:id="rId8"/>
          </p:cNvPr>
          <p:cNvPicPr>
            <a:picLocks noChangeAspect="1"/>
          </p:cNvPicPr>
          <p:nvPr/>
        </p:nvPicPr>
        <p:blipFill>
          <a:blip r:embed="rId9"/>
          <a:stretch>
            <a:fillRect/>
          </a:stretch>
        </p:blipFill>
        <p:spPr>
          <a:xfrm>
            <a:off x="1547813" y="4654550"/>
            <a:ext cx="1512887" cy="1296988"/>
          </a:xfrm>
          <a:prstGeom prst="rect">
            <a:avLst/>
          </a:prstGeom>
          <a:noFill/>
          <a:ln w="9525">
            <a:noFill/>
          </a:ln>
        </p:spPr>
      </p:pic>
      <p:sp>
        <p:nvSpPr>
          <p:cNvPr id="13325" name="Text Box 15"/>
          <p:cNvSpPr txBox="1"/>
          <p:nvPr/>
        </p:nvSpPr>
        <p:spPr>
          <a:xfrm>
            <a:off x="1620838" y="5805488"/>
            <a:ext cx="1223962" cy="366712"/>
          </a:xfrm>
          <a:prstGeom prst="rect">
            <a:avLst/>
          </a:prstGeom>
          <a:noFill/>
          <a:ln w="9525">
            <a:noFill/>
          </a:ln>
        </p:spPr>
        <p:txBody>
          <a:bodyPr anchor="t" anchorCtr="0">
            <a:spAutoFit/>
          </a:bodyPr>
          <a:p>
            <a:pPr>
              <a:spcBef>
                <a:spcPct val="50000"/>
              </a:spcBef>
            </a:pPr>
            <a:r>
              <a:rPr lang="zh-CN" altLang="en-US" sz="1800" b="1" dirty="0">
                <a:latin typeface="Arial" panose="020B0604020202020204" pitchFamily="34" charset="0"/>
                <a:ea typeface="宋体" panose="02010600030101010101" pitchFamily="2" charset="-122"/>
              </a:rPr>
              <a:t>信贷经理</a:t>
            </a:r>
            <a:endParaRPr lang="zh-CN" altLang="en-US" sz="1800" b="1" dirty="0">
              <a:latin typeface="Arial" panose="020B0604020202020204" pitchFamily="34" charset="0"/>
              <a:ea typeface="宋体" panose="02010600030101010101" pitchFamily="2" charset="-122"/>
            </a:endParaRPr>
          </a:p>
        </p:txBody>
      </p:sp>
      <p:sp>
        <p:nvSpPr>
          <p:cNvPr id="13326" name="AutoShape 17"/>
          <p:cNvSpPr/>
          <p:nvPr/>
        </p:nvSpPr>
        <p:spPr>
          <a:xfrm>
            <a:off x="1447800" y="4191000"/>
            <a:ext cx="1500188" cy="390525"/>
          </a:xfrm>
          <a:prstGeom prst="wedgeRoundRectCallout">
            <a:avLst>
              <a:gd name="adj1" fmla="val 93597"/>
              <a:gd name="adj2" fmla="val 243903"/>
              <a:gd name="adj3" fmla="val 16667"/>
            </a:avLst>
          </a:prstGeom>
          <a:solidFill>
            <a:srgbClr val="003366"/>
          </a:solidFill>
          <a:ln w="9525" cap="flat" cmpd="sng">
            <a:solidFill>
              <a:schemeClr val="tx1"/>
            </a:solidFill>
            <a:prstDash val="solid"/>
            <a:miter/>
            <a:headEnd type="none" w="med" len="med"/>
            <a:tailEnd type="none" w="med" len="med"/>
          </a:ln>
        </p:spPr>
        <p:txBody>
          <a:bodyPr lIns="0" tIns="0" anchor="t" anchorCtr="0"/>
          <a:p>
            <a:pPr algn="ctr"/>
            <a:r>
              <a:rPr lang="zh-CN" altLang="en-US" b="1" dirty="0">
                <a:solidFill>
                  <a:schemeClr val="bg1"/>
                </a:solidFill>
                <a:latin typeface="Arial" panose="020B0604020202020204" pitchFamily="34" charset="0"/>
                <a:ea typeface="楷体_GB2312" pitchFamily="49" charset="-122"/>
              </a:rPr>
              <a:t>市场运营区</a:t>
            </a:r>
            <a:endParaRPr lang="zh-CN" altLang="en-US" b="1" dirty="0">
              <a:solidFill>
                <a:schemeClr val="bg1"/>
              </a:solidFill>
              <a:latin typeface="Arial" panose="020B0604020202020204" pitchFamily="34" charset="0"/>
              <a:ea typeface="楷体_GB2312" pitchFamily="49" charset="-122"/>
            </a:endParaRPr>
          </a:p>
        </p:txBody>
      </p:sp>
      <p:pic>
        <p:nvPicPr>
          <p:cNvPr id="13327" name="Picture 25" descr="2008527234957576_2"/>
          <p:cNvPicPr>
            <a:picLocks noChangeAspect="1"/>
          </p:cNvPicPr>
          <p:nvPr/>
        </p:nvPicPr>
        <p:blipFill>
          <a:blip r:embed="rId10"/>
          <a:stretch>
            <a:fillRect/>
          </a:stretch>
        </p:blipFill>
        <p:spPr>
          <a:xfrm>
            <a:off x="1676400" y="1752600"/>
            <a:ext cx="974725" cy="1371600"/>
          </a:xfrm>
          <a:prstGeom prst="rect">
            <a:avLst/>
          </a:prstGeom>
          <a:noFill/>
          <a:ln w="9525">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Picture 4" descr="办公33"/>
          <p:cNvPicPr>
            <a:picLocks noGrp="1" noChangeAspect="1"/>
          </p:cNvPicPr>
          <p:nvPr>
            <p:ph sz="quarter" idx="4294967295"/>
          </p:nvPr>
        </p:nvPicPr>
        <p:blipFill>
          <a:blip r:embed="rId1"/>
          <a:stretch>
            <a:fillRect/>
          </a:stretch>
        </p:blipFill>
        <p:spPr>
          <a:xfrm>
            <a:off x="7112000" y="2970213"/>
            <a:ext cx="2032000" cy="1219200"/>
          </a:xfrm>
        </p:spPr>
      </p:pic>
      <p:sp>
        <p:nvSpPr>
          <p:cNvPr id="14338" name="Text Box 7"/>
          <p:cNvSpPr txBox="1"/>
          <p:nvPr/>
        </p:nvSpPr>
        <p:spPr>
          <a:xfrm>
            <a:off x="468313" y="4699000"/>
            <a:ext cx="1403350" cy="457200"/>
          </a:xfrm>
          <a:prstGeom prst="rect">
            <a:avLst/>
          </a:prstGeom>
          <a:noFill/>
          <a:ln w="9525">
            <a:noFill/>
          </a:ln>
        </p:spPr>
        <p:txBody>
          <a:bodyPr wrap="none" anchor="t" anchorCtr="0">
            <a:spAutoFit/>
          </a:bodyPr>
          <a:p>
            <a:pPr algn="ctr"/>
            <a:r>
              <a:rPr lang="zh-CN" altLang="en-US" sz="2400" b="1" dirty="0">
                <a:latin typeface="华文细黑" panose="02010600040101010101" pitchFamily="2" charset="-122"/>
                <a:ea typeface="华文细黑" panose="02010600040101010101" pitchFamily="2" charset="-122"/>
              </a:rPr>
              <a:t>财务经理</a:t>
            </a:r>
            <a:endParaRPr lang="zh-CN" altLang="en-US" sz="2400" b="1" dirty="0">
              <a:latin typeface="华文细黑" panose="02010600040101010101" pitchFamily="2" charset="-122"/>
              <a:ea typeface="华文细黑" panose="02010600040101010101" pitchFamily="2" charset="-122"/>
            </a:endParaRPr>
          </a:p>
        </p:txBody>
      </p:sp>
      <p:sp>
        <p:nvSpPr>
          <p:cNvPr id="14339" name="Text Box 9"/>
          <p:cNvSpPr txBox="1"/>
          <p:nvPr/>
        </p:nvSpPr>
        <p:spPr>
          <a:xfrm>
            <a:off x="7408863" y="4241800"/>
            <a:ext cx="1403350" cy="457200"/>
          </a:xfrm>
          <a:prstGeom prst="rect">
            <a:avLst/>
          </a:prstGeom>
          <a:noFill/>
          <a:ln w="9525">
            <a:noFill/>
          </a:ln>
        </p:spPr>
        <p:txBody>
          <a:bodyPr wrap="none" anchor="t" anchorCtr="0">
            <a:spAutoFit/>
          </a:bodyPr>
          <a:p>
            <a:pPr algn="ctr"/>
            <a:r>
              <a:rPr lang="zh-CN" altLang="en-US" sz="2400" b="1" dirty="0">
                <a:latin typeface="华文细黑" panose="02010600040101010101" pitchFamily="2" charset="-122"/>
                <a:ea typeface="华文细黑" panose="02010600040101010101" pitchFamily="2" charset="-122"/>
              </a:rPr>
              <a:t>市场经理</a:t>
            </a:r>
            <a:endParaRPr lang="zh-CN" altLang="en-US" sz="2400" b="1" dirty="0">
              <a:latin typeface="华文细黑" panose="02010600040101010101" pitchFamily="2" charset="-122"/>
              <a:ea typeface="华文细黑" panose="02010600040101010101" pitchFamily="2" charset="-122"/>
            </a:endParaRPr>
          </a:p>
        </p:txBody>
      </p:sp>
      <p:pic>
        <p:nvPicPr>
          <p:cNvPr id="14340" name="Picture 14" descr="办公32"/>
          <p:cNvPicPr>
            <a:picLocks noChangeAspect="1"/>
          </p:cNvPicPr>
          <p:nvPr/>
        </p:nvPicPr>
        <p:blipFill>
          <a:blip r:embed="rId2"/>
          <a:stretch>
            <a:fillRect/>
          </a:stretch>
        </p:blipFill>
        <p:spPr>
          <a:xfrm>
            <a:off x="7408863" y="1112838"/>
            <a:ext cx="1195387" cy="1371600"/>
          </a:xfrm>
          <a:prstGeom prst="rect">
            <a:avLst/>
          </a:prstGeom>
          <a:noFill/>
          <a:ln w="9525">
            <a:noFill/>
          </a:ln>
        </p:spPr>
      </p:pic>
      <p:pic>
        <p:nvPicPr>
          <p:cNvPr id="14341" name="Picture 16" descr="办公22"/>
          <p:cNvPicPr>
            <a:picLocks noChangeAspect="1"/>
          </p:cNvPicPr>
          <p:nvPr/>
        </p:nvPicPr>
        <p:blipFill>
          <a:blip r:embed="rId3"/>
          <a:stretch>
            <a:fillRect/>
          </a:stretch>
        </p:blipFill>
        <p:spPr>
          <a:xfrm>
            <a:off x="434975" y="3517900"/>
            <a:ext cx="1562100" cy="1133475"/>
          </a:xfrm>
          <a:prstGeom prst="rect">
            <a:avLst/>
          </a:prstGeom>
          <a:noFill/>
          <a:ln w="9525">
            <a:noFill/>
          </a:ln>
        </p:spPr>
      </p:pic>
      <p:sp>
        <p:nvSpPr>
          <p:cNvPr id="14342" name="Text Box 17"/>
          <p:cNvSpPr txBox="1"/>
          <p:nvPr/>
        </p:nvSpPr>
        <p:spPr>
          <a:xfrm>
            <a:off x="590550" y="608013"/>
            <a:ext cx="1403350" cy="457200"/>
          </a:xfrm>
          <a:prstGeom prst="rect">
            <a:avLst/>
          </a:prstGeom>
          <a:noFill/>
          <a:ln w="9525">
            <a:noFill/>
          </a:ln>
        </p:spPr>
        <p:txBody>
          <a:bodyPr wrap="none" anchor="t" anchorCtr="0">
            <a:spAutoFit/>
          </a:bodyPr>
          <a:p>
            <a:pPr algn="ctr"/>
            <a:r>
              <a:rPr lang="zh-CN" altLang="en-US" sz="2400" b="1" dirty="0">
                <a:latin typeface="华文细黑" panose="02010600040101010101" pitchFamily="2" charset="-122"/>
                <a:ea typeface="华文细黑" panose="02010600040101010101" pitchFamily="2" charset="-122"/>
              </a:rPr>
              <a:t>运营经理</a:t>
            </a:r>
            <a:endParaRPr lang="zh-CN" altLang="en-US" sz="2400" b="1" dirty="0">
              <a:latin typeface="华文细黑" panose="02010600040101010101" pitchFamily="2" charset="-122"/>
              <a:ea typeface="华文细黑" panose="02010600040101010101" pitchFamily="2" charset="-122"/>
            </a:endParaRPr>
          </a:p>
        </p:txBody>
      </p:sp>
      <p:sp>
        <p:nvSpPr>
          <p:cNvPr id="14343" name="Text Box 18"/>
          <p:cNvSpPr txBox="1"/>
          <p:nvPr/>
        </p:nvSpPr>
        <p:spPr>
          <a:xfrm>
            <a:off x="7127875" y="608013"/>
            <a:ext cx="1724025" cy="461962"/>
          </a:xfrm>
          <a:prstGeom prst="rect">
            <a:avLst/>
          </a:prstGeom>
          <a:noFill/>
          <a:ln w="9525">
            <a:noFill/>
          </a:ln>
        </p:spPr>
        <p:txBody>
          <a:bodyPr wrap="none" anchor="t" anchorCtr="0">
            <a:spAutoFit/>
          </a:bodyPr>
          <a:p>
            <a:pPr algn="ctr"/>
            <a:r>
              <a:rPr lang="zh-CN" altLang="en-US" sz="2400" b="1" dirty="0">
                <a:latin typeface="华文细黑" panose="02010600040101010101" pitchFamily="2" charset="-122"/>
                <a:ea typeface="华文细黑" panose="02010600040101010101" pitchFamily="2" charset="-122"/>
              </a:rPr>
              <a:t>投融资经理</a:t>
            </a:r>
            <a:endParaRPr lang="zh-CN" altLang="en-US" sz="2400" b="1" dirty="0">
              <a:latin typeface="华文细黑" panose="02010600040101010101" pitchFamily="2" charset="-122"/>
              <a:ea typeface="华文细黑" panose="02010600040101010101" pitchFamily="2" charset="-122"/>
            </a:endParaRPr>
          </a:p>
        </p:txBody>
      </p:sp>
      <p:pic>
        <p:nvPicPr>
          <p:cNvPr id="14344" name="图片 1"/>
          <p:cNvPicPr>
            <a:picLocks noChangeAspect="1"/>
          </p:cNvPicPr>
          <p:nvPr/>
        </p:nvPicPr>
        <p:blipFill>
          <a:blip r:embed="rId4"/>
          <a:stretch>
            <a:fillRect/>
          </a:stretch>
        </p:blipFill>
        <p:spPr>
          <a:xfrm>
            <a:off x="2357438" y="696913"/>
            <a:ext cx="4429125" cy="5784850"/>
          </a:xfrm>
          <a:prstGeom prst="rect">
            <a:avLst/>
          </a:prstGeom>
          <a:noFill/>
          <a:ln w="9525">
            <a:noFill/>
          </a:ln>
        </p:spPr>
      </p:pic>
      <p:pic>
        <p:nvPicPr>
          <p:cNvPr id="14345" name="Picture 5" descr="办公25"/>
          <p:cNvPicPr>
            <a:picLocks noGrp="1" noChangeAspect="1"/>
          </p:cNvPicPr>
          <p:nvPr>
            <p:ph sz="quarter" idx="4294967295"/>
          </p:nvPr>
        </p:nvPicPr>
        <p:blipFill>
          <a:blip r:embed="rId5"/>
          <a:stretch>
            <a:fillRect/>
          </a:stretch>
        </p:blipFill>
        <p:spPr>
          <a:xfrm>
            <a:off x="4067175" y="5638800"/>
            <a:ext cx="2092325" cy="1219200"/>
          </a:xfrm>
        </p:spPr>
      </p:pic>
      <p:sp>
        <p:nvSpPr>
          <p:cNvPr id="14346" name="Text Box 10"/>
          <p:cNvSpPr txBox="1"/>
          <p:nvPr/>
        </p:nvSpPr>
        <p:spPr>
          <a:xfrm>
            <a:off x="5299075" y="5589588"/>
            <a:ext cx="860425" cy="457200"/>
          </a:xfrm>
          <a:prstGeom prst="rect">
            <a:avLst/>
          </a:prstGeom>
          <a:noFill/>
          <a:ln w="9525">
            <a:noFill/>
          </a:ln>
        </p:spPr>
        <p:txBody>
          <a:bodyPr wrap="none" anchor="t" anchorCtr="0">
            <a:spAutoFit/>
          </a:bodyPr>
          <a:p>
            <a:pPr algn="ctr"/>
            <a:r>
              <a:rPr lang="en-US" altLang="zh-CN" sz="2400" b="1" dirty="0">
                <a:solidFill>
                  <a:srgbClr val="A50021"/>
                </a:solidFill>
                <a:latin typeface="华文细黑" panose="02010600040101010101" pitchFamily="2" charset="-122"/>
                <a:ea typeface="华文细黑" panose="02010600040101010101" pitchFamily="2" charset="-122"/>
              </a:rPr>
              <a:t>CEO</a:t>
            </a:r>
            <a:endParaRPr lang="en-US" altLang="zh-CN" sz="2400" b="1" dirty="0">
              <a:solidFill>
                <a:srgbClr val="A50021"/>
              </a:solidFill>
              <a:latin typeface="华文细黑" panose="02010600040101010101" pitchFamily="2" charset="-122"/>
              <a:ea typeface="华文细黑" panose="02010600040101010101" pitchFamily="2" charset="-122"/>
            </a:endParaRPr>
          </a:p>
        </p:txBody>
      </p:sp>
      <p:pic>
        <p:nvPicPr>
          <p:cNvPr id="14347" name="Picture 6" descr="办公26"/>
          <p:cNvPicPr>
            <a:picLocks noChangeAspect="1"/>
          </p:cNvPicPr>
          <p:nvPr/>
        </p:nvPicPr>
        <p:blipFill>
          <a:blip r:embed="rId6"/>
          <a:stretch>
            <a:fillRect/>
          </a:stretch>
        </p:blipFill>
        <p:spPr>
          <a:xfrm>
            <a:off x="836613" y="1130300"/>
            <a:ext cx="806450" cy="1797050"/>
          </a:xfrm>
          <a:prstGeom prst="rect">
            <a:avLst/>
          </a:prstGeom>
          <a:noFill/>
          <a:ln w="9525">
            <a:noFill/>
          </a:ln>
        </p:spPr>
      </p:pic>
    </p:spTree>
  </p:cSld>
  <p:clrMapOvr>
    <a:masterClrMapping/>
  </p:clrMapOvr>
  <p:transition spd="slow"/>
</p:sld>
</file>

<file path=ppt/tags/tag1.xml><?xml version="1.0" encoding="utf-8"?>
<p:tagLst xmlns:p="http://schemas.openxmlformats.org/presentationml/2006/main">
  <p:tag name="KSO_WM_UNIT_TABLE_BEAUTIFY" val="smartTable{c6b585df-ac3c-4d18-ac4c-15b97cccc6a8}"/>
</p:tagLst>
</file>

<file path=ppt/tags/tag2.xml><?xml version="1.0" encoding="utf-8"?>
<p:tagLst xmlns:p="http://schemas.openxmlformats.org/presentationml/2006/main">
  <p:tag name="COMMONDATA" val="eyJoZGlkIjoiNWYxMDU4OTEyZTQ0MjNkZTBiZTVhNzgxY2U5NzEzNzIifQ=="/>
  <p:tag name="KSO_WPP_MARK_KEY" val="18f10fc6-6c2e-4a4c-b4be-27ecef732b61"/>
  <p:tag name="commondata" val="eyJoZGlkIjoiZDYxMGJhNDRmYWI3YTAxNjQyMTZhOWFkOTIxMDI4NTMifQ=="/>
</p:tagLst>
</file>

<file path=ppt/theme/theme1.xml><?xml version="1.0" encoding="utf-8"?>
<a:theme xmlns:a="http://schemas.openxmlformats.org/drawingml/2006/main" name="1_Office 主题">
  <a:themeElements>
    <a:clrScheme name="1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3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0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Office 主题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Office 主题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Office 主题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Office 主题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Office 主题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Office 主题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Office 主题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Office 主题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Office 主题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Office 主题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Office 主题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4140</Words>
  <Application>WPS 演示</Application>
  <PresentationFormat>全屏显示(4:3)</PresentationFormat>
  <Paragraphs>624</Paragraphs>
  <Slides>33</Slides>
  <Notes>3</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33</vt:i4>
      </vt:variant>
    </vt:vector>
  </HeadingPairs>
  <TitlesOfParts>
    <vt:vector size="52" baseType="lpstr">
      <vt:lpstr>Arial</vt:lpstr>
      <vt:lpstr>宋体</vt:lpstr>
      <vt:lpstr>Wingdings</vt:lpstr>
      <vt:lpstr>Calibri</vt:lpstr>
      <vt:lpstr>华文新魏</vt:lpstr>
      <vt:lpstr>华文仿宋</vt:lpstr>
      <vt:lpstr>楷体_GB2312</vt:lpstr>
      <vt:lpstr>新宋体</vt:lpstr>
      <vt:lpstr>黑体</vt:lpstr>
      <vt:lpstr>华文细黑</vt:lpstr>
      <vt:lpstr>微软雅黑</vt:lpstr>
      <vt:lpstr>仿宋</vt:lpstr>
      <vt:lpstr>Arial Unicode MS</vt:lpstr>
      <vt:lpstr>Times New Roman</vt:lpstr>
      <vt:lpstr>华文中宋</vt:lpstr>
      <vt:lpstr>Courier New</vt:lpstr>
      <vt:lpstr>1_Office 主题</vt:lpstr>
      <vt:lpstr>3_Office 主题</vt:lpstr>
      <vt:lpstr>2_Office 主题</vt:lpstr>
      <vt:lpstr>PowerPoint 演示文稿</vt:lpstr>
      <vt:lpstr>PowerPoint 演示文稿</vt:lpstr>
      <vt:lpstr>金融专业的三类实训 </vt:lpstr>
      <vt:lpstr>PowerPoint 演示文稿</vt:lpstr>
      <vt:lpstr>PowerPoint 演示文稿</vt:lpstr>
      <vt:lpstr>第三类 智慧银行数字化运营决策仿真实训</vt:lpstr>
      <vt:lpstr>&lt;智慧银行数字化运营决策仿真实训&gt;课程设计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商业银行发行股票</vt:lpstr>
      <vt:lpstr>PowerPoint 演示文稿</vt:lpstr>
      <vt:lpstr>PowerPoint 演示文稿</vt:lpstr>
      <vt:lpstr>PowerPoint 演示文稿</vt:lpstr>
      <vt:lpstr>PowerPoint 演示文稿</vt:lpstr>
      <vt:lpstr>&lt;智慧银行数字化运营决策仿真实训&gt;上课形式 </vt:lpstr>
      <vt:lpstr>PowerPoint 演示文稿</vt:lpstr>
      <vt:lpstr>PowerPoint 演示文稿</vt:lpstr>
      <vt:lpstr>PowerPoint 演示文稿</vt:lpstr>
      <vt:lpstr>PowerPoint 演示文稿</vt:lpstr>
      <vt:lpstr>PowerPoint 演示文稿</vt:lpstr>
      <vt:lpstr>PowerPoint 演示文稿</vt:lpstr>
      <vt:lpstr>教材支持</vt:lpstr>
      <vt:lpstr>《智慧银行数字化运营决策仿真系统》价值点</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WPS_1687230230</cp:lastModifiedBy>
  <cp:revision>144</cp:revision>
  <dcterms:created xsi:type="dcterms:W3CDTF">2020-10-07T14:55:00Z</dcterms:created>
  <dcterms:modified xsi:type="dcterms:W3CDTF">2025-11-01T09:21:22Z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2052-12.1.0.23125</vt:lpwstr>
  </property>
  <property fmtid="{D5CDD505-2E9C-101B-9397-08002B2CF9AE}" pid="4" name="ICV">
    <vt:lpwstr>10C443FD94A44D9BAE0423C49899192B</vt:lpwstr>
  </property>
</Properties>
</file>