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6" r:id="rId4"/>
  </p:sldMasterIdLst>
  <p:notesMasterIdLst>
    <p:notesMasterId r:id="rId9"/>
  </p:notesMasterIdLst>
  <p:handoutMasterIdLst>
    <p:handoutMasterId r:id="rId75"/>
  </p:handoutMasterIdLst>
  <p:sldIdLst>
    <p:sldId id="256" r:id="rId5"/>
    <p:sldId id="258" r:id="rId6"/>
    <p:sldId id="257" r:id="rId7"/>
    <p:sldId id="527" r:id="rId8"/>
    <p:sldId id="528" r:id="rId10"/>
    <p:sldId id="529" r:id="rId11"/>
    <p:sldId id="411" r:id="rId12"/>
    <p:sldId id="520" r:id="rId13"/>
    <p:sldId id="341" r:id="rId14"/>
    <p:sldId id="521" r:id="rId15"/>
    <p:sldId id="522" r:id="rId16"/>
    <p:sldId id="530" r:id="rId17"/>
    <p:sldId id="346" r:id="rId18"/>
    <p:sldId id="525" r:id="rId19"/>
    <p:sldId id="350" r:id="rId20"/>
    <p:sldId id="354" r:id="rId21"/>
    <p:sldId id="526" r:id="rId22"/>
    <p:sldId id="357" r:id="rId23"/>
    <p:sldId id="358" r:id="rId24"/>
    <p:sldId id="361" r:id="rId25"/>
    <p:sldId id="558" r:id="rId26"/>
    <p:sldId id="531" r:id="rId27"/>
    <p:sldId id="362" r:id="rId28"/>
    <p:sldId id="557" r:id="rId29"/>
    <p:sldId id="324" r:id="rId30"/>
    <p:sldId id="325" r:id="rId31"/>
    <p:sldId id="401" r:id="rId32"/>
    <p:sldId id="402" r:id="rId33"/>
    <p:sldId id="363" r:id="rId34"/>
    <p:sldId id="403" r:id="rId35"/>
    <p:sldId id="532" r:id="rId36"/>
    <p:sldId id="533" r:id="rId37"/>
    <p:sldId id="534" r:id="rId38"/>
    <p:sldId id="535" r:id="rId39"/>
    <p:sldId id="536" r:id="rId40"/>
    <p:sldId id="537" r:id="rId41"/>
    <p:sldId id="559" r:id="rId42"/>
    <p:sldId id="540" r:id="rId43"/>
    <p:sldId id="556" r:id="rId44"/>
    <p:sldId id="542" r:id="rId45"/>
    <p:sldId id="543" r:id="rId46"/>
    <p:sldId id="544" r:id="rId47"/>
    <p:sldId id="545" r:id="rId48"/>
    <p:sldId id="546" r:id="rId49"/>
    <p:sldId id="547" r:id="rId50"/>
    <p:sldId id="548" r:id="rId51"/>
    <p:sldId id="549" r:id="rId52"/>
    <p:sldId id="550" r:id="rId53"/>
    <p:sldId id="551" r:id="rId54"/>
    <p:sldId id="552" r:id="rId55"/>
    <p:sldId id="553" r:id="rId56"/>
    <p:sldId id="554" r:id="rId57"/>
    <p:sldId id="555" r:id="rId58"/>
    <p:sldId id="518" r:id="rId59"/>
    <p:sldId id="560" r:id="rId60"/>
    <p:sldId id="561" r:id="rId61"/>
    <p:sldId id="562" r:id="rId62"/>
    <p:sldId id="515" r:id="rId63"/>
    <p:sldId id="516" r:id="rId64"/>
    <p:sldId id="392" r:id="rId65"/>
    <p:sldId id="490" r:id="rId66"/>
    <p:sldId id="491" r:id="rId67"/>
    <p:sldId id="407" r:id="rId68"/>
    <p:sldId id="409" r:id="rId69"/>
    <p:sldId id="393" r:id="rId70"/>
    <p:sldId id="394" r:id="rId71"/>
    <p:sldId id="408" r:id="rId72"/>
    <p:sldId id="410" r:id="rId73"/>
    <p:sldId id="395" r:id="rId74"/>
  </p:sldIdLst>
  <p:sldSz cx="9144000" cy="6858000" type="screen4x3"/>
  <p:notesSz cx="7105650" cy="10236200"/>
  <p:custDataLst>
    <p:tags r:id="rId79"/>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400" userDrawn="1">
          <p15:clr>
            <a:srgbClr val="A4A3A4"/>
          </p15:clr>
        </p15:guide>
        <p15:guide id="2" pos="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18D3"/>
    <a:srgbClr val="1452CE"/>
    <a:srgbClr val="3F43DD"/>
    <a:srgbClr val="044492"/>
    <a:srgbClr val="9999FF"/>
    <a:srgbClr val="FFFFCC"/>
    <a:srgbClr val="660066"/>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072"/>
    <p:restoredTop sz="96153"/>
  </p:normalViewPr>
  <p:slideViewPr>
    <p:cSldViewPr showGuides="1">
      <p:cViewPr varScale="1">
        <p:scale>
          <a:sx n="57" d="100"/>
          <a:sy n="57" d="100"/>
        </p:scale>
        <p:origin x="36" y="498"/>
      </p:cViewPr>
      <p:guideLst>
        <p:guide orient="horz" pos="400"/>
        <p:guide/>
      </p:guideLst>
    </p:cSldViewPr>
  </p:slideViewPr>
  <p:notesTextViewPr>
    <p:cViewPr>
      <p:scale>
        <a:sx n="100" d="100"/>
        <a:sy n="100" d="100"/>
      </p:scale>
      <p:origin x="0" y="0"/>
    </p:cViewPr>
  </p:notesTextViewPr>
  <p:sorterViewPr showFormatting="0">
    <p:cViewPr>
      <p:scale>
        <a:sx n="66" d="100"/>
        <a:sy n="66" d="100"/>
      </p:scale>
      <p:origin x="0" y="3324"/>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9" Type="http://schemas.openxmlformats.org/officeDocument/2006/relationships/tags" Target="tags/tag1.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 name="灯片编号占位符 4"/>
          <p:cNvSpPr>
            <a:spLocks noGrp="1"/>
          </p:cNvSpPr>
          <p:nvPr>
            <p:ph type="sldNum" sz="quarter" idx="3"/>
          </p:nvPr>
        </p:nvSpPr>
        <p:spPr bwMode="auto">
          <a:xfrm>
            <a:off x="0" y="9721850"/>
            <a:ext cx="7104063"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94" tIns="49547" rIns="99094" bIns="49547" numCol="1" anchor="b" anchorCtr="0" compatLnSpc="1"/>
          <a:lstStyle>
            <a:lvl1pPr algn="r" defTabSz="990600">
              <a:defRPr sz="1300" b="0"/>
            </a:lvl1pPr>
          </a:lstStyle>
          <a:p>
            <a:pPr marL="0" marR="0" lvl="0" indent="0" algn="r" defTabSz="990600" rtl="0" eaLnBrk="1" fontAlgn="base" latinLnBrk="0" hangingPunct="1">
              <a:lnSpc>
                <a:spcPct val="100000"/>
              </a:lnSpc>
              <a:spcBef>
                <a:spcPct val="0"/>
              </a:spcBef>
              <a:spcAft>
                <a:spcPct val="0"/>
              </a:spcAft>
              <a:buClrTx/>
              <a:buSzTx/>
              <a:buFontTx/>
              <a:buNone/>
              <a:defRPr/>
            </a:pPr>
            <a:fld id="{F307CBB4-C209-47A0-9D44-3CA74824D8EC}" type="slidenum">
              <a:rPr kumimoji="0" lang="zh-CN" altLang="en-US"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页眉占位符 1"/>
          <p:cNvSpPr>
            <a:spLocks noGrp="1" noChangeArrowheads="1"/>
          </p:cNvSpPr>
          <p:nvPr>
            <p:ph type="hdr" sz="quarter"/>
          </p:nvPr>
        </p:nvSpPr>
        <p:spPr bwMode="auto">
          <a:xfrm>
            <a:off x="0" y="0"/>
            <a:ext cx="307975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94" tIns="49547" rIns="99094" bIns="49547" numCol="1" anchor="t" anchorCtr="0" compatLnSpc="1"/>
          <a:lstStyle>
            <a:lvl1pPr defTabSz="990600">
              <a:defRPr sz="1300" b="0"/>
            </a:lvl1pPr>
          </a:lstStyle>
          <a:p>
            <a:pPr marL="0" marR="0" lvl="0" indent="0" algn="l" defTabSz="9906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 name="日期占位符 2"/>
          <p:cNvSpPr>
            <a:spLocks noGrp="1" noChangeArrowheads="1"/>
          </p:cNvSpPr>
          <p:nvPr>
            <p:ph type="dt" idx="1"/>
          </p:nvPr>
        </p:nvSpPr>
        <p:spPr bwMode="auto">
          <a:xfrm>
            <a:off x="4024313" y="0"/>
            <a:ext cx="307975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94" tIns="49547" rIns="99094" bIns="49547" numCol="1" anchor="t" anchorCtr="0" compatLnSpc="1"/>
          <a:lstStyle>
            <a:lvl1pPr algn="r" defTabSz="990600">
              <a:defRPr sz="1300" b="0"/>
            </a:lvl1pPr>
          </a:lstStyle>
          <a:p>
            <a:pPr marL="0" marR="0" lvl="0" indent="0" algn="r" defTabSz="990600" rtl="0" eaLnBrk="1" fontAlgn="base" latinLnBrk="0" hangingPunct="1">
              <a:lnSpc>
                <a:spcPct val="100000"/>
              </a:lnSpc>
              <a:spcBef>
                <a:spcPct val="0"/>
              </a:spcBef>
              <a:spcAft>
                <a:spcPct val="0"/>
              </a:spcAft>
              <a:buClrTx/>
              <a:buSzTx/>
              <a:buFontTx/>
              <a:buNone/>
              <a:defRPr/>
            </a:pPr>
            <a:fld id="{0662DF27-10C0-4647-96C3-0AE7D56110E6}" type="datetimeFigureOut">
              <a:rPr kumimoji="0" lang="zh-CN" altLang="en-US"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0" name="幻灯片图像占位符 3"/>
          <p:cNvSpPr>
            <a:spLocks noGrp="1"/>
          </p:cNvSpPr>
          <p:nvPr>
            <p:ph type="sldImg" idx="2"/>
          </p:nvPr>
        </p:nvSpPr>
        <p:spPr>
          <a:xfrm>
            <a:off x="993775" y="768350"/>
            <a:ext cx="5118100" cy="3838575"/>
          </a:xfrm>
          <a:prstGeom prst="rect">
            <a:avLst/>
          </a:prstGeom>
          <a:noFill/>
          <a:ln w="9525">
            <a:noFill/>
          </a:ln>
        </p:spPr>
      </p:sp>
      <p:sp>
        <p:nvSpPr>
          <p:cNvPr id="4101" name="备注占位符 4"/>
          <p:cNvSpPr>
            <a:spLocks noGrp="1" noChangeArrowheads="1"/>
          </p:cNvSpPr>
          <p:nvPr>
            <p:ph type="body" sz="quarter" idx="3"/>
          </p:nvPr>
        </p:nvSpPr>
        <p:spPr bwMode="auto">
          <a:xfrm>
            <a:off x="711200" y="4862513"/>
            <a:ext cx="5683250"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94" tIns="49547" rIns="99094" bIns="49547" numCol="1" anchor="ctr"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2" name="页脚占位符 5"/>
          <p:cNvSpPr>
            <a:spLocks noGrp="1" noChangeArrowheads="1"/>
          </p:cNvSpPr>
          <p:nvPr>
            <p:ph type="ftr" sz="quarter" idx="4"/>
          </p:nvPr>
        </p:nvSpPr>
        <p:spPr bwMode="auto">
          <a:xfrm>
            <a:off x="0" y="9721850"/>
            <a:ext cx="307975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94" tIns="49547" rIns="99094" bIns="49547" numCol="1" anchor="b" anchorCtr="0" compatLnSpc="1"/>
          <a:lstStyle>
            <a:lvl1pPr defTabSz="990600">
              <a:defRPr sz="1300" b="0"/>
            </a:lvl1pPr>
          </a:lstStyle>
          <a:p>
            <a:pPr marL="0" marR="0" lvl="0" indent="0" algn="l" defTabSz="990600" rtl="0" eaLnBrk="1" fontAlgn="base" latinLnBrk="0" hangingPunct="1">
              <a:lnSpc>
                <a:spcPct val="100000"/>
              </a:lnSpc>
              <a:spcBef>
                <a:spcPct val="0"/>
              </a:spcBef>
              <a:spcAft>
                <a:spcPct val="0"/>
              </a:spcAft>
              <a:buClrTx/>
              <a:buSzTx/>
              <a:buFontTx/>
              <a:buNone/>
              <a:defRPr/>
            </a:pPr>
            <a:endParaRPr kumimoji="0" lang="zh-CN" altLang="en-US"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灯片编号占位符 6"/>
          <p:cNvSpPr>
            <a:spLocks noGrp="1" noChangeArrowheads="1"/>
          </p:cNvSpPr>
          <p:nvPr>
            <p:ph type="sldNum" sz="quarter" idx="5"/>
          </p:nvPr>
        </p:nvSpPr>
        <p:spPr bwMode="auto">
          <a:xfrm>
            <a:off x="4024313" y="9721850"/>
            <a:ext cx="307975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94" tIns="49547" rIns="99094" bIns="49547" numCol="1" anchor="b" anchorCtr="0" compatLnSpc="1"/>
          <a:lstStyle>
            <a:lvl1pPr algn="r" defTabSz="990600">
              <a:defRPr sz="1300" b="0"/>
            </a:lvl1pPr>
          </a:lstStyle>
          <a:p>
            <a:pPr marL="0" marR="0" lvl="0" indent="0" algn="r" defTabSz="990600" rtl="0" eaLnBrk="1" fontAlgn="base" latinLnBrk="0" hangingPunct="1">
              <a:lnSpc>
                <a:spcPct val="100000"/>
              </a:lnSpc>
              <a:spcBef>
                <a:spcPct val="0"/>
              </a:spcBef>
              <a:spcAft>
                <a:spcPct val="0"/>
              </a:spcAft>
              <a:buClrTx/>
              <a:buSzTx/>
              <a:buFontTx/>
              <a:buNone/>
              <a:defRPr/>
            </a:pPr>
            <a:fld id="{1485D125-EC49-4AB0-9F30-02B530D3F7C9}" type="slidenum">
              <a:rPr kumimoji="0" lang="zh-CN" altLang="en-US"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3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noTextEdit="1"/>
          </p:cNvSpPr>
          <p:nvPr>
            <p:ph type="sldImg"/>
          </p:nvPr>
        </p:nvSpPr>
        <p:spPr/>
      </p:sp>
      <p:sp>
        <p:nvSpPr>
          <p:cNvPr id="10243"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金融专业</a:t>
            </a:r>
            <a:r>
              <a:rPr lang="en-US" altLang="zh-CN" dirty="0">
                <a:ea typeface="宋体" panose="02010600030101010101" pitchFamily="2" charset="-122"/>
              </a:rPr>
              <a:t>——</a:t>
            </a:r>
            <a:r>
              <a:rPr lang="zh-CN" altLang="en-US" dirty="0">
                <a:ea typeface="宋体" panose="02010600030101010101" pitchFamily="2" charset="-122"/>
              </a:rPr>
              <a:t>王牌专业</a:t>
            </a:r>
            <a:endParaRPr lang="zh-CN" altLang="en-US" dirty="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noTextEdit="1"/>
          </p:cNvSpPr>
          <p:nvPr>
            <p:ph type="sldImg"/>
          </p:nvPr>
        </p:nvSpPr>
        <p:spPr/>
      </p:sp>
      <p:sp>
        <p:nvSpPr>
          <p:cNvPr id="72707"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这些系列沙盘课程与多专业综合仿真开成互补，解决了其他院校在上多专业综合仿真遇到的前导课不足，学生分析决策能力不强、流程运行不畅等问题。实践证明，在上多专业综合仿真之前，每个专业开设</a:t>
            </a:r>
            <a:r>
              <a:rPr lang="en-US" altLang="zh-CN" dirty="0">
                <a:ea typeface="宋体" panose="02010600030101010101" pitchFamily="2" charset="-122"/>
              </a:rPr>
              <a:t>2-3</a:t>
            </a:r>
            <a:r>
              <a:rPr lang="zh-CN" altLang="en-US" dirty="0">
                <a:ea typeface="宋体" panose="02010600030101010101" pitchFamily="2" charset="-122"/>
              </a:rPr>
              <a:t>门模拟决策类的沙盘课程是非常有效的。</a:t>
            </a:r>
            <a:endParaRPr lang="zh-CN" altLang="en-US" dirty="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noTextEdit="1"/>
          </p:cNvSpPr>
          <p:nvPr>
            <p:ph type="sldImg"/>
          </p:nvPr>
        </p:nvSpPr>
        <p:spPr/>
      </p:sp>
      <p:sp>
        <p:nvSpPr>
          <p:cNvPr id="74755"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我校教师联合西南财经大学共同研发、国内首创的经济学模拟实验沙盘、金融银行模拟经营沙盘凸显了我校经管学院国家级特色专业</a:t>
            </a:r>
            <a:r>
              <a:rPr lang="en-US" altLang="zh-CN" dirty="0">
                <a:ea typeface="宋体" panose="02010600030101010101" pitchFamily="2" charset="-122"/>
              </a:rPr>
              <a:t>——</a:t>
            </a:r>
            <a:r>
              <a:rPr lang="zh-CN" altLang="en-US" dirty="0">
                <a:ea typeface="宋体" panose="02010600030101010101" pitchFamily="2" charset="-122"/>
              </a:rPr>
              <a:t>经济学专业在实训实验教学方面的优势，同时，这些国内首创的经济学沙盘、银行沙盘也为我校金融专业的建设奠定了很好的基础。</a:t>
            </a:r>
            <a:endParaRPr lang="zh-CN" altLang="en-US" dirty="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noTextEdit="1"/>
          </p:cNvSpPr>
          <p:nvPr>
            <p:ph type="sldImg"/>
          </p:nvPr>
        </p:nvSpPr>
        <p:spPr/>
      </p:sp>
      <p:sp>
        <p:nvSpPr>
          <p:cNvPr id="76803"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实验实训与服务社会相融合：我校老师自主开发的商业银行模拟经营沙盘多次用于工商银行总行党校班、人力资源沙盘服务于四川电力物流集团中层干部选拔、物流沙盘四川邮政各分公司物流成本培训</a:t>
            </a:r>
            <a:endParaRPr lang="zh-CN" altLang="en-US" dirty="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idx="1"/>
          </p:nvPr>
        </p:nvSpPr>
        <p:spPr>
          <a:xfrm>
            <a:off x="711200" y="4862513"/>
            <a:ext cx="5683250" cy="4605337"/>
          </a:xfrm>
        </p:spPr>
        <p:txBody>
          <a:bodyPr wrap="square" lIns="99094" tIns="49547" rIns="99094" bIns="49547" anchor="t" anchorCtr="0"/>
          <a:p>
            <a:pPr lvl="0"/>
            <a:r>
              <a:rPr lang="zh-CN" altLang="zh-CN" dirty="0">
                <a:ea typeface="宋体" panose="02010600030101010101" pitchFamily="2" charset="-122"/>
              </a:rPr>
              <a:t>我们</a:t>
            </a:r>
            <a:r>
              <a:rPr lang="zh-CN" altLang="en-US" dirty="0">
                <a:ea typeface="宋体" panose="02010600030101010101" pitchFamily="2" charset="-122"/>
              </a:rPr>
              <a:t>的各项实训实验课程服务对象还包括：上海金融学院</a:t>
            </a:r>
            <a:r>
              <a:rPr lang="zh-CN" altLang="zh-CN" dirty="0">
                <a:ea typeface="宋体" panose="02010600030101010101" pitchFamily="2" charset="-122"/>
              </a:rPr>
              <a:t>、</a:t>
            </a:r>
            <a:r>
              <a:rPr lang="zh-CN" altLang="en-US" dirty="0">
                <a:ea typeface="宋体" panose="02010600030101010101" pitchFamily="2" charset="-122"/>
              </a:rPr>
              <a:t>天津商业大学</a:t>
            </a:r>
            <a:r>
              <a:rPr lang="zh-CN" altLang="zh-CN" dirty="0">
                <a:ea typeface="宋体" panose="02010600030101010101" pitchFamily="2" charset="-122"/>
              </a:rPr>
              <a:t>、</a:t>
            </a:r>
            <a:r>
              <a:rPr lang="zh-CN" altLang="en-US" dirty="0">
                <a:ea typeface="宋体" panose="02010600030101010101" pitchFamily="2" charset="-122"/>
              </a:rPr>
              <a:t>江西财经职业</a:t>
            </a:r>
            <a:r>
              <a:rPr lang="zh-CN" altLang="zh-CN" dirty="0">
                <a:ea typeface="宋体" panose="02010600030101010101" pitchFamily="2" charset="-122"/>
              </a:rPr>
              <a:t>学院、</a:t>
            </a:r>
            <a:r>
              <a:rPr lang="zh-CN" altLang="en-US" dirty="0">
                <a:ea typeface="宋体" panose="02010600030101010101" pitchFamily="2" charset="-122"/>
              </a:rPr>
              <a:t>上海理工大学、攀枝花学院、四川大学、西南财经大学、四川农业大学、广西师范大学、重庆文理学院、成都理工大学、云南财经大学、新疆财经大学等众多院校。在这里，也非常感谢各兄弟院校对我们的信任和鼓励。</a:t>
            </a:r>
            <a:endParaRPr lang="zh-CN" altLang="en-US" dirty="0">
              <a:ea typeface="宋体" panose="02010600030101010101" pitchFamily="2" charset="-122"/>
            </a:endParaRPr>
          </a:p>
        </p:txBody>
      </p:sp>
      <p:sp>
        <p:nvSpPr>
          <p:cNvPr id="78852" name="灯片编号占位符 3"/>
          <p:cNvSpPr txBox="1">
            <a:spLocks noGrp="1"/>
          </p:cNvSpPr>
          <p:nvPr/>
        </p:nvSpPr>
        <p:spPr>
          <a:xfrm>
            <a:off x="4024313" y="9721850"/>
            <a:ext cx="3079750" cy="512763"/>
          </a:xfrm>
          <a:prstGeom prst="rect">
            <a:avLst/>
          </a:prstGeom>
          <a:noFill/>
          <a:ln w="9525">
            <a:noFill/>
          </a:ln>
        </p:spPr>
        <p:txBody>
          <a:bodyPr lIns="99094" tIns="49547" rIns="99094" bIns="49547" anchor="b" anchorCtr="0"/>
          <a:p>
            <a:pPr lvl="0" algn="r" defTabSz="990600" eaLnBrk="1" hangingPunct="1">
              <a:spcBef>
                <a:spcPct val="0"/>
              </a:spcBef>
            </a:pPr>
            <a:fld id="{9A0DB2DC-4C9A-4742-B13C-FB6460FD3503}" type="slidenum">
              <a:rPr lang="en-US" altLang="zh-CN" sz="1300" dirty="0">
                <a:latin typeface="Arial" panose="020B0604020202020204" pitchFamily="34" charset="0"/>
                <a:ea typeface="宋体" panose="02010600030101010101" pitchFamily="2" charset="-122"/>
              </a:rPr>
            </a:fld>
            <a:endParaRPr lang="en-US" altLang="zh-CN" sz="1300" dirty="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noTextEdit="1"/>
          </p:cNvSpPr>
          <p:nvPr>
            <p:ph type="sldImg"/>
          </p:nvPr>
        </p:nvSpPr>
        <p:spPr/>
      </p:sp>
      <p:sp>
        <p:nvSpPr>
          <p:cNvPr id="15363"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既然建设应用型大学，应用体现在哪些方向？</a:t>
            </a:r>
            <a:endParaRPr lang="zh-CN" altLang="en-US"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noTextEdit="1"/>
          </p:cNvSpPr>
          <p:nvPr>
            <p:ph type="sldImg"/>
          </p:nvPr>
        </p:nvSpPr>
        <p:spPr/>
      </p:sp>
      <p:sp>
        <p:nvSpPr>
          <p:cNvPr id="17411"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再看看就业行业分布</a:t>
            </a:r>
            <a:endParaRPr lang="zh-CN" altLang="en-US"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noTextEdit="1"/>
          </p:cNvSpPr>
          <p:nvPr>
            <p:ph type="sldImg"/>
          </p:nvPr>
        </p:nvSpPr>
        <p:spPr/>
      </p:sp>
      <p:sp>
        <p:nvSpPr>
          <p:cNvPr id="23555"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很多能力具有多重共线性</a:t>
            </a:r>
            <a:endParaRPr lang="zh-CN" altLang="en-US"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noTextEdit="1"/>
          </p:cNvSpPr>
          <p:nvPr>
            <p:ph type="sldImg"/>
          </p:nvPr>
        </p:nvSpPr>
        <p:spPr/>
      </p:sp>
      <p:sp>
        <p:nvSpPr>
          <p:cNvPr id="25603"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我们到现场调查毕业生：为何银行会要经济学专业毕业生，他们又没学过点钞、柜面业务？并且，不止金融行业，其他各行业也都比较喜欢经济学专业毕业生。为何经济学称之为万金油专业，号称什么都能解决却什么也解决不了的专业毕业生在工作</a:t>
            </a:r>
            <a:r>
              <a:rPr lang="en-US" altLang="zh-CN" dirty="0">
                <a:ea typeface="宋体" panose="02010600030101010101" pitchFamily="2" charset="-122"/>
              </a:rPr>
              <a:t>3-5</a:t>
            </a:r>
            <a:r>
              <a:rPr lang="zh-CN" altLang="en-US" dirty="0">
                <a:ea typeface="宋体" panose="02010600030101010101" pitchFamily="2" charset="-122"/>
              </a:rPr>
              <a:t>年之后的发展反而好过物流、市场营销、国贸、人力资源这些很对口的专业，甚至好过金融专业？我们看看他们在岗位上做了什么工作？</a:t>
            </a:r>
            <a:endParaRPr lang="zh-CN" altLang="en-US"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发展岗所需能力</a:t>
            </a:r>
            <a:endParaRPr lang="zh-CN" altLang="en-US" dirty="0">
              <a:ea typeface="宋体" panose="02010600030101010101" pitchFamily="2" charset="-122"/>
            </a:endParaRPr>
          </a:p>
        </p:txBody>
      </p:sp>
      <p:sp>
        <p:nvSpPr>
          <p:cNvPr id="28676" name="灯片编号占位符 3"/>
          <p:cNvSpPr txBox="1">
            <a:spLocks noGrp="1"/>
          </p:cNvSpPr>
          <p:nvPr>
            <p:ph type="sldNum" sz="quarter"/>
          </p:nvPr>
        </p:nvSpPr>
        <p:spPr>
          <a:xfrm>
            <a:off x="4024313" y="9721850"/>
            <a:ext cx="3079750" cy="512763"/>
          </a:xfrm>
          <a:prstGeom prst="rect">
            <a:avLst/>
          </a:prstGeom>
          <a:noFill/>
          <a:ln w="9525">
            <a:noFill/>
          </a:ln>
        </p:spPr>
        <p:txBody>
          <a:bodyPr lIns="99094" tIns="49547" rIns="99094" bIns="49547" anchor="b" anchorCtr="0"/>
          <a:p>
            <a:pPr lvl="0" algn="r" defTabSz="990600" eaLnBrk="1" hangingPunct="1">
              <a:spcBef>
                <a:spcPct val="0"/>
              </a:spcBef>
            </a:pPr>
            <a:fld id="{9A0DB2DC-4C9A-4742-B13C-FB6460FD3503}" type="slidenum">
              <a:rPr lang="zh-CN" altLang="en-US" sz="1300" dirty="0">
                <a:latin typeface="Arial" panose="020B0604020202020204" pitchFamily="34" charset="0"/>
                <a:ea typeface="宋体" panose="02010600030101010101" pitchFamily="2" charset="-122"/>
              </a:rPr>
            </a:fld>
            <a:endParaRPr lang="zh-CN" altLang="en-US" sz="1300" dirty="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说服力：用数据说服他人；</a:t>
            </a:r>
            <a:endParaRPr lang="en-US" altLang="zh-CN" dirty="0">
              <a:ea typeface="宋体" panose="02010600030101010101" pitchFamily="2" charset="-122"/>
            </a:endParaRPr>
          </a:p>
          <a:p>
            <a:pPr lvl="0"/>
            <a:r>
              <a:rPr lang="zh-CN" altLang="en-US" dirty="0">
                <a:ea typeface="宋体" panose="02010600030101010101" pitchFamily="2" charset="-122"/>
              </a:rPr>
              <a:t>理解力：对经济结构与经济运行理解</a:t>
            </a:r>
            <a:endParaRPr lang="en-US" altLang="zh-CN" dirty="0">
              <a:ea typeface="宋体" panose="02010600030101010101" pitchFamily="2" charset="-122"/>
            </a:endParaRPr>
          </a:p>
          <a:p>
            <a:pPr lvl="0"/>
            <a:r>
              <a:rPr lang="zh-CN" altLang="en-US" dirty="0">
                <a:ea typeface="宋体" panose="02010600030101010101" pitchFamily="2" charset="-122"/>
              </a:rPr>
              <a:t>学习能力：对行业知识的学习</a:t>
            </a:r>
            <a:endParaRPr lang="zh-CN" altLang="en-US" dirty="0">
              <a:ea typeface="宋体" panose="02010600030101010101" pitchFamily="2" charset="-122"/>
            </a:endParaRPr>
          </a:p>
        </p:txBody>
      </p:sp>
      <p:sp>
        <p:nvSpPr>
          <p:cNvPr id="31748" name="灯片编号占位符 3"/>
          <p:cNvSpPr txBox="1">
            <a:spLocks noGrp="1"/>
          </p:cNvSpPr>
          <p:nvPr>
            <p:ph type="sldNum" sz="quarter"/>
          </p:nvPr>
        </p:nvSpPr>
        <p:spPr>
          <a:xfrm>
            <a:off x="4024313" y="9721850"/>
            <a:ext cx="3079750" cy="512763"/>
          </a:xfrm>
          <a:prstGeom prst="rect">
            <a:avLst/>
          </a:prstGeom>
          <a:noFill/>
          <a:ln w="9525">
            <a:noFill/>
          </a:ln>
        </p:spPr>
        <p:txBody>
          <a:bodyPr lIns="99094" tIns="49547" rIns="99094" bIns="49547" anchor="b" anchorCtr="0"/>
          <a:p>
            <a:pPr lvl="0" algn="r" defTabSz="990600" eaLnBrk="1" hangingPunct="1">
              <a:spcBef>
                <a:spcPct val="0"/>
              </a:spcBef>
            </a:pPr>
            <a:fld id="{9A0DB2DC-4C9A-4742-B13C-FB6460FD3503}" type="slidenum">
              <a:rPr lang="zh-CN" altLang="en-US" sz="1300" dirty="0">
                <a:latin typeface="Arial" panose="020B0604020202020204" pitchFamily="34" charset="0"/>
                <a:ea typeface="宋体" panose="02010600030101010101" pitchFamily="2" charset="-122"/>
              </a:rPr>
            </a:fld>
            <a:endParaRPr lang="zh-CN" altLang="en-US" sz="1300" dirty="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noTextEdit="1"/>
          </p:cNvSpPr>
          <p:nvPr>
            <p:ph type="sldImg"/>
          </p:nvPr>
        </p:nvSpPr>
        <p:spPr/>
      </p:sp>
      <p:sp>
        <p:nvSpPr>
          <p:cNvPr id="34819"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经济学的学生：做国际贸易的单证训练、做商业银行的柜面业务训练、做</a:t>
            </a:r>
            <a:r>
              <a:rPr lang="en-US" altLang="zh-CN" dirty="0">
                <a:ea typeface="宋体" panose="02010600030101010101" pitchFamily="2" charset="-122"/>
              </a:rPr>
              <a:t>ERP</a:t>
            </a:r>
            <a:r>
              <a:rPr lang="zh-CN" altLang="en-US" dirty="0">
                <a:ea typeface="宋体" panose="02010600030101010101" pitchFamily="2" charset="-122"/>
              </a:rPr>
              <a:t>系统填单据跑流程、做物流或人力资源的业务训练对其核心能力并没有太大作用。</a:t>
            </a:r>
            <a:endParaRPr lang="zh-CN" altLang="en-US" dirty="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noTextEdit="1"/>
          </p:cNvSpPr>
          <p:nvPr>
            <p:ph type="sldImg"/>
          </p:nvPr>
        </p:nvSpPr>
        <p:spPr/>
      </p:sp>
      <p:sp>
        <p:nvSpPr>
          <p:cNvPr id="41987" name="Rectangle 3"/>
          <p:cNvSpPr>
            <a:spLocks noGrp="1"/>
          </p:cNvSpPr>
          <p:nvPr>
            <p:ph type="body" idx="1"/>
          </p:nvPr>
        </p:nvSpPr>
        <p:spPr>
          <a:xfrm>
            <a:off x="711200" y="4862513"/>
            <a:ext cx="5683250" cy="4605337"/>
          </a:xfrm>
        </p:spPr>
        <p:txBody>
          <a:bodyPr wrap="square" lIns="99094" tIns="49547" rIns="99094" bIns="49547" anchor="ctr" anchorCtr="0"/>
          <a:p>
            <a:pPr lvl="0"/>
            <a:r>
              <a:rPr lang="zh-CN" altLang="en-US" dirty="0">
                <a:ea typeface="宋体" panose="02010600030101010101" pitchFamily="2" charset="-122"/>
              </a:rPr>
              <a:t>我们讲解知识点不在乎学生做题，而在意如何设计一个场景或现实中的数据，如何应用知识点？如微观与宏观经济学很多还在用题海战术，考试也基本是数学题</a:t>
            </a:r>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1"/>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a:xfrm>
            <a:off x="457200" y="1600201"/>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9"/>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1.png"/><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2" descr="F:\work\第二\天空纸板\未标题-9.png"/>
          <p:cNvPicPr>
            <a:picLocks noChangeAspect="1"/>
          </p:cNvPicPr>
          <p:nvPr userDrawn="1"/>
        </p:nvPicPr>
        <p:blipFill>
          <a:blip r:embed="rId16">
            <a:lum bright="60001" contrast="-66000"/>
          </a:blip>
          <a:stretch>
            <a:fillRect/>
          </a:stretch>
        </p:blipFill>
        <p:spPr>
          <a:xfrm>
            <a:off x="0" y="0"/>
            <a:ext cx="9145588" cy="6859588"/>
          </a:xfrm>
          <a:prstGeom prst="rect">
            <a:avLst/>
          </a:prstGeom>
          <a:noFill/>
          <a:ln w="9525">
            <a:noFill/>
          </a:ln>
        </p:spPr>
      </p:pic>
      <p:sp>
        <p:nvSpPr>
          <p:cNvPr id="2051"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2"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2" descr="F:\work\第二\天空纸板\未标题-9.png"/>
          <p:cNvPicPr>
            <a:picLocks noChangeAspect="1"/>
          </p:cNvPicPr>
          <p:nvPr userDrawn="1"/>
        </p:nvPicPr>
        <p:blipFill>
          <a:blip r:embed="rId12">
            <a:lum bright="66000" contrast="-72000"/>
          </a:blip>
          <a:stretch>
            <a:fillRect/>
          </a:stretch>
        </p:blipFill>
        <p:spPr>
          <a:xfrm>
            <a:off x="0" y="0"/>
            <a:ext cx="9145588" cy="6859588"/>
          </a:xfrm>
          <a:prstGeom prst="rect">
            <a:avLst/>
          </a:prstGeom>
          <a:noFill/>
          <a:ln w="9525">
            <a:noFill/>
          </a:ln>
        </p:spPr>
      </p:pic>
      <p:sp>
        <p:nvSpPr>
          <p:cNvPr id="3075"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6"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11.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2.jpeg"/><Relationship Id="rId2" Type="http://schemas.openxmlformats.org/officeDocument/2006/relationships/image" Target="../media/image18.emf"/><Relationship Id="rId1" Type="http://schemas.openxmlformats.org/officeDocument/2006/relationships/image" Target="../media/image1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8.xml"/><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4.jpeg"/><Relationship Id="rId1" Type="http://schemas.openxmlformats.org/officeDocument/2006/relationships/image" Target="../media/image2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6.jpeg"/><Relationship Id="rId1" Type="http://schemas.openxmlformats.org/officeDocument/2006/relationships/image" Target="../media/image2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3.xml"/><Relationship Id="rId1" Type="http://schemas.openxmlformats.org/officeDocument/2006/relationships/image" Target="../media/image1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1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3.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59.xml.rels><?xml version="1.0" encoding="UTF-8" standalone="yes"?>
<Relationships xmlns="http://schemas.openxmlformats.org/package/2006/relationships"><Relationship Id="rId9" Type="http://schemas.openxmlformats.org/officeDocument/2006/relationships/image" Target="../media/image39.jpeg"/><Relationship Id="rId8" Type="http://schemas.openxmlformats.org/officeDocument/2006/relationships/image" Target="../media/image38.jpeg"/><Relationship Id="rId7" Type="http://schemas.openxmlformats.org/officeDocument/2006/relationships/image" Target="../media/image37.png"/><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4" Type="http://schemas.openxmlformats.org/officeDocument/2006/relationships/notesSlide" Target="../notesSlides/notesSlide13.xml"/><Relationship Id="rId13" Type="http://schemas.openxmlformats.org/officeDocument/2006/relationships/slideLayout" Target="../slideLayouts/slideLayout18.xml"/><Relationship Id="rId12" Type="http://schemas.openxmlformats.org/officeDocument/2006/relationships/image" Target="../media/image42.jpeg"/><Relationship Id="rId11" Type="http://schemas.openxmlformats.org/officeDocument/2006/relationships/image" Target="../media/image41.jpeg"/><Relationship Id="rId10" Type="http://schemas.openxmlformats.org/officeDocument/2006/relationships/image" Target="../media/image40.jpeg"/><Relationship Id="rId1"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3" name="Picture 11" descr="F:\work\第二\天空纸板\未标题-2副本.png"/>
          <p:cNvPicPr>
            <a:picLocks noChangeAspect="1"/>
          </p:cNvPicPr>
          <p:nvPr/>
        </p:nvPicPr>
        <p:blipFill>
          <a:blip r:embed="rId1"/>
          <a:srcRect l="50963" r="851" b="17796"/>
          <a:stretch>
            <a:fillRect/>
          </a:stretch>
        </p:blipFill>
        <p:spPr>
          <a:xfrm>
            <a:off x="4660900" y="457200"/>
            <a:ext cx="4406900" cy="5181600"/>
          </a:xfrm>
          <a:prstGeom prst="rect">
            <a:avLst/>
          </a:prstGeom>
          <a:noFill/>
          <a:ln w="9525">
            <a:noFill/>
          </a:ln>
        </p:spPr>
      </p:pic>
      <p:pic>
        <p:nvPicPr>
          <p:cNvPr id="5124" name="Picture 12" descr="F:\work\第二\天空纸板\未标题-3副本.png"/>
          <p:cNvPicPr>
            <a:picLocks noChangeAspect="1"/>
          </p:cNvPicPr>
          <p:nvPr/>
        </p:nvPicPr>
        <p:blipFill>
          <a:blip r:embed="rId2"/>
          <a:srcRect l="8192" t="58134" b="13908"/>
          <a:stretch>
            <a:fillRect/>
          </a:stretch>
        </p:blipFill>
        <p:spPr>
          <a:xfrm>
            <a:off x="749300" y="3987800"/>
            <a:ext cx="8396288" cy="1917700"/>
          </a:xfrm>
          <a:prstGeom prst="rect">
            <a:avLst/>
          </a:prstGeom>
          <a:noFill/>
          <a:ln w="9525">
            <a:noFill/>
          </a:ln>
        </p:spPr>
      </p:pic>
      <p:pic>
        <p:nvPicPr>
          <p:cNvPr id="5125" name="Picture 13" descr="F:\work\第二\天空纸板\未标题-4副本.png"/>
          <p:cNvPicPr>
            <a:picLocks noChangeAspect="1"/>
          </p:cNvPicPr>
          <p:nvPr/>
        </p:nvPicPr>
        <p:blipFill>
          <a:blip r:embed="rId3"/>
          <a:srcRect t="66466"/>
          <a:stretch>
            <a:fillRect/>
          </a:stretch>
        </p:blipFill>
        <p:spPr>
          <a:xfrm>
            <a:off x="0" y="4559300"/>
            <a:ext cx="9145588" cy="2300288"/>
          </a:xfrm>
          <a:prstGeom prst="rect">
            <a:avLst/>
          </a:prstGeom>
          <a:noFill/>
          <a:ln w="9525">
            <a:noFill/>
          </a:ln>
        </p:spPr>
      </p:pic>
      <p:pic>
        <p:nvPicPr>
          <p:cNvPr id="5126" name="Picture 14" descr="F:\work\第二\天空纸板\未标题-5副本.png"/>
          <p:cNvPicPr>
            <a:picLocks noChangeAspect="1"/>
          </p:cNvPicPr>
          <p:nvPr/>
        </p:nvPicPr>
        <p:blipFill>
          <a:blip r:embed="rId4"/>
          <a:srcRect l="79570" t="71095"/>
          <a:stretch>
            <a:fillRect/>
          </a:stretch>
        </p:blipFill>
        <p:spPr>
          <a:xfrm>
            <a:off x="7277100" y="4876800"/>
            <a:ext cx="1868488" cy="1982788"/>
          </a:xfrm>
          <a:prstGeom prst="rect">
            <a:avLst/>
          </a:prstGeom>
          <a:noFill/>
          <a:ln w="9525">
            <a:noFill/>
          </a:ln>
        </p:spPr>
      </p:pic>
      <p:pic>
        <p:nvPicPr>
          <p:cNvPr id="5127" name="Picture 15" descr="F:\work\第二\天空纸板\未标题-6副本.png"/>
          <p:cNvPicPr>
            <a:picLocks noChangeAspect="1"/>
          </p:cNvPicPr>
          <p:nvPr/>
        </p:nvPicPr>
        <p:blipFill>
          <a:blip r:embed="rId5"/>
          <a:srcRect t="89240"/>
          <a:stretch>
            <a:fillRect/>
          </a:stretch>
        </p:blipFill>
        <p:spPr>
          <a:xfrm>
            <a:off x="0" y="6121400"/>
            <a:ext cx="9145588" cy="738188"/>
          </a:xfrm>
          <a:prstGeom prst="rect">
            <a:avLst/>
          </a:prstGeom>
          <a:noFill/>
          <a:ln w="9525">
            <a:noFill/>
          </a:ln>
        </p:spPr>
      </p:pic>
      <p:pic>
        <p:nvPicPr>
          <p:cNvPr id="5128" name="Picture 16" descr="F:\work\第二\天空纸板\未标题-7副本.png"/>
          <p:cNvPicPr>
            <a:picLocks noChangeAspect="1"/>
          </p:cNvPicPr>
          <p:nvPr/>
        </p:nvPicPr>
        <p:blipFill>
          <a:blip r:embed="rId6"/>
          <a:srcRect t="79611" r="65005"/>
          <a:stretch>
            <a:fillRect/>
          </a:stretch>
        </p:blipFill>
        <p:spPr>
          <a:xfrm>
            <a:off x="0" y="5461000"/>
            <a:ext cx="3200400" cy="1398588"/>
          </a:xfrm>
          <a:prstGeom prst="rect">
            <a:avLst/>
          </a:prstGeom>
          <a:noFill/>
          <a:ln w="9525">
            <a:noFill/>
          </a:ln>
        </p:spPr>
      </p:pic>
      <p:pic>
        <p:nvPicPr>
          <p:cNvPr id="5129" name="Picture 17" descr="F:\work\第二\天空纸板\未标题-8副本.png"/>
          <p:cNvPicPr>
            <a:picLocks noChangeAspect="1"/>
          </p:cNvPicPr>
          <p:nvPr/>
        </p:nvPicPr>
        <p:blipFill>
          <a:blip r:embed="rId7"/>
          <a:srcRect l="38466" t="7036"/>
          <a:stretch>
            <a:fillRect/>
          </a:stretch>
        </p:blipFill>
        <p:spPr>
          <a:xfrm>
            <a:off x="3516313" y="685800"/>
            <a:ext cx="5627687" cy="6172200"/>
          </a:xfrm>
          <a:prstGeom prst="rect">
            <a:avLst/>
          </a:prstGeom>
          <a:noFill/>
          <a:ln w="9525">
            <a:noFill/>
          </a:ln>
        </p:spPr>
      </p:pic>
      <p:sp>
        <p:nvSpPr>
          <p:cNvPr id="6153" name="TextBox 13"/>
          <p:cNvSpPr txBox="1"/>
          <p:nvPr/>
        </p:nvSpPr>
        <p:spPr>
          <a:xfrm>
            <a:off x="76200" y="1066800"/>
            <a:ext cx="48768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800" b="1" dirty="0">
                <a:latin typeface="华文新魏" panose="02010800040101010101" pitchFamily="2" charset="-122"/>
                <a:ea typeface="华文新魏" panose="02010800040101010101" pitchFamily="2" charset="-122"/>
              </a:rPr>
              <a:t>应用型大学</a:t>
            </a:r>
            <a:endParaRPr lang="en-US" altLang="zh-CN" sz="2800" b="1" dirty="0">
              <a:latin typeface="华文新魏" panose="02010800040101010101" pitchFamily="2" charset="-122"/>
              <a:ea typeface="华文新魏" panose="02010800040101010101" pitchFamily="2" charset="-122"/>
            </a:endParaRPr>
          </a:p>
          <a:p>
            <a:pPr marL="0" lvl="0" indent="0" algn="ctr" eaLnBrk="1" hangingPunct="1">
              <a:spcBef>
                <a:spcPct val="0"/>
              </a:spcBef>
              <a:buNone/>
            </a:pPr>
            <a:r>
              <a:rPr lang="zh-CN" altLang="en-US" sz="2800" b="1" dirty="0">
                <a:latin typeface="华文新魏" panose="02010800040101010101" pitchFamily="2" charset="-122"/>
                <a:ea typeface="华文新魏" panose="02010800040101010101" pitchFamily="2" charset="-122"/>
              </a:rPr>
              <a:t>公共管理专业人才培养思路</a:t>
            </a:r>
            <a:endParaRPr lang="zh-CN" altLang="en-US" sz="2000" dirty="0">
              <a:ea typeface="宋体" panose="02010600030101010101" pitchFamily="2" charset="-122"/>
            </a:endParaRPr>
          </a:p>
        </p:txBody>
      </p:sp>
      <p:sp>
        <p:nvSpPr>
          <p:cNvPr id="6154" name="矩形 14"/>
          <p:cNvSpPr/>
          <p:nvPr/>
        </p:nvSpPr>
        <p:spPr>
          <a:xfrm>
            <a:off x="228600" y="2514600"/>
            <a:ext cx="3886200" cy="102711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chemeClr val="accent1"/>
              </a:buClr>
              <a:buFont typeface="Wingdings" panose="05000000000000000000" pitchFamily="2" charset="2"/>
              <a:buNone/>
            </a:pPr>
            <a:r>
              <a:rPr lang="zh-CN" altLang="en-US" sz="1800" b="1" dirty="0">
                <a:latin typeface="华文仿宋" panose="02010600040101010101" pitchFamily="2" charset="-122"/>
                <a:ea typeface="华文仿宋" panose="02010600040101010101" pitchFamily="2" charset="-122"/>
              </a:rPr>
              <a:t>高峻峰  博士</a:t>
            </a:r>
            <a:endParaRPr lang="zh-CN" altLang="en-US" sz="1800" b="1" dirty="0">
              <a:latin typeface="华文仿宋" panose="02010600040101010101" pitchFamily="2" charset="-122"/>
              <a:ea typeface="华文仿宋" panose="02010600040101010101" pitchFamily="2" charset="-122"/>
            </a:endParaRPr>
          </a:p>
          <a:p>
            <a:pPr marL="0" lvl="0" indent="0" eaLnBrk="1" hangingPunct="1">
              <a:buClr>
                <a:schemeClr val="accent1"/>
              </a:buClr>
              <a:buFont typeface="Wingdings" panose="05000000000000000000" pitchFamily="2" charset="2"/>
              <a:buNone/>
            </a:pPr>
            <a:r>
              <a:rPr lang="zh-CN" altLang="en-US" sz="1800" b="1" dirty="0">
                <a:latin typeface="华文仿宋" panose="02010600040101010101" pitchFamily="2" charset="-122"/>
                <a:ea typeface="华文仿宋" panose="02010600040101010101" pitchFamily="2" charset="-122"/>
              </a:rPr>
              <a:t>联系电话：</a:t>
            </a:r>
            <a:r>
              <a:rPr lang="en-US" altLang="zh-CN" sz="1800" b="1" dirty="0">
                <a:latin typeface="华文仿宋" panose="02010600040101010101" pitchFamily="2" charset="-122"/>
                <a:ea typeface="华文仿宋" panose="02010600040101010101" pitchFamily="2" charset="-122"/>
              </a:rPr>
              <a:t>13008138382</a:t>
            </a:r>
            <a:endParaRPr lang="en-US" altLang="zh-CN" sz="1800" b="1" dirty="0">
              <a:latin typeface="华文仿宋" panose="02010600040101010101" pitchFamily="2" charset="-122"/>
              <a:ea typeface="华文仿宋" panose="02010600040101010101" pitchFamily="2" charset="-122"/>
            </a:endParaRPr>
          </a:p>
          <a:p>
            <a:pPr marL="0" lvl="0" indent="0" eaLnBrk="1" hangingPunct="1">
              <a:buClr>
                <a:schemeClr val="accent1"/>
              </a:buClr>
              <a:buFont typeface="Wingdings" panose="05000000000000000000" pitchFamily="2" charset="2"/>
              <a:buNone/>
            </a:pPr>
            <a:r>
              <a:rPr lang="en-US" altLang="zh-CN" sz="1800" b="1" dirty="0">
                <a:latin typeface="华文仿宋" panose="02010600040101010101" pitchFamily="2" charset="-122"/>
                <a:ea typeface="华文仿宋" panose="02010600040101010101" pitchFamily="2" charset="-122"/>
              </a:rPr>
              <a:t>E-mail: 526830247@qq.com</a:t>
            </a:r>
            <a:endParaRPr lang="en-US" altLang="zh-CN" sz="1800" b="1" dirty="0">
              <a:latin typeface="华文仿宋" panose="02010600040101010101" pitchFamily="2" charset="-122"/>
              <a:ea typeface="华文仿宋" panose="02010600040101010101" pitchFamily="2" charset="-122"/>
            </a:endParaRPr>
          </a:p>
        </p:txBody>
      </p:sp>
      <p:sp>
        <p:nvSpPr>
          <p:cNvPr id="6155" name="TextBox 13"/>
          <p:cNvSpPr txBox="1"/>
          <p:nvPr/>
        </p:nvSpPr>
        <p:spPr>
          <a:xfrm>
            <a:off x="0" y="0"/>
            <a:ext cx="9144000" cy="42703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200" dirty="0">
                <a:latin typeface="华文新魏" panose="02010800040101010101" pitchFamily="2" charset="-122"/>
                <a:ea typeface="黑体" panose="02010609060101010101" pitchFamily="49" charset="-122"/>
              </a:rPr>
              <a:t>高等教育经管类专业应用型人才培养模式改革会议发言稿</a:t>
            </a:r>
            <a:endParaRPr lang="zh-CN" altLang="en-US" sz="1800" dirty="0">
              <a:ea typeface="宋体" panose="02010600030101010101" pitchFamily="2" charset="-122"/>
            </a:endParaRPr>
          </a:p>
        </p:txBody>
      </p:sp>
      <p:pic>
        <p:nvPicPr>
          <p:cNvPr id="3" name="图片 -2147482624" descr="IMG_256"/>
          <p:cNvPicPr>
            <a:picLocks noChangeAspect="1"/>
          </p:cNvPicPr>
          <p:nvPr/>
        </p:nvPicPr>
        <p:blipFill>
          <a:blip r:embed="rId8"/>
          <a:stretch>
            <a:fillRect/>
          </a:stretch>
        </p:blipFill>
        <p:spPr>
          <a:xfrm>
            <a:off x="456565" y="3733800"/>
            <a:ext cx="3691890" cy="654685"/>
          </a:xfrm>
          <a:prstGeom prst="rect">
            <a:avLst/>
          </a:prstGeom>
          <a:noFill/>
          <a:ln w="9525">
            <a:noFill/>
          </a:ln>
        </p:spPr>
      </p:pic>
      <p:pic>
        <p:nvPicPr>
          <p:cNvPr id="-2147482604" name="图片 -2147482605"/>
          <p:cNvPicPr>
            <a:picLocks noChangeAspect="1"/>
          </p:cNvPicPr>
          <p:nvPr/>
        </p:nvPicPr>
        <p:blipFill>
          <a:blip r:embed="rId9"/>
          <a:srcRect t="3896"/>
          <a:stretch>
            <a:fillRect/>
          </a:stretch>
        </p:blipFill>
        <p:spPr>
          <a:xfrm>
            <a:off x="7612698" y="5150168"/>
            <a:ext cx="1530985" cy="17075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slide(fromBottom)">
                                      <p:cBhvr>
                                        <p:cTn id="7" dur="500"/>
                                        <p:tgtEl>
                                          <p:spTgt spid="512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transition="in" filter="slide(fromRight)">
                                      <p:cBhvr>
                                        <p:cTn id="11" dur="300"/>
                                        <p:tgtEl>
                                          <p:spTgt spid="5126"/>
                                        </p:tgtEl>
                                      </p:cBhvr>
                                    </p:animEffect>
                                  </p:childTnLst>
                                </p:cTn>
                              </p:par>
                              <p:par>
                                <p:cTn id="12" presetID="12" presetClass="entr" presetSubtype="8" fill="hold" nodeType="withEffect">
                                  <p:stCondLst>
                                    <p:cond delay="0"/>
                                  </p:stCondLst>
                                  <p:childTnLst>
                                    <p:set>
                                      <p:cBhvr>
                                        <p:cTn id="13" dur="1" fill="hold">
                                          <p:stCondLst>
                                            <p:cond delay="0"/>
                                          </p:stCondLst>
                                        </p:cTn>
                                        <p:tgtEl>
                                          <p:spTgt spid="5128"/>
                                        </p:tgtEl>
                                        <p:attrNameLst>
                                          <p:attrName>style.visibility</p:attrName>
                                        </p:attrNameLst>
                                      </p:cBhvr>
                                      <p:to>
                                        <p:strVal val="visible"/>
                                      </p:to>
                                    </p:set>
                                    <p:animEffect transition="in" filter="slide(fromLeft)">
                                      <p:cBhvr>
                                        <p:cTn id="14" dur="300"/>
                                        <p:tgtEl>
                                          <p:spTgt spid="5128"/>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5125"/>
                                        </p:tgtEl>
                                        <p:attrNameLst>
                                          <p:attrName>style.visibility</p:attrName>
                                        </p:attrNameLst>
                                      </p:cBhvr>
                                      <p:to>
                                        <p:strVal val="visible"/>
                                      </p:to>
                                    </p:set>
                                    <p:animEffect transition="in" filter="slide(fromBottom)">
                                      <p:cBhvr>
                                        <p:cTn id="18" dur="300"/>
                                        <p:tgtEl>
                                          <p:spTgt spid="512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slide(fromBottom)">
                                      <p:cBhvr>
                                        <p:cTn id="22" dur="300"/>
                                        <p:tgtEl>
                                          <p:spTgt spid="5124"/>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transition="in" filter="slide(fromBottom)">
                                      <p:cBhvr>
                                        <p:cTn id="26" dur="500"/>
                                        <p:tgtEl>
                                          <p:spTgt spid="5123"/>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5129"/>
                                        </p:tgtEl>
                                        <p:attrNameLst>
                                          <p:attrName>style.visibility</p:attrName>
                                        </p:attrNameLst>
                                      </p:cBhvr>
                                      <p:to>
                                        <p:strVal val="visible"/>
                                      </p:to>
                                    </p:set>
                                    <p:animEffect transition="in" filter="wipe(down)">
                                      <p:cBhvr>
                                        <p:cTn id="30" dur="5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91440" tIns="45720" rIns="91440" bIns="45720" anchor="ctr" anchorCtr="0"/>
          <a:p>
            <a:r>
              <a:rPr lang="zh-CN" altLang="en-US" b="1" dirty="0">
                <a:latin typeface="黑体" panose="02010609060101010101" pitchFamily="49" charset="-122"/>
                <a:ea typeface="黑体" panose="02010609060101010101" pitchFamily="49" charset="-122"/>
              </a:rPr>
              <a:t>职业调查（本科）</a:t>
            </a:r>
            <a:endParaRPr lang="zh-CN" altLang="en-US" b="1" dirty="0">
              <a:latin typeface="黑体" panose="02010609060101010101" pitchFamily="49" charset="-122"/>
              <a:ea typeface="黑体" panose="02010609060101010101" pitchFamily="49" charset="-122"/>
            </a:endParaRPr>
          </a:p>
        </p:txBody>
      </p:sp>
      <p:pic>
        <p:nvPicPr>
          <p:cNvPr id="18435" name="Picture 5" descr="无标题"/>
          <p:cNvPicPr>
            <a:picLocks noChangeAspect="1"/>
          </p:cNvPicPr>
          <p:nvPr/>
        </p:nvPicPr>
        <p:blipFill>
          <a:blip r:embed="rId1"/>
          <a:stretch>
            <a:fillRect/>
          </a:stretch>
        </p:blipFill>
        <p:spPr>
          <a:xfrm>
            <a:off x="1524000" y="1371600"/>
            <a:ext cx="10464800" cy="474027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p:txBody>
          <a:bodyPr vert="horz" wrap="square" lIns="91440" tIns="45720" rIns="91440" bIns="45720" anchor="ctr" anchorCtr="0"/>
          <a:p>
            <a:r>
              <a:rPr lang="zh-CN" altLang="en-US" b="1" dirty="0">
                <a:latin typeface="黑体" panose="02010609060101010101" pitchFamily="49" charset="-122"/>
                <a:ea typeface="黑体" panose="02010609060101010101" pitchFamily="49" charset="-122"/>
              </a:rPr>
              <a:t>思考</a:t>
            </a:r>
            <a:endParaRPr lang="zh-CN" altLang="en-US" b="1" dirty="0">
              <a:latin typeface="黑体" panose="02010609060101010101" pitchFamily="49" charset="-122"/>
              <a:ea typeface="黑体" panose="02010609060101010101" pitchFamily="49" charset="-122"/>
            </a:endParaRPr>
          </a:p>
        </p:txBody>
      </p:sp>
      <p:sp>
        <p:nvSpPr>
          <p:cNvPr id="19459" name="内容占位符 2"/>
          <p:cNvSpPr>
            <a:spLocks noGrp="1"/>
          </p:cNvSpPr>
          <p:nvPr>
            <p:ph idx="1"/>
          </p:nvPr>
        </p:nvSpPr>
        <p:spPr/>
        <p:txBody>
          <a:bodyPr vert="horz" wrap="square" lIns="91440" tIns="45720" rIns="91440" bIns="45720" anchor="t" anchorCtr="0"/>
          <a:p>
            <a:pPr>
              <a:lnSpc>
                <a:spcPct val="150000"/>
              </a:lnSpc>
            </a:pPr>
            <a:r>
              <a:rPr lang="zh-CN" altLang="en-US" sz="2800" b="1" dirty="0">
                <a:solidFill>
                  <a:srgbClr val="660033"/>
                </a:solidFill>
                <a:latin typeface="黑体" panose="02010609060101010101" pitchFamily="49" charset="-122"/>
                <a:ea typeface="黑体" panose="02010609060101010101" pitchFamily="49" charset="-122"/>
              </a:rPr>
              <a:t>是建立基于就业的应用型人才培养体系？</a:t>
            </a:r>
            <a:endParaRPr lang="en-US" altLang="zh-CN" sz="2800" b="1" dirty="0">
              <a:solidFill>
                <a:srgbClr val="660033"/>
              </a:solidFill>
              <a:latin typeface="黑体" panose="02010609060101010101" pitchFamily="49" charset="-122"/>
              <a:ea typeface="黑体" panose="02010609060101010101" pitchFamily="49" charset="-122"/>
            </a:endParaRPr>
          </a:p>
          <a:p>
            <a:pPr>
              <a:lnSpc>
                <a:spcPct val="150000"/>
              </a:lnSpc>
            </a:pPr>
            <a:r>
              <a:rPr lang="zh-CN" altLang="en-US" sz="2800" b="1" dirty="0">
                <a:solidFill>
                  <a:srgbClr val="660033"/>
                </a:solidFill>
                <a:latin typeface="黑体" panose="02010609060101010101" pitchFamily="49" charset="-122"/>
                <a:ea typeface="黑体" panose="02010609060101010101" pitchFamily="49" charset="-122"/>
              </a:rPr>
              <a:t>还是建立基于能力与素质培养的应用型人才培养体系？</a:t>
            </a:r>
            <a:endParaRPr lang="zh-CN" altLang="en-US" sz="2800" dirty="0">
              <a:latin typeface="黑体" panose="02010609060101010101" pitchFamily="49" charset="-122"/>
              <a:ea typeface="黑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type="title" idx="4294967295"/>
          </p:nvPr>
        </p:nvSpPr>
        <p:spPr>
          <a:xfrm>
            <a:off x="533400" y="1600200"/>
            <a:ext cx="6403975" cy="2994025"/>
          </a:xfrm>
        </p:spPr>
        <p:txBody>
          <a:bodyPr vert="horz" wrap="none" lIns="91440" tIns="45720" rIns="91440" bIns="45720" anchor="t" anchorCtr="0">
            <a:spAutoFit/>
          </a:bodyPr>
          <a:p>
            <a:pPr algn="l" eaLnBrk="1" hangingPunct="1">
              <a:lnSpc>
                <a:spcPct val="170000"/>
              </a:lnSpc>
            </a:pPr>
            <a:r>
              <a:rPr lang="zh-CN" altLang="en-US" sz="2800" b="1" dirty="0">
                <a:solidFill>
                  <a:schemeClr val="tx1"/>
                </a:solidFill>
                <a:ea typeface="华文细黑" panose="02010600040101010101" pitchFamily="2" charset="-122"/>
              </a:rPr>
              <a:t>建设应用型大学 </a:t>
            </a:r>
            <a:br>
              <a:rPr lang="zh-CN" altLang="en-US" sz="2800" b="1" dirty="0">
                <a:solidFill>
                  <a:schemeClr val="tx1"/>
                </a:solidFill>
                <a:ea typeface="华文细黑" panose="02010600040101010101" pitchFamily="2" charset="-122"/>
              </a:rPr>
            </a:br>
            <a:r>
              <a:rPr lang="zh-CN" altLang="en-US" sz="2800" b="1" dirty="0">
                <a:solidFill>
                  <a:schemeClr val="tx1"/>
                </a:solidFill>
                <a:ea typeface="华文细黑" panose="02010600040101010101" pitchFamily="2" charset="-122"/>
              </a:rPr>
              <a:t>        </a:t>
            </a:r>
            <a:r>
              <a:rPr lang="en-US" altLang="zh-CN" sz="2800" b="1" dirty="0">
                <a:solidFill>
                  <a:schemeClr val="tx1"/>
                </a:solidFill>
                <a:ea typeface="华文细黑" panose="02010600040101010101" pitchFamily="2" charset="-122"/>
              </a:rPr>
              <a:t>——</a:t>
            </a:r>
            <a:r>
              <a:rPr lang="zh-CN" altLang="en-US" sz="2800" b="1" dirty="0">
                <a:solidFill>
                  <a:schemeClr val="tx1"/>
                </a:solidFill>
                <a:ea typeface="华文细黑" panose="02010600040101010101" pitchFamily="2" charset="-122"/>
              </a:rPr>
              <a:t>重新审视我们的人才培养模式 </a:t>
            </a:r>
            <a:br>
              <a:rPr lang="zh-CN" altLang="en-US" sz="2800" b="1" dirty="0">
                <a:solidFill>
                  <a:schemeClr val="tx1"/>
                </a:solidFill>
                <a:ea typeface="华文细黑" panose="02010600040101010101" pitchFamily="2" charset="-122"/>
              </a:rPr>
            </a:br>
            <a:r>
              <a:rPr lang="zh-CN" altLang="en-US" sz="2800" b="1" dirty="0">
                <a:solidFill>
                  <a:schemeClr val="tx1"/>
                </a:solidFill>
                <a:ea typeface="华文细黑" panose="02010600040101010101" pitchFamily="2" charset="-122"/>
              </a:rPr>
              <a:t>        </a:t>
            </a:r>
            <a:r>
              <a:rPr lang="en-US" altLang="zh-CN" sz="2800" b="1" dirty="0">
                <a:solidFill>
                  <a:schemeClr val="tx1"/>
                </a:solidFill>
                <a:ea typeface="华文细黑" panose="02010600040101010101" pitchFamily="2" charset="-122"/>
              </a:rPr>
              <a:t>——</a:t>
            </a:r>
            <a:r>
              <a:rPr lang="zh-CN" altLang="en-US" sz="2800" b="1" dirty="0">
                <a:solidFill>
                  <a:schemeClr val="tx1"/>
                </a:solidFill>
                <a:ea typeface="华文细黑" panose="02010600040101010101" pitchFamily="2" charset="-122"/>
              </a:rPr>
              <a:t>走自己的路 </a:t>
            </a:r>
            <a:br>
              <a:rPr lang="zh-CN" altLang="en-US" sz="2800" b="1" dirty="0">
                <a:solidFill>
                  <a:schemeClr val="tx1"/>
                </a:solidFill>
                <a:ea typeface="华文细黑" panose="02010600040101010101" pitchFamily="2" charset="-122"/>
              </a:rPr>
            </a:br>
            <a:endParaRPr lang="zh-CN" altLang="en-US" sz="2800" b="1" dirty="0">
              <a:solidFill>
                <a:schemeClr val="tx1"/>
              </a:solidFill>
              <a:ea typeface="华文细黑" panose="02010600040101010101" pitchFamily="2" charset="-122"/>
            </a:endParaRPr>
          </a:p>
        </p:txBody>
      </p:sp>
      <p:sp>
        <p:nvSpPr>
          <p:cNvPr id="98308" name="Rectangle 4"/>
          <p:cNvSpPr>
            <a:spLocks noChangeArrowheads="1"/>
          </p:cNvSpPr>
          <p:nvPr/>
        </p:nvSpPr>
        <p:spPr bwMode="auto">
          <a:xfrm>
            <a:off x="838200" y="4572000"/>
            <a:ext cx="6254750" cy="519113"/>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smtClean="0">
                <a:ln>
                  <a:noFill/>
                </a:ln>
                <a:solidFill>
                  <a:srgbClr val="660033"/>
                </a:solidFill>
                <a:effectLst/>
                <a:uLnTx/>
                <a:uFillTx/>
                <a:latin typeface="Arial" panose="020B0604020202020204" pitchFamily="34" charset="0"/>
                <a:ea typeface="宋体" panose="02010600030101010101" pitchFamily="2" charset="-122"/>
                <a:cs typeface="+mn-cs"/>
              </a:rPr>
              <a:t>“</a:t>
            </a:r>
            <a:r>
              <a:rPr kumimoji="0" lang="zh-CN" altLang="en-US" sz="2800" b="1" i="0" u="none" strike="noStrike" kern="1200" cap="none" spc="0" normalizeH="0" baseline="0" noProof="0" smtClean="0">
                <a:ln>
                  <a:noFill/>
                </a:ln>
                <a:solidFill>
                  <a:srgbClr val="660033"/>
                </a:solidFill>
                <a:effectLst/>
                <a:uLnTx/>
                <a:uFillTx/>
                <a:latin typeface="Arial" panose="020B0604020202020204" pitchFamily="34" charset="0"/>
                <a:ea typeface="宋体" panose="02010600030101010101" pitchFamily="2" charset="-122"/>
                <a:cs typeface="+mn-cs"/>
              </a:rPr>
              <a:t>基于能力培养的应用型人才培养体系”</a:t>
            </a:r>
            <a:endParaRPr kumimoji="0" lang="zh-CN" altLang="en-US" sz="2800" b="1" i="0" u="none" strike="noStrike" kern="1200" cap="none" spc="0" normalizeH="0" baseline="0" noProof="0" smtClean="0">
              <a:ln>
                <a:noFill/>
              </a:ln>
              <a:solidFill>
                <a:srgbClr val="660033"/>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4" name="AutoShape 4"/>
          <p:cNvSpPr>
            <a:spLocks noChangeArrowheads="1"/>
          </p:cNvSpPr>
          <p:nvPr/>
        </p:nvSpPr>
        <p:spPr bwMode="auto">
          <a:xfrm>
            <a:off x="1905000" y="28194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2"/>
                </a:solidFill>
                <a:effectLst/>
                <a:uLnTx/>
                <a:uFillTx/>
                <a:latin typeface="Arial" panose="020B0604020202020204" pitchFamily="34" charset="0"/>
                <a:ea typeface="宋体" panose="02010600030101010101" pitchFamily="2" charset="-122"/>
                <a:cs typeface="+mn-cs"/>
              </a:rPr>
              <a:t>能力与素质分析（本科） </a:t>
            </a:r>
            <a:endParaRPr kumimoji="0" lang="zh-CN" altLang="en-US" sz="3200" b="1" i="0" u="none" strike="noStrike" kern="1200" cap="none" spc="0" normalizeH="0" baseline="0" noProof="0" dirty="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barn(inHorizontal)">
                                      <p:cBhvr>
                                        <p:cTn id="7" dur="500"/>
                                        <p:tgtEl>
                                          <p:spTgt spid="107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type="title" idx="4294967295"/>
          </p:nvPr>
        </p:nvSpPr>
        <p:spPr>
          <a:xfrm>
            <a:off x="457200" y="0"/>
            <a:ext cx="8229600" cy="762000"/>
          </a:xfrm>
        </p:spPr>
        <p:txBody>
          <a:bodyPr vert="horz" wrap="square" lIns="91440" tIns="45720" rIns="91440" bIns="45720" anchor="ctr" anchorCtr="0"/>
          <a:p>
            <a:r>
              <a:rPr lang="zh-CN" altLang="en-US" sz="3200" b="1" dirty="0">
                <a:latin typeface="黑体" panose="02010609060101010101" pitchFamily="49" charset="-122"/>
                <a:ea typeface="黑体" panose="02010609060101010101" pitchFamily="49" charset="-122"/>
              </a:rPr>
              <a:t>素质模型清单</a:t>
            </a:r>
            <a:endParaRPr lang="zh-CN" altLang="en-US" sz="3200" b="1" dirty="0">
              <a:latin typeface="黑体" panose="02010609060101010101" pitchFamily="49" charset="-122"/>
              <a:ea typeface="黑体" panose="02010609060101010101" pitchFamily="49" charset="-122"/>
            </a:endParaRPr>
          </a:p>
        </p:txBody>
      </p:sp>
      <p:graphicFrame>
        <p:nvGraphicFramePr>
          <p:cNvPr id="303199" name="Group 95"/>
          <p:cNvGraphicFramePr>
            <a:graphicFrameLocks noGrp="1"/>
          </p:cNvGraphicFramePr>
          <p:nvPr>
            <p:ph idx="1"/>
          </p:nvPr>
        </p:nvGraphicFramePr>
        <p:xfrm>
          <a:off x="0" y="838200"/>
          <a:ext cx="9144000" cy="5715000"/>
        </p:xfrm>
        <a:graphic>
          <a:graphicData uri="http://schemas.openxmlformats.org/drawingml/2006/table">
            <a:tbl>
              <a:tblPr/>
              <a:tblGrid>
                <a:gridCol w="1336675"/>
                <a:gridCol w="7807325"/>
              </a:tblGrid>
              <a:tr h="432808">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Century Gothic" panose="020B0502020202020204" pitchFamily="34" charset="0"/>
                          <a:ea typeface="宋体" panose="02010600030101010101" pitchFamily="2" charset="-122"/>
                          <a:cs typeface="Arial" panose="020B0604020202020204" pitchFamily="34" charset="0"/>
                        </a:rPr>
                        <a:t>类别</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B01513"/>
                    </a:solidFill>
                  </a:tcPr>
                </a:tc>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Century Gothic" panose="020B0502020202020204" pitchFamily="34" charset="0"/>
                          <a:ea typeface="宋体" panose="02010600030101010101" pitchFamily="2" charset="-122"/>
                          <a:cs typeface="Arial" panose="020B0604020202020204" pitchFamily="34" charset="0"/>
                        </a:rPr>
                        <a:t>项  目</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B01513"/>
                    </a:solidFill>
                  </a:tcPr>
                </a:tc>
              </a:tr>
              <a:tr h="1406627">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通用能力</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4CCCC"/>
                    </a:solidFill>
                  </a:tcPr>
                </a:tc>
                <a:tc>
                  <a:txBody>
                    <a:bodyPr/>
                    <a:lstStyle/>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亲和力、影响力、沟通能力、执行能力、创新能力、理解能力、表达能力、</a:t>
                      </a:r>
                      <a:endPar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判断能力、应变能力、自控能力、谈判能力、逻辑分析能力、归纳思维能力</a:t>
                      </a:r>
                      <a:endPar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、系统思考能力、计划管理能力、关注细节能力、团队合作能力、人际交往</a:t>
                      </a:r>
                      <a:endPar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能力、专业学习能力、问题发现与解决能力、信息收集与处理能力</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4CCCC"/>
                    </a:solidFill>
                  </a:tcPr>
                </a:tc>
              </a:tr>
              <a:tr h="1082021">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管理能力</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E7E7"/>
                    </a:solidFill>
                  </a:tcPr>
                </a:tc>
                <a:tc>
                  <a:txBody>
                    <a:bodyPr/>
                    <a:lstStyle/>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督导能力、决策能力、协调能力、激励能力、战略管理能力、目标管理能力</a:t>
                      </a:r>
                      <a:endPar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、团队领导能力、团队建设能力、授权控制能力、建立信任能力、培养他人</a:t>
                      </a:r>
                      <a:endPar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能力</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E7E7"/>
                    </a:solidFill>
                  </a:tcPr>
                </a:tc>
              </a:tr>
              <a:tr h="507306">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专业能力</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4CCCC"/>
                    </a:solidFill>
                  </a:tcPr>
                </a:tc>
                <a:tc>
                  <a:txBody>
                    <a:bodyPr/>
                    <a:lstStyle/>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市场簇能力</a:t>
                      </a:r>
                      <a:r>
                        <a:rPr kumimoji="0" lang="en-US" altLang="zh-CN"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a:t>
                      </a: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市场导向能力</a:t>
                      </a:r>
                      <a:r>
                        <a:rPr kumimoji="0" lang="en-US" altLang="zh-CN"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a:t>
                      </a: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市场信息分析能力</a:t>
                      </a:r>
                      <a:r>
                        <a:rPr kumimoji="0" lang="en-US" altLang="zh-CN" sz="1800" b="1"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  </a:t>
                      </a: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、财务簇能力</a:t>
                      </a:r>
                      <a:r>
                        <a:rPr kumimoji="0" lang="en-US" altLang="zh-CN"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a:t>
                      </a:r>
                      <a:endPar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4CCCC"/>
                    </a:solidFill>
                  </a:tcPr>
                </a:tc>
              </a:tr>
              <a:tr h="757415">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职业素养</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E7E7"/>
                    </a:solidFill>
                  </a:tcPr>
                </a:tc>
                <a:tc>
                  <a:txBody>
                    <a:bodyPr/>
                    <a:lstStyle/>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责任心、主动性、忠诚度、坚忍性、纪律性、自信心、成就导向、敬业精神</a:t>
                      </a:r>
                      <a:endPar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、诚信意识、成本意识、全局观念、客户意识、风险防范意识</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E7E7"/>
                    </a:solidFill>
                  </a:tcPr>
                </a:tc>
              </a:tr>
              <a:tr h="446801">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通用知识</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4CCCC"/>
                    </a:solidFill>
                  </a:tcPr>
                </a:tc>
                <a:tc>
                  <a:txBody>
                    <a:bodyPr/>
                    <a:lstStyle/>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公司知识、产品知识、客户知识、法律知识、办公自动化知识</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4CCCC"/>
                    </a:solidFill>
                  </a:tcPr>
                </a:tc>
              </a:tr>
              <a:tr h="1082021">
                <a:tc>
                  <a:txBody>
                    <a:bodyPr/>
                    <a:lstStyle/>
                    <a:p>
                      <a:pPr marL="342900" marR="0" lvl="0" indent="-342900" algn="ctr"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专业知识</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E7E7"/>
                    </a:solidFill>
                  </a:tcPr>
                </a:tc>
                <a:tc>
                  <a:txBody>
                    <a:bodyPr/>
                    <a:lstStyle/>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营销知识、客服知识、采购知识、公共关系知识、生产管理知识、安全管理</a:t>
                      </a:r>
                      <a:endParaRPr kumimoji="0" lang="zh-CN" altLang="en-US" sz="1800" b="1" i="0" u="none" strike="noStrike" cap="none" normalizeH="0" baseline="0" dirty="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知识、仓储管理知识、质量管理知识、项目管理知识、专业技术知识、财务</a:t>
                      </a:r>
                      <a:endParaRPr kumimoji="0" lang="zh-CN" altLang="en-US" sz="1800" b="1" i="0" u="none" strike="noStrike" cap="none" normalizeH="0" baseline="0" dirty="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endParaRPr>
                    </a:p>
                    <a:p>
                      <a:pPr marL="342900" marR="0" lvl="0" indent="-342900" algn="l" defTabSz="914400" rtl="0" eaLnBrk="0" fontAlgn="t" latinLnBrk="0" hangingPunct="0">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Century Gothic" panose="020B0502020202020204" pitchFamily="34" charset="0"/>
                          <a:ea typeface="宋体" panose="02010600030101010101" pitchFamily="2" charset="-122"/>
                          <a:cs typeface="Arial" panose="020B0604020202020204" pitchFamily="34" charset="0"/>
                        </a:rPr>
                        <a:t>管理知识、人力资源知识、行政管理知识、供应商管理知识</a:t>
                      </a:r>
                      <a:endPar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T="45721" marB="4572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E7E7"/>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Group 2"/>
          <p:cNvGrpSpPr/>
          <p:nvPr/>
        </p:nvGrpSpPr>
        <p:grpSpPr>
          <a:xfrm>
            <a:off x="1905000" y="0"/>
            <a:ext cx="5486400" cy="1025525"/>
            <a:chOff x="624" y="816"/>
            <a:chExt cx="2832" cy="453"/>
          </a:xfrm>
        </p:grpSpPr>
        <p:grpSp>
          <p:nvGrpSpPr>
            <p:cNvPr id="24595" name="Group 3"/>
            <p:cNvGrpSpPr/>
            <p:nvPr/>
          </p:nvGrpSpPr>
          <p:grpSpPr>
            <a:xfrm>
              <a:off x="624" y="816"/>
              <a:ext cx="2832" cy="453"/>
              <a:chOff x="0" y="0"/>
              <a:chExt cx="6228000" cy="719137"/>
            </a:xfrm>
          </p:grpSpPr>
          <p:sp>
            <p:nvSpPr>
              <p:cNvPr id="24597" name="AutoShape 3"/>
              <p:cNvSpPr/>
              <p:nvPr/>
            </p:nvSpPr>
            <p:spPr>
              <a:xfrm>
                <a:off x="913" y="0"/>
                <a:ext cx="6226175" cy="719137"/>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24598"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24596" name="Rectangle 13"/>
            <p:cNvSpPr/>
            <p:nvPr/>
          </p:nvSpPr>
          <p:spPr>
            <a:xfrm>
              <a:off x="768" y="960"/>
              <a:ext cx="2544" cy="229"/>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800" dirty="0">
                  <a:latin typeface="微软雅黑" panose="020B0503020204020204" pitchFamily="34" charset="-122"/>
                  <a:ea typeface="微软雅黑" panose="020B0503020204020204" pitchFamily="34" charset="-122"/>
                </a:rPr>
                <a:t>公共服务岗 </a:t>
              </a:r>
              <a:endParaRPr lang="zh-CN" altLang="en-US" sz="2800" dirty="0">
                <a:latin typeface="微软雅黑" panose="020B0503020204020204" pitchFamily="34" charset="-122"/>
                <a:ea typeface="微软雅黑" panose="020B0503020204020204" pitchFamily="34" charset="-122"/>
              </a:endParaRPr>
            </a:p>
          </p:txBody>
        </p:sp>
      </p:grpSp>
      <p:sp>
        <p:nvSpPr>
          <p:cNvPr id="48" name="圆角矩形 47"/>
          <p:cNvSpPr/>
          <p:nvPr/>
        </p:nvSpPr>
        <p:spPr>
          <a:xfrm>
            <a:off x="609600" y="2209800"/>
            <a:ext cx="457200" cy="2719388"/>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调查公共资源需求 </a:t>
            </a:r>
            <a:endParaRPr lang="zh-CN" altLang="en-US" sz="1800" b="1" dirty="0">
              <a:solidFill>
                <a:schemeClr val="bg1"/>
              </a:solidFill>
              <a:ea typeface="微软雅黑" panose="020B0503020204020204" pitchFamily="34" charset="-122"/>
            </a:endParaRPr>
          </a:p>
        </p:txBody>
      </p:sp>
      <p:sp>
        <p:nvSpPr>
          <p:cNvPr id="2" name="圆角矩形 47"/>
          <p:cNvSpPr/>
          <p:nvPr/>
        </p:nvSpPr>
        <p:spPr>
          <a:xfrm>
            <a:off x="1524000" y="2209800"/>
            <a:ext cx="533400" cy="2452688"/>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确定资源协调对象 </a:t>
            </a:r>
            <a:endParaRPr lang="zh-CN" altLang="en-US" sz="1800" b="1" dirty="0">
              <a:solidFill>
                <a:schemeClr val="bg1"/>
              </a:solidFill>
              <a:ea typeface="微软雅黑" panose="020B0503020204020204" pitchFamily="34" charset="-122"/>
            </a:endParaRPr>
          </a:p>
        </p:txBody>
      </p:sp>
      <p:sp>
        <p:nvSpPr>
          <p:cNvPr id="3" name="圆角矩形 47"/>
          <p:cNvSpPr/>
          <p:nvPr/>
        </p:nvSpPr>
        <p:spPr>
          <a:xfrm>
            <a:off x="2514600" y="2209800"/>
            <a:ext cx="533400" cy="3276600"/>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制定公共服务与建设方案 </a:t>
            </a:r>
            <a:endParaRPr lang="zh-CN" altLang="en-US" sz="1800" b="1" dirty="0">
              <a:solidFill>
                <a:schemeClr val="bg1"/>
              </a:solidFill>
              <a:ea typeface="微软雅黑" panose="020B0503020204020204" pitchFamily="34" charset="-122"/>
            </a:endParaRPr>
          </a:p>
        </p:txBody>
      </p:sp>
      <p:sp>
        <p:nvSpPr>
          <p:cNvPr id="111666" name="Line 50"/>
          <p:cNvSpPr>
            <a:spLocks noChangeShapeType="1"/>
          </p:cNvSpPr>
          <p:nvPr/>
        </p:nvSpPr>
        <p:spPr bwMode="auto">
          <a:xfrm flipH="1">
            <a:off x="1143000" y="1066800"/>
            <a:ext cx="2362200" cy="9906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圆角矩形 47"/>
          <p:cNvSpPr/>
          <p:nvPr/>
        </p:nvSpPr>
        <p:spPr>
          <a:xfrm>
            <a:off x="3581400" y="2209800"/>
            <a:ext cx="457200" cy="3268663"/>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相关利益方沟通与谈判 </a:t>
            </a:r>
            <a:endParaRPr lang="zh-CN" altLang="en-US" sz="1800" b="1" dirty="0">
              <a:solidFill>
                <a:schemeClr val="bg1"/>
              </a:solidFill>
              <a:ea typeface="微软雅黑" panose="020B0503020204020204" pitchFamily="34" charset="-122"/>
            </a:endParaRPr>
          </a:p>
        </p:txBody>
      </p:sp>
      <p:sp>
        <p:nvSpPr>
          <p:cNvPr id="5" name="圆角矩形 47"/>
          <p:cNvSpPr/>
          <p:nvPr/>
        </p:nvSpPr>
        <p:spPr>
          <a:xfrm>
            <a:off x="4495800" y="2209800"/>
            <a:ext cx="533400" cy="2727325"/>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服务与建设方案调整 </a:t>
            </a:r>
            <a:endParaRPr lang="zh-CN" altLang="en-US" sz="1800" b="1" dirty="0">
              <a:solidFill>
                <a:schemeClr val="bg1"/>
              </a:solidFill>
              <a:ea typeface="微软雅黑" panose="020B0503020204020204" pitchFamily="34" charset="-122"/>
            </a:endParaRPr>
          </a:p>
        </p:txBody>
      </p:sp>
      <p:sp>
        <p:nvSpPr>
          <p:cNvPr id="6" name="圆角矩形 47"/>
          <p:cNvSpPr/>
          <p:nvPr/>
        </p:nvSpPr>
        <p:spPr>
          <a:xfrm>
            <a:off x="6629400" y="2209800"/>
            <a:ext cx="533400" cy="1903413"/>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后续效果跟踪 </a:t>
            </a:r>
            <a:endParaRPr lang="zh-CN" altLang="en-US" sz="1800" b="1" dirty="0">
              <a:solidFill>
                <a:schemeClr val="bg1"/>
              </a:solidFill>
              <a:ea typeface="微软雅黑" panose="020B0503020204020204" pitchFamily="34" charset="-122"/>
            </a:endParaRPr>
          </a:p>
        </p:txBody>
      </p:sp>
      <p:sp>
        <p:nvSpPr>
          <p:cNvPr id="7" name="圆角矩形 47"/>
          <p:cNvSpPr/>
          <p:nvPr/>
        </p:nvSpPr>
        <p:spPr>
          <a:xfrm>
            <a:off x="5638800" y="2227263"/>
            <a:ext cx="533400" cy="1354137"/>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方案实施 </a:t>
            </a:r>
            <a:endParaRPr lang="zh-CN" altLang="en-US" sz="1800" b="1" dirty="0">
              <a:solidFill>
                <a:schemeClr val="bg1"/>
              </a:solidFill>
              <a:ea typeface="微软雅黑" panose="020B0503020204020204" pitchFamily="34" charset="-122"/>
            </a:endParaRPr>
          </a:p>
        </p:txBody>
      </p:sp>
      <p:sp>
        <p:nvSpPr>
          <p:cNvPr id="8" name="圆角矩形 47"/>
          <p:cNvSpPr/>
          <p:nvPr/>
        </p:nvSpPr>
        <p:spPr>
          <a:xfrm>
            <a:off x="7620000" y="2209800"/>
            <a:ext cx="533400" cy="1903413"/>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chemeClr val="bg1"/>
                </a:solidFill>
                <a:ea typeface="微软雅黑" panose="020B0503020204020204" pitchFamily="34" charset="-122"/>
              </a:rPr>
              <a:t>公共资源维护 </a:t>
            </a:r>
            <a:endParaRPr lang="zh-CN" altLang="en-US" sz="1800" b="1" dirty="0">
              <a:solidFill>
                <a:schemeClr val="bg1"/>
              </a:solidFill>
              <a:ea typeface="微软雅黑" panose="020B0503020204020204" pitchFamily="34" charset="-122"/>
            </a:endParaRPr>
          </a:p>
        </p:txBody>
      </p:sp>
      <p:sp>
        <p:nvSpPr>
          <p:cNvPr id="111673" name="Line 57"/>
          <p:cNvSpPr>
            <a:spLocks noChangeShapeType="1"/>
          </p:cNvSpPr>
          <p:nvPr/>
        </p:nvSpPr>
        <p:spPr bwMode="auto">
          <a:xfrm flipH="1">
            <a:off x="1981200" y="1066800"/>
            <a:ext cx="20574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74" name="Line 58"/>
          <p:cNvSpPr>
            <a:spLocks noChangeShapeType="1"/>
          </p:cNvSpPr>
          <p:nvPr/>
        </p:nvSpPr>
        <p:spPr bwMode="auto">
          <a:xfrm flipH="1">
            <a:off x="2895600" y="1066800"/>
            <a:ext cx="16764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75" name="Line 59"/>
          <p:cNvSpPr>
            <a:spLocks noChangeShapeType="1"/>
          </p:cNvSpPr>
          <p:nvPr/>
        </p:nvSpPr>
        <p:spPr bwMode="auto">
          <a:xfrm flipH="1">
            <a:off x="3886200" y="1066800"/>
            <a:ext cx="8382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76" name="Line 60"/>
          <p:cNvSpPr>
            <a:spLocks noChangeShapeType="1"/>
          </p:cNvSpPr>
          <p:nvPr/>
        </p:nvSpPr>
        <p:spPr bwMode="auto">
          <a:xfrm>
            <a:off x="4800600" y="1066800"/>
            <a:ext cx="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77" name="Line 61"/>
          <p:cNvSpPr>
            <a:spLocks noChangeShapeType="1"/>
          </p:cNvSpPr>
          <p:nvPr/>
        </p:nvSpPr>
        <p:spPr bwMode="auto">
          <a:xfrm>
            <a:off x="4876800" y="1066800"/>
            <a:ext cx="9144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78" name="Line 62"/>
          <p:cNvSpPr>
            <a:spLocks noChangeShapeType="1"/>
          </p:cNvSpPr>
          <p:nvPr/>
        </p:nvSpPr>
        <p:spPr bwMode="auto">
          <a:xfrm>
            <a:off x="5029200" y="1066800"/>
            <a:ext cx="1828800" cy="9906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679" name="Line 63"/>
          <p:cNvSpPr>
            <a:spLocks noChangeShapeType="1"/>
          </p:cNvSpPr>
          <p:nvPr/>
        </p:nvSpPr>
        <p:spPr bwMode="auto">
          <a:xfrm>
            <a:off x="5410200" y="1066800"/>
            <a:ext cx="2438400" cy="9906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2" grpId="0" animBg="1"/>
      <p:bldP spid="3" grpId="0" animBg="1"/>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圆角矩形 47"/>
          <p:cNvSpPr/>
          <p:nvPr/>
        </p:nvSpPr>
        <p:spPr>
          <a:xfrm>
            <a:off x="914400" y="2209800"/>
            <a:ext cx="457200" cy="2719388"/>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具有良好沟通能力 </a:t>
            </a:r>
            <a:endParaRPr lang="zh-CN" altLang="en-US" sz="1800" b="1" dirty="0">
              <a:solidFill>
                <a:srgbClr val="044492"/>
              </a:solidFill>
              <a:ea typeface="微软雅黑" panose="020B0503020204020204" pitchFamily="34" charset="-122"/>
            </a:endParaRPr>
          </a:p>
        </p:txBody>
      </p:sp>
      <p:sp>
        <p:nvSpPr>
          <p:cNvPr id="2" name="圆角矩形 47"/>
          <p:cNvSpPr/>
          <p:nvPr/>
        </p:nvSpPr>
        <p:spPr>
          <a:xfrm>
            <a:off x="2057400" y="2209800"/>
            <a:ext cx="533400" cy="4100513"/>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具有识别潜在利益相关方的能力 </a:t>
            </a:r>
            <a:endParaRPr lang="zh-CN" altLang="en-US" sz="1800" b="1" dirty="0">
              <a:solidFill>
                <a:srgbClr val="044492"/>
              </a:solidFill>
              <a:ea typeface="微软雅黑" panose="020B0503020204020204" pitchFamily="34" charset="-122"/>
            </a:endParaRPr>
          </a:p>
        </p:txBody>
      </p:sp>
      <p:sp>
        <p:nvSpPr>
          <p:cNvPr id="115721" name="Line 9"/>
          <p:cNvSpPr>
            <a:spLocks noChangeShapeType="1"/>
          </p:cNvSpPr>
          <p:nvPr/>
        </p:nvSpPr>
        <p:spPr bwMode="auto">
          <a:xfrm flipH="1">
            <a:off x="1143000" y="1066800"/>
            <a:ext cx="2362200" cy="9906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圆角矩形 47"/>
          <p:cNvSpPr/>
          <p:nvPr/>
        </p:nvSpPr>
        <p:spPr>
          <a:xfrm>
            <a:off x="3733800" y="2209800"/>
            <a:ext cx="533400" cy="4100513"/>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能掌握撰写服务与建设方案技巧</a:t>
            </a:r>
            <a:endParaRPr lang="zh-CN" altLang="en-US" sz="1800" b="1" dirty="0">
              <a:solidFill>
                <a:srgbClr val="044492"/>
              </a:solidFill>
              <a:ea typeface="微软雅黑" panose="020B0503020204020204" pitchFamily="34" charset="-122"/>
            </a:endParaRPr>
          </a:p>
        </p:txBody>
      </p:sp>
      <p:sp>
        <p:nvSpPr>
          <p:cNvPr id="4" name="圆角矩形 47"/>
          <p:cNvSpPr/>
          <p:nvPr/>
        </p:nvSpPr>
        <p:spPr>
          <a:xfrm>
            <a:off x="6629400" y="2209800"/>
            <a:ext cx="533400" cy="3001963"/>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能制定中短期建设规划 </a:t>
            </a:r>
            <a:endParaRPr lang="zh-CN" altLang="en-US" sz="1800" b="1" dirty="0">
              <a:solidFill>
                <a:srgbClr val="044492"/>
              </a:solidFill>
              <a:ea typeface="微软雅黑" panose="020B0503020204020204" pitchFamily="34" charset="-122"/>
            </a:endParaRPr>
          </a:p>
        </p:txBody>
      </p:sp>
      <p:sp>
        <p:nvSpPr>
          <p:cNvPr id="5" name="圆角矩形 47"/>
          <p:cNvSpPr/>
          <p:nvPr/>
        </p:nvSpPr>
        <p:spPr>
          <a:xfrm>
            <a:off x="5638800" y="2209800"/>
            <a:ext cx="533400" cy="3276600"/>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能制定危机事件解决方案 </a:t>
            </a:r>
            <a:endParaRPr lang="zh-CN" altLang="en-US" sz="1800" b="1" dirty="0">
              <a:solidFill>
                <a:srgbClr val="044492"/>
              </a:solidFill>
              <a:ea typeface="微软雅黑" panose="020B0503020204020204" pitchFamily="34" charset="-122"/>
            </a:endParaRPr>
          </a:p>
        </p:txBody>
      </p:sp>
      <p:sp>
        <p:nvSpPr>
          <p:cNvPr id="115725" name="Line 13"/>
          <p:cNvSpPr>
            <a:spLocks noChangeShapeType="1"/>
          </p:cNvSpPr>
          <p:nvPr/>
        </p:nvSpPr>
        <p:spPr bwMode="auto">
          <a:xfrm flipH="1">
            <a:off x="2362200" y="1066800"/>
            <a:ext cx="16764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26" name="Line 14"/>
          <p:cNvSpPr>
            <a:spLocks noChangeShapeType="1"/>
          </p:cNvSpPr>
          <p:nvPr/>
        </p:nvSpPr>
        <p:spPr bwMode="auto">
          <a:xfrm flipH="1">
            <a:off x="3886200" y="1066800"/>
            <a:ext cx="8382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27" name="Line 15"/>
          <p:cNvSpPr>
            <a:spLocks noChangeShapeType="1"/>
          </p:cNvSpPr>
          <p:nvPr/>
        </p:nvSpPr>
        <p:spPr bwMode="auto">
          <a:xfrm>
            <a:off x="4876800" y="1066800"/>
            <a:ext cx="9144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28" name="Line 16"/>
          <p:cNvSpPr>
            <a:spLocks noChangeShapeType="1"/>
          </p:cNvSpPr>
          <p:nvPr/>
        </p:nvSpPr>
        <p:spPr bwMode="auto">
          <a:xfrm>
            <a:off x="5410200" y="1066800"/>
            <a:ext cx="14478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圆角矩形 47"/>
          <p:cNvSpPr/>
          <p:nvPr/>
        </p:nvSpPr>
        <p:spPr>
          <a:xfrm>
            <a:off x="4648200" y="2209800"/>
            <a:ext cx="533400" cy="2178050"/>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能判断协调难点 </a:t>
            </a:r>
            <a:endParaRPr lang="zh-CN" altLang="en-US" sz="1800" b="1" dirty="0">
              <a:solidFill>
                <a:srgbClr val="044492"/>
              </a:solidFill>
              <a:ea typeface="微软雅黑" panose="020B0503020204020204" pitchFamily="34" charset="-122"/>
            </a:endParaRPr>
          </a:p>
        </p:txBody>
      </p:sp>
      <p:sp>
        <p:nvSpPr>
          <p:cNvPr id="7" name="圆角矩形 47"/>
          <p:cNvSpPr/>
          <p:nvPr/>
        </p:nvSpPr>
        <p:spPr>
          <a:xfrm>
            <a:off x="2895600" y="2209800"/>
            <a:ext cx="533400" cy="3001963"/>
          </a:xfrm>
          <a:prstGeom prst="roundRect">
            <a:avLst>
              <a:gd name="adj" fmla="val 16667"/>
            </a:avLst>
          </a:prstGeom>
          <a:solidFill>
            <a:srgbClr val="FFFFCC"/>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108000" tIns="108000" rIns="108000" bIns="10800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buClr>
                <a:srgbClr val="E1B40C"/>
              </a:buClr>
              <a:buSzPct val="80000"/>
              <a:buNone/>
            </a:pPr>
            <a:r>
              <a:rPr lang="zh-CN" altLang="en-US" sz="1800" b="1" dirty="0">
                <a:solidFill>
                  <a:srgbClr val="044492"/>
                </a:solidFill>
                <a:ea typeface="微软雅黑" panose="020B0503020204020204" pitchFamily="34" charset="-122"/>
              </a:rPr>
              <a:t>熟悉各类公共资源渠道 </a:t>
            </a:r>
            <a:endParaRPr lang="zh-CN" altLang="en-US" sz="1800" b="1" dirty="0">
              <a:solidFill>
                <a:srgbClr val="044492"/>
              </a:solidFill>
              <a:ea typeface="微软雅黑" panose="020B0503020204020204" pitchFamily="34" charset="-122"/>
            </a:endParaRPr>
          </a:p>
        </p:txBody>
      </p:sp>
      <p:sp>
        <p:nvSpPr>
          <p:cNvPr id="115731" name="Line 19"/>
          <p:cNvSpPr>
            <a:spLocks noChangeShapeType="1"/>
          </p:cNvSpPr>
          <p:nvPr/>
        </p:nvSpPr>
        <p:spPr bwMode="auto">
          <a:xfrm flipH="1">
            <a:off x="3200400" y="1066800"/>
            <a:ext cx="9906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32" name="Line 20"/>
          <p:cNvSpPr>
            <a:spLocks noChangeShapeType="1"/>
          </p:cNvSpPr>
          <p:nvPr/>
        </p:nvSpPr>
        <p:spPr bwMode="auto">
          <a:xfrm>
            <a:off x="4800600" y="1066800"/>
            <a:ext cx="152400" cy="10668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6640" name="Group 21"/>
          <p:cNvGrpSpPr/>
          <p:nvPr/>
        </p:nvGrpSpPr>
        <p:grpSpPr>
          <a:xfrm>
            <a:off x="2590800" y="457200"/>
            <a:ext cx="3521075" cy="685800"/>
            <a:chOff x="0" y="0"/>
            <a:chExt cx="6228000" cy="719137"/>
          </a:xfrm>
        </p:grpSpPr>
        <p:sp>
          <p:nvSpPr>
            <p:cNvPr id="26642"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26643"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115736" name="Text Box 24"/>
          <p:cNvSpPr txBox="1">
            <a:spLocks noChangeArrowheads="1"/>
          </p:cNvSpPr>
          <p:nvPr/>
        </p:nvSpPr>
        <p:spPr bwMode="auto">
          <a:xfrm>
            <a:off x="2590800" y="609600"/>
            <a:ext cx="3429000" cy="3968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公共服务岗职业能力分析 </a:t>
            </a:r>
            <a:endPar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2" grpId="0" animBg="1"/>
      <p:bldP spid="3" grpId="0" animBg="1"/>
      <p:bldP spid="4"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xfrm>
            <a:off x="457200" y="0"/>
            <a:ext cx="8229600" cy="685800"/>
          </a:xfrm>
        </p:spPr>
        <p:txBody>
          <a:bodyPr vert="horz" wrap="square" lIns="91440" tIns="45720" rIns="91440" bIns="45720" anchor="ctr" anchorCtr="0"/>
          <a:p>
            <a:r>
              <a:rPr lang="zh-CN" altLang="en-US" sz="3600" b="1" dirty="0">
                <a:ea typeface="宋体" panose="02010600030101010101" pitchFamily="2" charset="-122"/>
              </a:rPr>
              <a:t>能力与素质调查（本科） </a:t>
            </a:r>
            <a:endParaRPr lang="zh-CN" altLang="en-US" sz="3600" b="1" dirty="0">
              <a:ea typeface="宋体" panose="02010600030101010101" pitchFamily="2" charset="-122"/>
            </a:endParaRPr>
          </a:p>
        </p:txBody>
      </p:sp>
      <p:graphicFrame>
        <p:nvGraphicFramePr>
          <p:cNvPr id="25639" name="Group 39"/>
          <p:cNvGraphicFramePr>
            <a:graphicFrameLocks noGrp="1"/>
          </p:cNvGraphicFramePr>
          <p:nvPr/>
        </p:nvGraphicFramePr>
        <p:xfrm>
          <a:off x="609600" y="1371600"/>
          <a:ext cx="8229600" cy="3840163"/>
        </p:xfrm>
        <a:graphic>
          <a:graphicData uri="http://schemas.openxmlformats.org/drawingml/2006/table">
            <a:tbl>
              <a:tblPr/>
              <a:tblGrid>
                <a:gridCol w="1303338"/>
                <a:gridCol w="1744662"/>
                <a:gridCol w="1905000"/>
                <a:gridCol w="3276600"/>
              </a:tblGrid>
              <a:tr h="339725">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行业</a:t>
                      </a:r>
                      <a:endParaRPr kumimoji="0" lang="zh-CN" altLang="en-US" sz="40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首岗</a:t>
                      </a:r>
                      <a:endParaRPr kumimoji="0" lang="zh-CN" altLang="en-US" sz="40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迁移岗</a:t>
                      </a:r>
                      <a:endParaRPr kumimoji="0" lang="zh-CN" altLang="en-US" sz="40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发展岗</a:t>
                      </a:r>
                      <a:endParaRPr kumimoji="0" lang="zh-CN" altLang="en-US" sz="40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r>
              <a:tr h="1016000">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公共事业</a:t>
                      </a:r>
                      <a:endPar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执行力、</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理解力、</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学习能力、</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沟通表达、</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商务写作、</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服务意识</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行业知识与技能</a:t>
                      </a:r>
                      <a:r>
                        <a:rPr kumimoji="0" lang="zh-CN" altLang="en-US" sz="2400" b="0" i="0" u="sng" strike="noStrike" cap="none" normalizeH="0" baseline="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差别极大</a:t>
                      </a: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，首岗工作一段时间可能会发生迁移。</a:t>
                      </a:r>
                      <a:endParaRPr kumimoji="0" lang="zh-CN" altLang="en-US" sz="4000" b="0"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判断决策能力、</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数据分析能力、</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战略制定能力、</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风险防范与危机处理、</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全局观、</a:t>
                      </a:r>
                      <a:endParaRPr kumimoji="0" lang="en-US" altLang="zh-CN"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责任感</a:t>
                      </a:r>
                      <a:endPar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7863">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服务业</a:t>
                      </a:r>
                      <a:endPar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vMerge="1">
                  <a:tcPr/>
                </a:tc>
                <a:tc vMerge="1">
                  <a:tcPr/>
                </a:tc>
              </a:tr>
              <a:tr h="1169988">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商贸业</a:t>
                      </a:r>
                      <a:endPar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vMerge="1">
                  <a:tcPr/>
                </a:tc>
                <a:tc vMerge="1">
                  <a:tcPr/>
                </a:tc>
              </a:tr>
            </a:tbl>
          </a:graphicData>
        </a:graphic>
      </p:graphicFrame>
      <p:sp>
        <p:nvSpPr>
          <p:cNvPr id="4" name="AutoShape 25"/>
          <p:cNvSpPr/>
          <p:nvPr/>
        </p:nvSpPr>
        <p:spPr>
          <a:xfrm>
            <a:off x="7010400" y="5257800"/>
            <a:ext cx="2133600" cy="762000"/>
          </a:xfrm>
          <a:prstGeom prst="wedgeRoundRectCallout">
            <a:avLst>
              <a:gd name="adj1" fmla="val -34588"/>
              <a:gd name="adj2" fmla="val -131912"/>
              <a:gd name="adj3" fmla="val 16667"/>
            </a:avLst>
          </a:prstGeom>
          <a:solidFill>
            <a:srgbClr val="FFFFCC"/>
          </a:solidFill>
          <a:ln w="9525">
            <a:noFill/>
          </a:ln>
          <a:effectLst>
            <a:outerShdw dist="17961" dir="2699999" algn="ctr" rotWithShape="0">
              <a:srgbClr val="99997A"/>
            </a:outerShdw>
          </a:effectLst>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dirty="0">
                <a:ea typeface="黑体" panose="02010609060101010101" pitchFamily="49" charset="-122"/>
              </a:rPr>
              <a:t>哪些能力可以通过授课培养？</a:t>
            </a:r>
            <a:endParaRPr lang="zh-CN" altLang="en-US" sz="2000" dirty="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8" name="AutoShape 4"/>
          <p:cNvSpPr>
            <a:spLocks noChangeArrowheads="1"/>
          </p:cNvSpPr>
          <p:nvPr/>
        </p:nvSpPr>
        <p:spPr bwMode="auto">
          <a:xfrm>
            <a:off x="1828800" y="1676400"/>
            <a:ext cx="54864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第一步：应用方向调查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18789" name="AutoShape 5"/>
          <p:cNvSpPr>
            <a:spLocks noChangeArrowheads="1"/>
          </p:cNvSpPr>
          <p:nvPr/>
        </p:nvSpPr>
        <p:spPr bwMode="auto">
          <a:xfrm>
            <a:off x="1828800" y="3124200"/>
            <a:ext cx="54864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rPr>
              <a:t>第二步：素质与能力分析 </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18790" name="AutoShape 6"/>
          <p:cNvSpPr>
            <a:spLocks noChangeArrowheads="1"/>
          </p:cNvSpPr>
          <p:nvPr/>
        </p:nvSpPr>
        <p:spPr bwMode="auto">
          <a:xfrm>
            <a:off x="1828800" y="4648200"/>
            <a:ext cx="55626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rPr>
              <a:t>第三步：实训体系设计 </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790"/>
                                        </p:tgtEl>
                                        <p:attrNameLst>
                                          <p:attrName>style.visibility</p:attrName>
                                        </p:attrNameLst>
                                      </p:cBhvr>
                                      <p:to>
                                        <p:strVal val="visible"/>
                                      </p:to>
                                    </p:set>
                                    <p:animEffect transition="in" filter="blinds(horizontal)">
                                      <p:cBhvr>
                                        <p:cTn id="7" dur="500"/>
                                        <p:tgtEl>
                                          <p:spTgt spid="118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AutoShape 2"/>
          <p:cNvSpPr/>
          <p:nvPr/>
        </p:nvSpPr>
        <p:spPr>
          <a:xfrm>
            <a:off x="4997450" y="4221163"/>
            <a:ext cx="4146550" cy="863600"/>
          </a:xfrm>
          <a:prstGeom prst="roundRect">
            <a:avLst>
              <a:gd name="adj" fmla="val 50000"/>
            </a:avLst>
          </a:prstGeom>
          <a:gradFill rotWithShape="1">
            <a:gsLst>
              <a:gs pos="0">
                <a:srgbClr val="DDDDDD"/>
              </a:gs>
              <a:gs pos="100000">
                <a:schemeClr val="bg1"/>
              </a:gs>
            </a:gsLst>
            <a:lin ang="5400000" scaled="1"/>
            <a:tileRect/>
          </a:gra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20835" name="Rectangle 3"/>
          <p:cNvSpPr>
            <a:spLocks noGrp="1" noChangeArrowheads="1"/>
          </p:cNvSpPr>
          <p:nvPr>
            <p:ph type="title"/>
          </p:nvPr>
        </p:nvSpPr>
        <p:spPr>
          <a:xfrm>
            <a:off x="179388" y="161925"/>
            <a:ext cx="6985000" cy="4953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rPr>
              <a:t>能力分层 </a:t>
            </a:r>
            <a:endPar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endParaRPr>
          </a:p>
        </p:txBody>
      </p:sp>
      <p:sp>
        <p:nvSpPr>
          <p:cNvPr id="30724" name="Oval 4"/>
          <p:cNvSpPr/>
          <p:nvPr/>
        </p:nvSpPr>
        <p:spPr>
          <a:xfrm>
            <a:off x="912813" y="4402138"/>
            <a:ext cx="2501900" cy="373062"/>
          </a:xfrm>
          <a:prstGeom prst="ellipse">
            <a:avLst/>
          </a:prstGeom>
          <a:gradFill rotWithShape="1">
            <a:gsLst>
              <a:gs pos="0">
                <a:srgbClr val="CC3300"/>
              </a:gs>
              <a:gs pos="100000">
                <a:srgbClr val="CC3300">
                  <a:alpha val="0"/>
                </a:srgbClr>
              </a:gs>
            </a:gsLst>
            <a:path path="shape">
              <a:fillToRect l="50000" t="50000" r="50000" b="50000"/>
            </a:path>
            <a:tileRect/>
          </a:gradFill>
          <a:ln w="9525">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20837" name="AutoShape 5"/>
          <p:cNvSpPr/>
          <p:nvPr/>
        </p:nvSpPr>
        <p:spPr>
          <a:xfrm>
            <a:off x="4997450" y="3213100"/>
            <a:ext cx="4146550" cy="863600"/>
          </a:xfrm>
          <a:prstGeom prst="roundRect">
            <a:avLst>
              <a:gd name="adj" fmla="val 50000"/>
            </a:avLst>
          </a:prstGeom>
          <a:gradFill rotWithShape="1">
            <a:gsLst>
              <a:gs pos="0">
                <a:srgbClr val="DDDDDD"/>
              </a:gs>
              <a:gs pos="100000">
                <a:schemeClr val="bg1"/>
              </a:gs>
            </a:gsLst>
            <a:lin ang="5400000" scaled="1"/>
            <a:tileRect/>
          </a:gra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20838" name="AutoShape 6"/>
          <p:cNvSpPr/>
          <p:nvPr/>
        </p:nvSpPr>
        <p:spPr>
          <a:xfrm>
            <a:off x="3924300" y="1989138"/>
            <a:ext cx="4146550" cy="774700"/>
          </a:xfrm>
          <a:prstGeom prst="roundRect">
            <a:avLst>
              <a:gd name="adj" fmla="val 50000"/>
            </a:avLst>
          </a:prstGeom>
          <a:gradFill rotWithShape="1">
            <a:gsLst>
              <a:gs pos="0">
                <a:srgbClr val="DDDDDD"/>
              </a:gs>
              <a:gs pos="100000">
                <a:schemeClr val="bg1"/>
              </a:gs>
            </a:gsLst>
            <a:lin ang="5400000" scaled="1"/>
            <a:tileRect/>
          </a:gra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20839" name="AutoShape 7"/>
          <p:cNvSpPr/>
          <p:nvPr/>
        </p:nvSpPr>
        <p:spPr>
          <a:xfrm>
            <a:off x="4997450" y="5300663"/>
            <a:ext cx="4146550" cy="1206500"/>
          </a:xfrm>
          <a:prstGeom prst="roundRect">
            <a:avLst>
              <a:gd name="adj" fmla="val 50000"/>
            </a:avLst>
          </a:prstGeom>
          <a:gradFill rotWithShape="1">
            <a:gsLst>
              <a:gs pos="0">
                <a:srgbClr val="DDDDDD"/>
              </a:gs>
              <a:gs pos="100000">
                <a:schemeClr val="bg1"/>
              </a:gs>
            </a:gsLst>
            <a:lin ang="5400000" scaled="1"/>
            <a:tileRect/>
          </a:gra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0728" name="Line 8"/>
          <p:cNvSpPr/>
          <p:nvPr/>
        </p:nvSpPr>
        <p:spPr>
          <a:xfrm>
            <a:off x="3168650" y="4010025"/>
            <a:ext cx="792163" cy="758825"/>
          </a:xfrm>
          <a:prstGeom prst="line">
            <a:avLst/>
          </a:prstGeom>
          <a:ln w="19050" cap="flat" cmpd="sng">
            <a:solidFill>
              <a:schemeClr val="accent1"/>
            </a:solidFill>
            <a:prstDash val="solid"/>
            <a:headEnd type="none" w="med" len="med"/>
            <a:tailEnd type="none" w="med" len="med"/>
          </a:ln>
        </p:spPr>
      </p:sp>
      <p:sp>
        <p:nvSpPr>
          <p:cNvPr id="120841" name="Rectangle 9"/>
          <p:cNvSpPr/>
          <p:nvPr/>
        </p:nvSpPr>
        <p:spPr>
          <a:xfrm>
            <a:off x="4356100" y="2060575"/>
            <a:ext cx="3300413" cy="576263"/>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1800" b="1" dirty="0">
                <a:ea typeface="华文细黑" panose="02010600040101010101" pitchFamily="2" charset="-122"/>
              </a:rPr>
              <a:t>职业心态、商务礼仪、宏观意识、服务意识、责任感</a:t>
            </a:r>
            <a:r>
              <a:rPr lang="en-US" altLang="zh-CN" sz="1800" b="1" dirty="0">
                <a:ea typeface="华文细黑" panose="02010600040101010101" pitchFamily="2" charset="-122"/>
              </a:rPr>
              <a:t>…… </a:t>
            </a:r>
            <a:endParaRPr lang="zh-CN" altLang="en-US" sz="1800" b="1" dirty="0">
              <a:ea typeface="华文细黑" panose="02010600040101010101" pitchFamily="2" charset="-122"/>
            </a:endParaRPr>
          </a:p>
        </p:txBody>
      </p:sp>
      <p:sp>
        <p:nvSpPr>
          <p:cNvPr id="120842" name="Rectangle 10"/>
          <p:cNvSpPr/>
          <p:nvPr/>
        </p:nvSpPr>
        <p:spPr>
          <a:xfrm>
            <a:off x="5148263" y="3213100"/>
            <a:ext cx="3843337" cy="720725"/>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r>
              <a:rPr lang="zh-CN" altLang="en-US" sz="1800" b="1" dirty="0">
                <a:solidFill>
                  <a:srgbClr val="FF0000"/>
                </a:solidFill>
                <a:ea typeface="华文细黑" panose="02010600040101010101" pitchFamily="2" charset="-122"/>
              </a:rPr>
              <a:t>判断决策能力、数据分析能力、战略制定能力、风险防范与危机处理</a:t>
            </a:r>
            <a:endParaRPr lang="en-US" altLang="zh-CN" sz="1800" b="1" dirty="0">
              <a:solidFill>
                <a:srgbClr val="FF0000"/>
              </a:solidFill>
              <a:ea typeface="华文细黑" panose="02010600040101010101" pitchFamily="2" charset="-122"/>
            </a:endParaRPr>
          </a:p>
        </p:txBody>
      </p:sp>
      <p:sp>
        <p:nvSpPr>
          <p:cNvPr id="120843" name="Rectangle 11"/>
          <p:cNvSpPr/>
          <p:nvPr/>
        </p:nvSpPr>
        <p:spPr>
          <a:xfrm>
            <a:off x="5076825" y="5410200"/>
            <a:ext cx="4067175" cy="381000"/>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1800" b="1" dirty="0">
                <a:ea typeface="华文细黑" panose="02010600040101010101" pitchFamily="2" charset="-122"/>
              </a:rPr>
              <a:t>需要哪些基础知识？ </a:t>
            </a:r>
            <a:endParaRPr lang="en-US" altLang="zh-CN" sz="1800" b="1" dirty="0">
              <a:ea typeface="华文细黑" panose="02010600040101010101" pitchFamily="2" charset="-122"/>
            </a:endParaRPr>
          </a:p>
        </p:txBody>
      </p:sp>
      <p:sp>
        <p:nvSpPr>
          <p:cNvPr id="30732" name="AutoShape 12"/>
          <p:cNvSpPr/>
          <p:nvPr/>
        </p:nvSpPr>
        <p:spPr>
          <a:xfrm>
            <a:off x="0" y="1341438"/>
            <a:ext cx="4681538" cy="3887787"/>
          </a:xfrm>
          <a:prstGeom prst="flowChartExtract">
            <a:avLst/>
          </a:prstGeom>
          <a:solidFill>
            <a:schemeClr val="bg1"/>
          </a:solidFill>
          <a:ln w="476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0733" name="Line 13"/>
          <p:cNvSpPr/>
          <p:nvPr/>
        </p:nvSpPr>
        <p:spPr>
          <a:xfrm>
            <a:off x="611188" y="4437063"/>
            <a:ext cx="3529012" cy="0"/>
          </a:xfrm>
          <a:prstGeom prst="line">
            <a:avLst/>
          </a:prstGeom>
          <a:ln w="47625" cap="flat" cmpd="sng">
            <a:solidFill>
              <a:schemeClr val="tx1"/>
            </a:solidFill>
            <a:prstDash val="solid"/>
            <a:headEnd type="none" w="med" len="med"/>
            <a:tailEnd type="none" w="med" len="med"/>
          </a:ln>
        </p:spPr>
      </p:sp>
      <p:sp>
        <p:nvSpPr>
          <p:cNvPr id="30734" name="Line 14"/>
          <p:cNvSpPr/>
          <p:nvPr/>
        </p:nvSpPr>
        <p:spPr>
          <a:xfrm>
            <a:off x="1042988" y="3644900"/>
            <a:ext cx="2592387" cy="0"/>
          </a:xfrm>
          <a:prstGeom prst="line">
            <a:avLst/>
          </a:prstGeom>
          <a:ln w="47625" cap="flat" cmpd="sng">
            <a:solidFill>
              <a:schemeClr val="tx1"/>
            </a:solidFill>
            <a:prstDash val="solid"/>
            <a:headEnd type="none" w="med" len="med"/>
            <a:tailEnd type="none" w="med" len="med"/>
          </a:ln>
        </p:spPr>
      </p:sp>
      <p:sp>
        <p:nvSpPr>
          <p:cNvPr id="120847" name="Text Box 15"/>
          <p:cNvSpPr txBox="1"/>
          <p:nvPr/>
        </p:nvSpPr>
        <p:spPr>
          <a:xfrm>
            <a:off x="684213" y="4508500"/>
            <a:ext cx="338455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rPr>
              <a:t>基础知识 </a:t>
            </a:r>
            <a:endParaRPr lang="zh-CN" altLang="en-US" sz="2000" b="1" dirty="0">
              <a:solidFill>
                <a:schemeClr val="tx2"/>
              </a:solidFill>
              <a:ea typeface="黑体" panose="02010609060101010101" pitchFamily="49" charset="-122"/>
            </a:endParaRPr>
          </a:p>
        </p:txBody>
      </p:sp>
      <p:sp>
        <p:nvSpPr>
          <p:cNvPr id="120848" name="Text Box 16"/>
          <p:cNvSpPr txBox="1"/>
          <p:nvPr/>
        </p:nvSpPr>
        <p:spPr>
          <a:xfrm>
            <a:off x="1331913" y="3763963"/>
            <a:ext cx="2087562"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rPr>
              <a:t>基础通用能力 </a:t>
            </a:r>
            <a:endParaRPr lang="zh-CN" altLang="en-US" sz="2000" b="1" dirty="0">
              <a:solidFill>
                <a:schemeClr val="tx2"/>
              </a:solidFill>
              <a:ea typeface="黑体" panose="02010609060101010101" pitchFamily="49" charset="-122"/>
            </a:endParaRPr>
          </a:p>
        </p:txBody>
      </p:sp>
      <p:sp>
        <p:nvSpPr>
          <p:cNvPr id="120849" name="Text Box 17"/>
          <p:cNvSpPr txBox="1"/>
          <p:nvPr/>
        </p:nvSpPr>
        <p:spPr>
          <a:xfrm>
            <a:off x="1692275" y="2133600"/>
            <a:ext cx="1223963" cy="822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sym typeface="Arial" panose="020B0604020202020204" pitchFamily="34" charset="0"/>
              </a:rPr>
              <a:t>职业素养</a:t>
            </a:r>
            <a:endParaRPr lang="zh-CN" altLang="en-US" sz="2000" b="1" dirty="0">
              <a:solidFill>
                <a:schemeClr val="tx2"/>
              </a:solidFill>
              <a:ea typeface="黑体" panose="02010609060101010101" pitchFamily="49" charset="-122"/>
              <a:sym typeface="Arial" panose="020B0604020202020204" pitchFamily="34" charset="0"/>
            </a:endParaRPr>
          </a:p>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sym typeface="Arial" panose="020B0604020202020204" pitchFamily="34" charset="0"/>
              </a:rPr>
              <a:t>自我认知 </a:t>
            </a:r>
            <a:endParaRPr lang="zh-CN" altLang="en-US" sz="2000" b="1" dirty="0">
              <a:solidFill>
                <a:schemeClr val="tx2"/>
              </a:solidFill>
              <a:ea typeface="黑体" panose="02010609060101010101" pitchFamily="49" charset="-122"/>
              <a:sym typeface="Arial" panose="020B0604020202020204" pitchFamily="34" charset="0"/>
            </a:endParaRPr>
          </a:p>
        </p:txBody>
      </p:sp>
      <p:sp>
        <p:nvSpPr>
          <p:cNvPr id="120850" name="Line 18"/>
          <p:cNvSpPr/>
          <p:nvPr/>
        </p:nvSpPr>
        <p:spPr>
          <a:xfrm>
            <a:off x="3203575" y="3357563"/>
            <a:ext cx="1728788" cy="215900"/>
          </a:xfrm>
          <a:prstGeom prst="line">
            <a:avLst/>
          </a:prstGeom>
          <a:ln w="28575" cap="flat" cmpd="sng">
            <a:solidFill>
              <a:schemeClr val="tx1"/>
            </a:solidFill>
            <a:prstDash val="solid"/>
            <a:headEnd type="none" w="med" len="med"/>
            <a:tailEnd type="none" w="med" len="med"/>
          </a:ln>
        </p:spPr>
      </p:sp>
      <p:sp>
        <p:nvSpPr>
          <p:cNvPr id="120851" name="Line 19"/>
          <p:cNvSpPr/>
          <p:nvPr/>
        </p:nvSpPr>
        <p:spPr>
          <a:xfrm>
            <a:off x="3492500" y="4797425"/>
            <a:ext cx="1533525" cy="1081088"/>
          </a:xfrm>
          <a:prstGeom prst="line">
            <a:avLst/>
          </a:prstGeom>
          <a:ln w="28575" cap="flat" cmpd="sng">
            <a:solidFill>
              <a:schemeClr val="tx1"/>
            </a:solidFill>
            <a:prstDash val="solid"/>
            <a:headEnd type="none" w="med" len="med"/>
            <a:tailEnd type="none" w="med" len="med"/>
          </a:ln>
        </p:spPr>
      </p:sp>
      <p:sp>
        <p:nvSpPr>
          <p:cNvPr id="120852" name="Line 20"/>
          <p:cNvSpPr/>
          <p:nvPr/>
        </p:nvSpPr>
        <p:spPr>
          <a:xfrm flipV="1">
            <a:off x="2819400" y="2365375"/>
            <a:ext cx="1141413" cy="225425"/>
          </a:xfrm>
          <a:prstGeom prst="line">
            <a:avLst/>
          </a:prstGeom>
          <a:ln w="28575" cap="flat" cmpd="sng">
            <a:solidFill>
              <a:schemeClr val="tx1"/>
            </a:solidFill>
            <a:prstDash val="solid"/>
            <a:headEnd type="none" w="med" len="med"/>
            <a:tailEnd type="none" w="med" len="med"/>
          </a:ln>
        </p:spPr>
      </p:sp>
      <p:sp>
        <p:nvSpPr>
          <p:cNvPr id="30741" name="Line 22"/>
          <p:cNvSpPr/>
          <p:nvPr/>
        </p:nvSpPr>
        <p:spPr>
          <a:xfrm>
            <a:off x="1331913" y="2924175"/>
            <a:ext cx="1944687" cy="0"/>
          </a:xfrm>
          <a:prstGeom prst="line">
            <a:avLst/>
          </a:prstGeom>
          <a:ln w="47625" cap="flat" cmpd="sng">
            <a:solidFill>
              <a:schemeClr val="tx1"/>
            </a:solidFill>
            <a:prstDash val="solid"/>
            <a:headEnd type="none" w="med" len="med"/>
            <a:tailEnd type="none" w="med" len="med"/>
          </a:ln>
        </p:spPr>
      </p:sp>
      <p:sp>
        <p:nvSpPr>
          <p:cNvPr id="120855" name="Text Box 23"/>
          <p:cNvSpPr txBox="1"/>
          <p:nvPr/>
        </p:nvSpPr>
        <p:spPr>
          <a:xfrm>
            <a:off x="1476375" y="3068638"/>
            <a:ext cx="180022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sym typeface="Arial" panose="020B0604020202020204" pitchFamily="34" charset="0"/>
              </a:rPr>
              <a:t>决策分析能力 </a:t>
            </a:r>
            <a:endParaRPr lang="zh-CN" altLang="en-US" sz="2000" b="1" dirty="0">
              <a:solidFill>
                <a:schemeClr val="tx2"/>
              </a:solidFill>
              <a:ea typeface="黑体" panose="02010609060101010101" pitchFamily="49" charset="-122"/>
              <a:sym typeface="Arial" panose="020B0604020202020204" pitchFamily="34" charset="0"/>
            </a:endParaRPr>
          </a:p>
        </p:txBody>
      </p:sp>
      <p:sp>
        <p:nvSpPr>
          <p:cNvPr id="120856" name="Rectangle 24"/>
          <p:cNvSpPr/>
          <p:nvPr/>
        </p:nvSpPr>
        <p:spPr>
          <a:xfrm>
            <a:off x="5148263" y="4292600"/>
            <a:ext cx="3744912" cy="720725"/>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r>
              <a:rPr lang="zh-CN" altLang="en-US" sz="1800" b="1" dirty="0">
                <a:ea typeface="华文细黑" panose="02010600040101010101" pitchFamily="2" charset="-122"/>
              </a:rPr>
              <a:t>执行力、</a:t>
            </a:r>
            <a:r>
              <a:rPr lang="zh-CN" altLang="en-US" sz="1800" b="1" dirty="0">
                <a:solidFill>
                  <a:srgbClr val="FF0000"/>
                </a:solidFill>
                <a:ea typeface="华文细黑" panose="02010600040101010101" pitchFamily="2" charset="-122"/>
              </a:rPr>
              <a:t>理解力、学习能力</a:t>
            </a:r>
            <a:r>
              <a:rPr lang="zh-CN" altLang="en-US" sz="1800" b="1" dirty="0">
                <a:ea typeface="华文细黑" panose="02010600040101010101" pitchFamily="2" charset="-122"/>
              </a:rPr>
              <a:t>、沟通表达、</a:t>
            </a:r>
            <a:r>
              <a:rPr lang="zh-CN" altLang="en-US" sz="1800" b="1" dirty="0">
                <a:solidFill>
                  <a:srgbClr val="FF0000"/>
                </a:solidFill>
                <a:ea typeface="华文细黑" panose="02010600040101010101" pitchFamily="2" charset="-122"/>
              </a:rPr>
              <a:t>商务写作、说服能力</a:t>
            </a:r>
            <a:endParaRPr lang="en-US" altLang="zh-CN" sz="1800" b="1" dirty="0">
              <a:solidFill>
                <a:srgbClr val="FF0000"/>
              </a:solidFill>
              <a:ea typeface="华文细黑" panose="02010600040101010101" pitchFamily="2" charset="-122"/>
            </a:endParaRPr>
          </a:p>
        </p:txBody>
      </p:sp>
      <p:sp>
        <p:nvSpPr>
          <p:cNvPr id="120857" name="Line 25"/>
          <p:cNvSpPr/>
          <p:nvPr/>
        </p:nvSpPr>
        <p:spPr>
          <a:xfrm>
            <a:off x="3276600" y="4149725"/>
            <a:ext cx="1728788" cy="215900"/>
          </a:xfrm>
          <a:prstGeom prst="line">
            <a:avLst/>
          </a:prstGeom>
          <a:ln w="28575" cap="flat" cmpd="sng">
            <a:solidFill>
              <a:schemeClr val="tx1"/>
            </a:solidFill>
            <a:prstDash val="solid"/>
            <a:headEnd type="none" w="med" len="med"/>
            <a:tailEnd type="none" w="med" len="med"/>
          </a:ln>
        </p:spPr>
      </p:sp>
      <p:sp>
        <p:nvSpPr>
          <p:cNvPr id="120858" name="Rectangle 26"/>
          <p:cNvSpPr/>
          <p:nvPr/>
        </p:nvSpPr>
        <p:spPr>
          <a:xfrm>
            <a:off x="5076825" y="5943600"/>
            <a:ext cx="4067175" cy="381000"/>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1800" b="1" dirty="0">
                <a:ea typeface="华文细黑" panose="02010600040101010101" pitchFamily="2" charset="-122"/>
              </a:rPr>
              <a:t>管理学、经济学、政治学 </a:t>
            </a:r>
            <a:endParaRPr lang="zh-CN" altLang="en-US" sz="1800" b="1" dirty="0">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848"/>
                                        </p:tgtEl>
                                        <p:attrNameLst>
                                          <p:attrName>style.visibility</p:attrName>
                                        </p:attrNameLst>
                                      </p:cBhvr>
                                      <p:to>
                                        <p:strVal val="visible"/>
                                      </p:to>
                                    </p:set>
                                    <p:animEffect transition="in" filter="blinds(horizontal)">
                                      <p:cBhvr>
                                        <p:cTn id="7" dur="500"/>
                                        <p:tgtEl>
                                          <p:spTgt spid="120848"/>
                                        </p:tgtEl>
                                      </p:cBhvr>
                                    </p:animEffect>
                                  </p:childTnLst>
                                </p:cTn>
                              </p:par>
                              <p:par>
                                <p:cTn id="8" presetID="3" presetClass="entr" presetSubtype="10" fill="hold" nodeType="withEffect">
                                  <p:stCondLst>
                                    <p:cond delay="0"/>
                                  </p:stCondLst>
                                  <p:childTnLst>
                                    <p:set>
                                      <p:cBhvr>
                                        <p:cTn id="9" dur="1" fill="hold">
                                          <p:stCondLst>
                                            <p:cond delay="0"/>
                                          </p:stCondLst>
                                        </p:cTn>
                                        <p:tgtEl>
                                          <p:spTgt spid="120857"/>
                                        </p:tgtEl>
                                        <p:attrNameLst>
                                          <p:attrName>style.visibility</p:attrName>
                                        </p:attrNameLst>
                                      </p:cBhvr>
                                      <p:to>
                                        <p:strVal val="visible"/>
                                      </p:to>
                                    </p:set>
                                    <p:animEffect transition="in" filter="blinds(horizontal)">
                                      <p:cBhvr>
                                        <p:cTn id="10" dur="500"/>
                                        <p:tgtEl>
                                          <p:spTgt spid="12085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0856"/>
                                        </p:tgtEl>
                                        <p:attrNameLst>
                                          <p:attrName>style.visibility</p:attrName>
                                        </p:attrNameLst>
                                      </p:cBhvr>
                                      <p:to>
                                        <p:strVal val="visible"/>
                                      </p:to>
                                    </p:set>
                                    <p:animEffect transition="in" filter="blinds(horizontal)">
                                      <p:cBhvr>
                                        <p:cTn id="13" dur="500"/>
                                        <p:tgtEl>
                                          <p:spTgt spid="12085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0834"/>
                                        </p:tgtEl>
                                        <p:attrNameLst>
                                          <p:attrName>style.visibility</p:attrName>
                                        </p:attrNameLst>
                                      </p:cBhvr>
                                      <p:to>
                                        <p:strVal val="visible"/>
                                      </p:to>
                                    </p:set>
                                    <p:animEffect transition="in" filter="blinds(horizontal)">
                                      <p:cBhvr>
                                        <p:cTn id="16" dur="500"/>
                                        <p:tgtEl>
                                          <p:spTgt spid="12083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0855"/>
                                        </p:tgtEl>
                                        <p:attrNameLst>
                                          <p:attrName>style.visibility</p:attrName>
                                        </p:attrNameLst>
                                      </p:cBhvr>
                                      <p:to>
                                        <p:strVal val="visible"/>
                                      </p:to>
                                    </p:set>
                                    <p:animEffect transition="in" filter="blinds(horizontal)">
                                      <p:cBhvr>
                                        <p:cTn id="21" dur="500"/>
                                        <p:tgtEl>
                                          <p:spTgt spid="120855"/>
                                        </p:tgtEl>
                                      </p:cBhvr>
                                    </p:animEffect>
                                  </p:childTnLst>
                                </p:cTn>
                              </p:par>
                              <p:par>
                                <p:cTn id="22" presetID="3" presetClass="entr" presetSubtype="10" fill="hold" nodeType="withEffect">
                                  <p:stCondLst>
                                    <p:cond delay="0"/>
                                  </p:stCondLst>
                                  <p:childTnLst>
                                    <p:set>
                                      <p:cBhvr>
                                        <p:cTn id="23" dur="1" fill="hold">
                                          <p:stCondLst>
                                            <p:cond delay="0"/>
                                          </p:stCondLst>
                                        </p:cTn>
                                        <p:tgtEl>
                                          <p:spTgt spid="120850"/>
                                        </p:tgtEl>
                                        <p:attrNameLst>
                                          <p:attrName>style.visibility</p:attrName>
                                        </p:attrNameLst>
                                      </p:cBhvr>
                                      <p:to>
                                        <p:strVal val="visible"/>
                                      </p:to>
                                    </p:set>
                                    <p:animEffect transition="in" filter="blinds(horizontal)">
                                      <p:cBhvr>
                                        <p:cTn id="24" dur="500"/>
                                        <p:tgtEl>
                                          <p:spTgt spid="12085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0842"/>
                                        </p:tgtEl>
                                        <p:attrNameLst>
                                          <p:attrName>style.visibility</p:attrName>
                                        </p:attrNameLst>
                                      </p:cBhvr>
                                      <p:to>
                                        <p:strVal val="visible"/>
                                      </p:to>
                                    </p:set>
                                    <p:animEffect transition="in" filter="blinds(horizontal)">
                                      <p:cBhvr>
                                        <p:cTn id="27" dur="500"/>
                                        <p:tgtEl>
                                          <p:spTgt spid="12084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0837"/>
                                        </p:tgtEl>
                                        <p:attrNameLst>
                                          <p:attrName>style.visibility</p:attrName>
                                        </p:attrNameLst>
                                      </p:cBhvr>
                                      <p:to>
                                        <p:strVal val="visible"/>
                                      </p:to>
                                    </p:set>
                                    <p:animEffect transition="in" filter="blinds(horizontal)">
                                      <p:cBhvr>
                                        <p:cTn id="30" dur="500"/>
                                        <p:tgtEl>
                                          <p:spTgt spid="12083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0847"/>
                                        </p:tgtEl>
                                        <p:attrNameLst>
                                          <p:attrName>style.visibility</p:attrName>
                                        </p:attrNameLst>
                                      </p:cBhvr>
                                      <p:to>
                                        <p:strVal val="visible"/>
                                      </p:to>
                                    </p:set>
                                    <p:animEffect transition="in" filter="blinds(horizontal)">
                                      <p:cBhvr>
                                        <p:cTn id="35" dur="500"/>
                                        <p:tgtEl>
                                          <p:spTgt spid="120847"/>
                                        </p:tgtEl>
                                      </p:cBhvr>
                                    </p:animEffect>
                                  </p:childTnLst>
                                </p:cTn>
                              </p:par>
                              <p:par>
                                <p:cTn id="36" presetID="3" presetClass="entr" presetSubtype="10" fill="hold" nodeType="withEffect">
                                  <p:stCondLst>
                                    <p:cond delay="0"/>
                                  </p:stCondLst>
                                  <p:childTnLst>
                                    <p:set>
                                      <p:cBhvr>
                                        <p:cTn id="37" dur="1" fill="hold">
                                          <p:stCondLst>
                                            <p:cond delay="0"/>
                                          </p:stCondLst>
                                        </p:cTn>
                                        <p:tgtEl>
                                          <p:spTgt spid="120851"/>
                                        </p:tgtEl>
                                        <p:attrNameLst>
                                          <p:attrName>style.visibility</p:attrName>
                                        </p:attrNameLst>
                                      </p:cBhvr>
                                      <p:to>
                                        <p:strVal val="visible"/>
                                      </p:to>
                                    </p:set>
                                    <p:animEffect transition="in" filter="blinds(horizontal)">
                                      <p:cBhvr>
                                        <p:cTn id="38" dur="500"/>
                                        <p:tgtEl>
                                          <p:spTgt spid="120851"/>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20839"/>
                                        </p:tgtEl>
                                        <p:attrNameLst>
                                          <p:attrName>style.visibility</p:attrName>
                                        </p:attrNameLst>
                                      </p:cBhvr>
                                      <p:to>
                                        <p:strVal val="visible"/>
                                      </p:to>
                                    </p:set>
                                    <p:animEffect transition="in" filter="blinds(horizontal)">
                                      <p:cBhvr>
                                        <p:cTn id="41" dur="500"/>
                                        <p:tgtEl>
                                          <p:spTgt spid="120839"/>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20843"/>
                                        </p:tgtEl>
                                        <p:attrNameLst>
                                          <p:attrName>style.visibility</p:attrName>
                                        </p:attrNameLst>
                                      </p:cBhvr>
                                      <p:to>
                                        <p:strVal val="visible"/>
                                      </p:to>
                                    </p:set>
                                    <p:animEffect transition="in" filter="blinds(horizontal)">
                                      <p:cBhvr>
                                        <p:cTn id="44" dur="500"/>
                                        <p:tgtEl>
                                          <p:spTgt spid="120843"/>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20849"/>
                                        </p:tgtEl>
                                        <p:attrNameLst>
                                          <p:attrName>style.visibility</p:attrName>
                                        </p:attrNameLst>
                                      </p:cBhvr>
                                      <p:to>
                                        <p:strVal val="visible"/>
                                      </p:to>
                                    </p:set>
                                    <p:animEffect transition="in" filter="blinds(horizontal)">
                                      <p:cBhvr>
                                        <p:cTn id="49" dur="500"/>
                                        <p:tgtEl>
                                          <p:spTgt spid="120849"/>
                                        </p:tgtEl>
                                      </p:cBhvr>
                                    </p:animEffect>
                                  </p:childTnLst>
                                </p:cTn>
                              </p:par>
                              <p:par>
                                <p:cTn id="50" presetID="3" presetClass="entr" presetSubtype="10" fill="hold" nodeType="withEffect">
                                  <p:stCondLst>
                                    <p:cond delay="0"/>
                                  </p:stCondLst>
                                  <p:childTnLst>
                                    <p:set>
                                      <p:cBhvr>
                                        <p:cTn id="51" dur="1" fill="hold">
                                          <p:stCondLst>
                                            <p:cond delay="0"/>
                                          </p:stCondLst>
                                        </p:cTn>
                                        <p:tgtEl>
                                          <p:spTgt spid="120852"/>
                                        </p:tgtEl>
                                        <p:attrNameLst>
                                          <p:attrName>style.visibility</p:attrName>
                                        </p:attrNameLst>
                                      </p:cBhvr>
                                      <p:to>
                                        <p:strVal val="visible"/>
                                      </p:to>
                                    </p:set>
                                    <p:animEffect transition="in" filter="blinds(horizontal)">
                                      <p:cBhvr>
                                        <p:cTn id="52" dur="500"/>
                                        <p:tgtEl>
                                          <p:spTgt spid="120852"/>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20841"/>
                                        </p:tgtEl>
                                        <p:attrNameLst>
                                          <p:attrName>style.visibility</p:attrName>
                                        </p:attrNameLst>
                                      </p:cBhvr>
                                      <p:to>
                                        <p:strVal val="visible"/>
                                      </p:to>
                                    </p:set>
                                    <p:animEffect transition="in" filter="blinds(horizontal)">
                                      <p:cBhvr>
                                        <p:cTn id="55" dur="500"/>
                                        <p:tgtEl>
                                          <p:spTgt spid="12084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120838"/>
                                        </p:tgtEl>
                                        <p:attrNameLst>
                                          <p:attrName>style.visibility</p:attrName>
                                        </p:attrNameLst>
                                      </p:cBhvr>
                                      <p:to>
                                        <p:strVal val="visible"/>
                                      </p:to>
                                    </p:set>
                                    <p:animEffect transition="in" filter="blinds(horizontal)">
                                      <p:cBhvr>
                                        <p:cTn id="58" dur="500"/>
                                        <p:tgtEl>
                                          <p:spTgt spid="12083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20858"/>
                                        </p:tgtEl>
                                        <p:attrNameLst>
                                          <p:attrName>style.visibility</p:attrName>
                                        </p:attrNameLst>
                                      </p:cBhvr>
                                      <p:to>
                                        <p:strVal val="visible"/>
                                      </p:to>
                                    </p:set>
                                    <p:animEffect transition="in" filter="blinds(horizontal)">
                                      <p:cBhvr>
                                        <p:cTn id="63" dur="500"/>
                                        <p:tgtEl>
                                          <p:spTgt spid="120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animBg="1"/>
      <p:bldP spid="120837" grpId="0" animBg="1"/>
      <p:bldP spid="120838" grpId="0" animBg="1"/>
      <p:bldP spid="120839" grpId="0" animBg="1"/>
      <p:bldP spid="120841" grpId="0"/>
      <p:bldP spid="120842" grpId="0"/>
      <p:bldP spid="120843" grpId="0"/>
      <p:bldP spid="120847" grpId="0"/>
      <p:bldP spid="120848" grpId="0"/>
      <p:bldP spid="120849" grpId="0"/>
      <p:bldP spid="120855" grpId="0"/>
      <p:bldP spid="120856" grpId="0"/>
      <p:bldP spid="1208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Group 2"/>
          <p:cNvGrpSpPr/>
          <p:nvPr/>
        </p:nvGrpSpPr>
        <p:grpSpPr>
          <a:xfrm>
            <a:off x="914400" y="1752600"/>
            <a:ext cx="7772400" cy="719138"/>
            <a:chOff x="0" y="0"/>
            <a:chExt cx="6228000" cy="719137"/>
          </a:xfrm>
        </p:grpSpPr>
        <p:sp>
          <p:nvSpPr>
            <p:cNvPr id="7181"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182"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grpSp>
        <p:nvGrpSpPr>
          <p:cNvPr id="7171" name="Group 5"/>
          <p:cNvGrpSpPr/>
          <p:nvPr/>
        </p:nvGrpSpPr>
        <p:grpSpPr>
          <a:xfrm>
            <a:off x="914400" y="2895600"/>
            <a:ext cx="7772400" cy="719138"/>
            <a:chOff x="0" y="0"/>
            <a:chExt cx="6228000" cy="719138"/>
          </a:xfrm>
        </p:grpSpPr>
        <p:sp>
          <p:nvSpPr>
            <p:cNvPr id="7179" name="AutoShape 3"/>
            <p:cNvSpPr/>
            <p:nvPr/>
          </p:nvSpPr>
          <p:spPr>
            <a:xfrm>
              <a:off x="0" y="0"/>
              <a:ext cx="6228000" cy="71913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180" name="AutoShape 3"/>
            <p:cNvSpPr/>
            <p:nvPr/>
          </p:nvSpPr>
          <p:spPr>
            <a:xfrm>
              <a:off x="0" y="88900"/>
              <a:ext cx="6228000" cy="541338"/>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7172" name="Rectangle 16"/>
          <p:cNvSpPr/>
          <p:nvPr/>
        </p:nvSpPr>
        <p:spPr>
          <a:xfrm>
            <a:off x="920750" y="3048000"/>
            <a:ext cx="7689850" cy="46196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ea typeface="华文细黑" panose="02010600040101010101" pitchFamily="2" charset="-122"/>
                <a:sym typeface="Arial" panose="020B0604020202020204" pitchFamily="34" charset="0"/>
              </a:rPr>
              <a:t>专题二：</a:t>
            </a:r>
            <a:r>
              <a:rPr lang="zh-CN" altLang="en-US" sz="2400" b="1" dirty="0">
                <a:ea typeface="宋体" panose="02010600030101010101" pitchFamily="2" charset="-122"/>
                <a:sym typeface="Arial" panose="020B0604020202020204" pitchFamily="34" charset="0"/>
              </a:rPr>
              <a:t>如何实现应用型课程教学设计</a:t>
            </a:r>
            <a:r>
              <a:rPr lang="zh-CN" altLang="en-US" sz="1800" dirty="0">
                <a:ea typeface="宋体" panose="02010600030101010101" pitchFamily="2" charset="-122"/>
                <a:sym typeface="Arial" panose="020B0604020202020204" pitchFamily="34" charset="0"/>
              </a:rPr>
              <a:t> </a:t>
            </a:r>
            <a:endParaRPr lang="zh-CN" altLang="en-US" sz="1800" dirty="0">
              <a:ea typeface="宋体" panose="02010600030101010101" pitchFamily="2" charset="-122"/>
              <a:sym typeface="Arial" panose="020B0604020202020204" pitchFamily="34" charset="0"/>
            </a:endParaRPr>
          </a:p>
        </p:txBody>
      </p:sp>
      <p:grpSp>
        <p:nvGrpSpPr>
          <p:cNvPr id="7173" name="Group 9"/>
          <p:cNvGrpSpPr/>
          <p:nvPr/>
        </p:nvGrpSpPr>
        <p:grpSpPr>
          <a:xfrm>
            <a:off x="914400" y="4114800"/>
            <a:ext cx="7769225" cy="719138"/>
            <a:chOff x="0" y="0"/>
            <a:chExt cx="6226850" cy="719138"/>
          </a:xfrm>
        </p:grpSpPr>
        <p:sp>
          <p:nvSpPr>
            <p:cNvPr id="7177" name="AutoShape 3"/>
            <p:cNvSpPr/>
            <p:nvPr/>
          </p:nvSpPr>
          <p:spPr>
            <a:xfrm>
              <a:off x="338" y="0"/>
              <a:ext cx="6226175" cy="719138"/>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178" name="AutoShape 3"/>
            <p:cNvSpPr/>
            <p:nvPr/>
          </p:nvSpPr>
          <p:spPr>
            <a:xfrm>
              <a:off x="0" y="88900"/>
              <a:ext cx="6226850" cy="541338"/>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7174" name="Rectangle 19"/>
          <p:cNvSpPr/>
          <p:nvPr/>
        </p:nvSpPr>
        <p:spPr>
          <a:xfrm>
            <a:off x="920750" y="4267200"/>
            <a:ext cx="7689850" cy="46196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ea typeface="华文细黑" panose="02010600040101010101" pitchFamily="2" charset="-122"/>
                <a:sym typeface="Arial" panose="020B0604020202020204" pitchFamily="34" charset="0"/>
              </a:rPr>
              <a:t>专题三：保障机制 </a:t>
            </a:r>
            <a:endParaRPr lang="zh-CN" altLang="en-US" sz="2400" b="1" dirty="0">
              <a:ea typeface="华文细黑" panose="02010600040101010101" pitchFamily="2" charset="-122"/>
              <a:sym typeface="Arial" panose="020B0604020202020204" pitchFamily="34" charset="0"/>
            </a:endParaRPr>
          </a:p>
        </p:txBody>
      </p:sp>
      <p:sp>
        <p:nvSpPr>
          <p:cNvPr id="7175" name="Text Box 26"/>
          <p:cNvSpPr txBox="1"/>
          <p:nvPr/>
        </p:nvSpPr>
        <p:spPr>
          <a:xfrm>
            <a:off x="7488238" y="142875"/>
            <a:ext cx="1655762" cy="4921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r">
              <a:spcBef>
                <a:spcPct val="50000"/>
              </a:spcBef>
              <a:buNone/>
            </a:pPr>
            <a:r>
              <a:rPr lang="zh-CN" altLang="en-US" sz="2600" dirty="0">
                <a:latin typeface="微软雅黑" panose="020B0503020204020204" pitchFamily="34" charset="-122"/>
                <a:ea typeface="微软雅黑" panose="020B0503020204020204" pitchFamily="34" charset="-122"/>
              </a:rPr>
              <a:t>目 录</a:t>
            </a:r>
            <a:endParaRPr lang="zh-CN" altLang="en-US" sz="2600" dirty="0">
              <a:latin typeface="微软雅黑" panose="020B0503020204020204" pitchFamily="34" charset="-122"/>
              <a:ea typeface="微软雅黑" panose="020B0503020204020204" pitchFamily="34" charset="-122"/>
            </a:endParaRPr>
          </a:p>
        </p:txBody>
      </p:sp>
      <p:sp>
        <p:nvSpPr>
          <p:cNvPr id="7176" name="矩形 18"/>
          <p:cNvSpPr/>
          <p:nvPr/>
        </p:nvSpPr>
        <p:spPr>
          <a:xfrm>
            <a:off x="914400" y="1905000"/>
            <a:ext cx="777240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ea typeface="宋体" panose="02010600030101010101" pitchFamily="2" charset="-122"/>
                <a:sym typeface="Arial" panose="020B0604020202020204" pitchFamily="34" charset="0"/>
              </a:rPr>
              <a:t>专题一：应用型人才培养改革思路：以公共管理为例 </a:t>
            </a:r>
            <a:endParaRPr lang="zh-CN" altLang="en-US" sz="2400" b="1" dirty="0">
              <a:ea typeface="宋体" panose="02010600030101010101" pitchFamily="2" charset="-122"/>
              <a:sym typeface="Arial" panose="020B0604020202020204" pitchFamily="34" charset="0"/>
            </a:endParaRPr>
          </a:p>
        </p:txBody>
      </p:sp>
    </p:spTree>
  </p:cSld>
  <p:clrMapOvr>
    <a:masterClrMapping/>
  </p:clrMapOvr>
  <p:transition>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Oval 4"/>
          <p:cNvSpPr/>
          <p:nvPr/>
        </p:nvSpPr>
        <p:spPr>
          <a:xfrm>
            <a:off x="1162050" y="4402138"/>
            <a:ext cx="2501900" cy="373062"/>
          </a:xfrm>
          <a:prstGeom prst="ellipse">
            <a:avLst/>
          </a:prstGeom>
          <a:gradFill rotWithShape="1">
            <a:gsLst>
              <a:gs pos="0">
                <a:srgbClr val="CC3300"/>
              </a:gs>
              <a:gs pos="100000">
                <a:srgbClr val="CC3300">
                  <a:alpha val="0"/>
                </a:srgbClr>
              </a:gs>
            </a:gsLst>
            <a:path path="shape">
              <a:fillToRect l="50000" t="50000" r="50000" b="50000"/>
            </a:path>
            <a:tileRect/>
          </a:gradFill>
          <a:ln w="9525">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2771" name="Line 5"/>
          <p:cNvSpPr/>
          <p:nvPr/>
        </p:nvSpPr>
        <p:spPr>
          <a:xfrm>
            <a:off x="3417888" y="4010025"/>
            <a:ext cx="792162" cy="758825"/>
          </a:xfrm>
          <a:prstGeom prst="line">
            <a:avLst/>
          </a:prstGeom>
          <a:ln w="19050" cap="flat" cmpd="sng">
            <a:solidFill>
              <a:schemeClr val="accent1"/>
            </a:solidFill>
            <a:prstDash val="solid"/>
            <a:headEnd type="none" w="med" len="med"/>
            <a:tailEnd type="none" w="med" len="med"/>
          </a:ln>
        </p:spPr>
      </p:sp>
      <p:sp>
        <p:nvSpPr>
          <p:cNvPr id="32772" name="AutoShape 6"/>
          <p:cNvSpPr/>
          <p:nvPr/>
        </p:nvSpPr>
        <p:spPr>
          <a:xfrm>
            <a:off x="249238" y="1341438"/>
            <a:ext cx="4681537" cy="3887787"/>
          </a:xfrm>
          <a:prstGeom prst="flowChartExtract">
            <a:avLst/>
          </a:prstGeom>
          <a:solidFill>
            <a:schemeClr val="bg1"/>
          </a:solidFill>
          <a:ln w="47625" cap="flat" cmpd="sng">
            <a:solidFill>
              <a:schemeClr val="tx1"/>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2773" name="Line 7"/>
          <p:cNvSpPr/>
          <p:nvPr/>
        </p:nvSpPr>
        <p:spPr>
          <a:xfrm>
            <a:off x="860425" y="4437063"/>
            <a:ext cx="3529013" cy="0"/>
          </a:xfrm>
          <a:prstGeom prst="line">
            <a:avLst/>
          </a:prstGeom>
          <a:ln w="47625" cap="flat" cmpd="sng">
            <a:solidFill>
              <a:schemeClr val="tx1"/>
            </a:solidFill>
            <a:prstDash val="solid"/>
            <a:headEnd type="none" w="med" len="med"/>
            <a:tailEnd type="none" w="med" len="med"/>
          </a:ln>
        </p:spPr>
      </p:sp>
      <p:sp>
        <p:nvSpPr>
          <p:cNvPr id="32774" name="Line 8"/>
          <p:cNvSpPr/>
          <p:nvPr/>
        </p:nvSpPr>
        <p:spPr>
          <a:xfrm>
            <a:off x="1292225" y="3644900"/>
            <a:ext cx="2592388" cy="0"/>
          </a:xfrm>
          <a:prstGeom prst="line">
            <a:avLst/>
          </a:prstGeom>
          <a:ln w="47625" cap="flat" cmpd="sng">
            <a:solidFill>
              <a:schemeClr val="tx1"/>
            </a:solidFill>
            <a:prstDash val="solid"/>
            <a:headEnd type="none" w="med" len="med"/>
            <a:tailEnd type="none" w="med" len="med"/>
          </a:ln>
        </p:spPr>
      </p:sp>
      <p:sp>
        <p:nvSpPr>
          <p:cNvPr id="32775" name="Text Box 9"/>
          <p:cNvSpPr txBox="1"/>
          <p:nvPr/>
        </p:nvSpPr>
        <p:spPr>
          <a:xfrm>
            <a:off x="933450" y="4508500"/>
            <a:ext cx="3384550"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rPr>
              <a:t>基础知识 </a:t>
            </a:r>
            <a:endParaRPr lang="zh-CN" altLang="en-US" sz="2000" b="1" dirty="0">
              <a:solidFill>
                <a:schemeClr val="tx2"/>
              </a:solidFill>
              <a:ea typeface="黑体" panose="02010609060101010101" pitchFamily="49" charset="-122"/>
            </a:endParaRPr>
          </a:p>
        </p:txBody>
      </p:sp>
      <p:sp>
        <p:nvSpPr>
          <p:cNvPr id="32776" name="Text Box 10"/>
          <p:cNvSpPr txBox="1"/>
          <p:nvPr/>
        </p:nvSpPr>
        <p:spPr>
          <a:xfrm>
            <a:off x="1581150" y="3763963"/>
            <a:ext cx="2087563"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rPr>
              <a:t>基础通用能力</a:t>
            </a:r>
            <a:endParaRPr lang="zh-CN" altLang="en-US" sz="2000" b="1" dirty="0">
              <a:solidFill>
                <a:schemeClr val="tx2"/>
              </a:solidFill>
              <a:ea typeface="黑体" panose="02010609060101010101" pitchFamily="49" charset="-122"/>
            </a:endParaRPr>
          </a:p>
        </p:txBody>
      </p:sp>
      <p:sp>
        <p:nvSpPr>
          <p:cNvPr id="32777" name="Text Box 11"/>
          <p:cNvSpPr txBox="1"/>
          <p:nvPr/>
        </p:nvSpPr>
        <p:spPr>
          <a:xfrm>
            <a:off x="1941513" y="2324100"/>
            <a:ext cx="1223962"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sym typeface="Arial" panose="020B0604020202020204" pitchFamily="34" charset="0"/>
              </a:rPr>
              <a:t>职业素养 </a:t>
            </a:r>
            <a:endParaRPr lang="zh-CN" altLang="en-US" sz="2000" b="1" dirty="0">
              <a:solidFill>
                <a:schemeClr val="tx2"/>
              </a:solidFill>
              <a:ea typeface="黑体" panose="02010609060101010101" pitchFamily="49" charset="-122"/>
              <a:sym typeface="Arial" panose="020B0604020202020204" pitchFamily="34" charset="0"/>
            </a:endParaRPr>
          </a:p>
        </p:txBody>
      </p:sp>
      <p:sp>
        <p:nvSpPr>
          <p:cNvPr id="32778" name="Line 14"/>
          <p:cNvSpPr/>
          <p:nvPr/>
        </p:nvSpPr>
        <p:spPr>
          <a:xfrm>
            <a:off x="1581150" y="2924175"/>
            <a:ext cx="1944688" cy="0"/>
          </a:xfrm>
          <a:prstGeom prst="line">
            <a:avLst/>
          </a:prstGeom>
          <a:ln w="47625" cap="flat" cmpd="sng">
            <a:solidFill>
              <a:schemeClr val="tx1"/>
            </a:solidFill>
            <a:prstDash val="solid"/>
            <a:headEnd type="none" w="med" len="med"/>
            <a:tailEnd type="none" w="med" len="med"/>
          </a:ln>
        </p:spPr>
      </p:sp>
      <p:sp>
        <p:nvSpPr>
          <p:cNvPr id="32779" name="Text Box 15"/>
          <p:cNvSpPr txBox="1"/>
          <p:nvPr/>
        </p:nvSpPr>
        <p:spPr>
          <a:xfrm>
            <a:off x="1725613" y="3068638"/>
            <a:ext cx="180022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spcBef>
                <a:spcPct val="0"/>
              </a:spcBef>
              <a:buNone/>
            </a:pPr>
            <a:r>
              <a:rPr lang="zh-CN" altLang="en-US" sz="2000" b="1" dirty="0">
                <a:solidFill>
                  <a:schemeClr val="tx2"/>
                </a:solidFill>
                <a:ea typeface="黑体" panose="02010609060101010101" pitchFamily="49" charset="-122"/>
                <a:sym typeface="Arial" panose="020B0604020202020204" pitchFamily="34" charset="0"/>
              </a:rPr>
              <a:t>理性决策能力</a:t>
            </a:r>
            <a:endParaRPr lang="zh-CN" altLang="en-US" sz="2000" b="1" dirty="0">
              <a:solidFill>
                <a:schemeClr val="tx2"/>
              </a:solidFill>
              <a:ea typeface="黑体" panose="02010609060101010101" pitchFamily="49" charset="-122"/>
              <a:sym typeface="Arial" panose="020B0604020202020204" pitchFamily="34" charset="0"/>
            </a:endParaRPr>
          </a:p>
        </p:txBody>
      </p:sp>
      <p:sp>
        <p:nvSpPr>
          <p:cNvPr id="63" name="圆角矩形 62"/>
          <p:cNvSpPr/>
          <p:nvPr/>
        </p:nvSpPr>
        <p:spPr>
          <a:xfrm>
            <a:off x="5334000" y="4495800"/>
            <a:ext cx="2209800" cy="719138"/>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认知实训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圆角矩形 62"/>
          <p:cNvSpPr/>
          <p:nvPr/>
        </p:nvSpPr>
        <p:spPr>
          <a:xfrm>
            <a:off x="5334000" y="3624263"/>
            <a:ext cx="2209800" cy="719137"/>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通用能力实训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圆角矩形 62"/>
          <p:cNvSpPr/>
          <p:nvPr/>
        </p:nvSpPr>
        <p:spPr>
          <a:xfrm>
            <a:off x="5334000" y="2743200"/>
            <a:ext cx="2209800" cy="719138"/>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业务决策实训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 name="圆角矩形 62"/>
          <p:cNvSpPr/>
          <p:nvPr/>
        </p:nvSpPr>
        <p:spPr>
          <a:xfrm>
            <a:off x="5334000" y="1905000"/>
            <a:ext cx="2209800" cy="719138"/>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综合实训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4958" name="Line 30"/>
          <p:cNvSpPr>
            <a:spLocks noChangeShapeType="1"/>
          </p:cNvSpPr>
          <p:nvPr/>
        </p:nvSpPr>
        <p:spPr bwMode="auto">
          <a:xfrm>
            <a:off x="4191000" y="4876800"/>
            <a:ext cx="8382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959" name="Line 31"/>
          <p:cNvSpPr>
            <a:spLocks noChangeShapeType="1"/>
          </p:cNvSpPr>
          <p:nvPr/>
        </p:nvSpPr>
        <p:spPr bwMode="auto">
          <a:xfrm>
            <a:off x="4191000" y="4038600"/>
            <a:ext cx="8382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960" name="Line 32"/>
          <p:cNvSpPr>
            <a:spLocks noChangeShapeType="1"/>
          </p:cNvSpPr>
          <p:nvPr/>
        </p:nvSpPr>
        <p:spPr bwMode="auto">
          <a:xfrm>
            <a:off x="4191000" y="3200400"/>
            <a:ext cx="8382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961" name="Line 33"/>
          <p:cNvSpPr>
            <a:spLocks noChangeShapeType="1"/>
          </p:cNvSpPr>
          <p:nvPr/>
        </p:nvSpPr>
        <p:spPr bwMode="auto">
          <a:xfrm>
            <a:off x="4191000" y="2286000"/>
            <a:ext cx="8382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962" name="Rectangle 34"/>
          <p:cNvSpPr>
            <a:spLocks noChangeArrowheads="1"/>
          </p:cNvSpPr>
          <p:nvPr/>
        </p:nvSpPr>
        <p:spPr bwMode="auto">
          <a:xfrm>
            <a:off x="1447800" y="152400"/>
            <a:ext cx="6985000" cy="495300"/>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rPr>
              <a:t>能力实训体系的构建 </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3" presetClass="entr" presetSubtype="10" fill="hold" nodeType="withEffect">
                                  <p:stCondLst>
                                    <p:cond delay="0"/>
                                  </p:stCondLst>
                                  <p:childTnLst>
                                    <p:set>
                                      <p:cBhvr>
                                        <p:cTn id="9" dur="1" fill="hold">
                                          <p:stCondLst>
                                            <p:cond delay="0"/>
                                          </p:stCondLst>
                                        </p:cTn>
                                        <p:tgtEl>
                                          <p:spTgt spid="124958"/>
                                        </p:tgtEl>
                                        <p:attrNameLst>
                                          <p:attrName>style.visibility</p:attrName>
                                        </p:attrNameLst>
                                      </p:cBhvr>
                                      <p:to>
                                        <p:strVal val="visible"/>
                                      </p:to>
                                    </p:set>
                                    <p:animEffect transition="in" filter="blinds(horizontal)">
                                      <p:cBhvr>
                                        <p:cTn id="10" dur="500"/>
                                        <p:tgtEl>
                                          <p:spTgt spid="12495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par>
                                <p:cTn id="16" presetID="3" presetClass="entr" presetSubtype="10" fill="hold" nodeType="withEffect">
                                  <p:stCondLst>
                                    <p:cond delay="0"/>
                                  </p:stCondLst>
                                  <p:childTnLst>
                                    <p:set>
                                      <p:cBhvr>
                                        <p:cTn id="17" dur="1" fill="hold">
                                          <p:stCondLst>
                                            <p:cond delay="0"/>
                                          </p:stCondLst>
                                        </p:cTn>
                                        <p:tgtEl>
                                          <p:spTgt spid="124959"/>
                                        </p:tgtEl>
                                        <p:attrNameLst>
                                          <p:attrName>style.visibility</p:attrName>
                                        </p:attrNameLst>
                                      </p:cBhvr>
                                      <p:to>
                                        <p:strVal val="visible"/>
                                      </p:to>
                                    </p:set>
                                    <p:animEffect transition="in" filter="blinds(horizontal)">
                                      <p:cBhvr>
                                        <p:cTn id="18" dur="500"/>
                                        <p:tgtEl>
                                          <p:spTgt spid="12495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4960"/>
                                        </p:tgtEl>
                                        <p:attrNameLst>
                                          <p:attrName>style.visibility</p:attrName>
                                        </p:attrNameLst>
                                      </p:cBhvr>
                                      <p:to>
                                        <p:strVal val="visible"/>
                                      </p:to>
                                    </p:set>
                                    <p:animEffect transition="in" filter="blinds(horizontal)">
                                      <p:cBhvr>
                                        <p:cTn id="23" dur="500"/>
                                        <p:tgtEl>
                                          <p:spTgt spid="12496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24961"/>
                                        </p:tgtEl>
                                        <p:attrNameLst>
                                          <p:attrName>style.visibility</p:attrName>
                                        </p:attrNameLst>
                                      </p:cBhvr>
                                      <p:to>
                                        <p:strVal val="visible"/>
                                      </p:to>
                                    </p:set>
                                    <p:animEffect transition="in" filter="blinds(horizontal)">
                                      <p:cBhvr>
                                        <p:cTn id="31" dur="500"/>
                                        <p:tgtEl>
                                          <p:spTgt spid="12496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2" grpId="0" animBg="1"/>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圆角矩形 25"/>
          <p:cNvSpPr>
            <a:spLocks noChangeArrowheads="1"/>
          </p:cNvSpPr>
          <p:nvPr/>
        </p:nvSpPr>
        <p:spPr bwMode="auto">
          <a:xfrm>
            <a:off x="2557463" y="4579938"/>
            <a:ext cx="630238" cy="8001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商务写作</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33795" name="圆角矩形 31"/>
          <p:cNvSpPr/>
          <p:nvPr/>
        </p:nvSpPr>
        <p:spPr>
          <a:xfrm>
            <a:off x="2955925" y="5726113"/>
            <a:ext cx="1920875" cy="819150"/>
          </a:xfrm>
          <a:prstGeom prst="roundRect">
            <a:avLst>
              <a:gd name="adj" fmla="val 16667"/>
            </a:avLst>
          </a:prstGeom>
          <a:solidFill>
            <a:srgbClr val="660033"/>
          </a:solidFill>
          <a:ln w="9525" cap="flat" cmpd="sng">
            <a:solidFill>
              <a:srgbClr val="66CCFF"/>
            </a:solidFill>
            <a:prstDash val="solid"/>
            <a:headEnd type="none" w="med" len="med"/>
            <a:tailEnd type="none" w="med" len="med"/>
          </a:ln>
          <a:effectLst>
            <a:outerShdw dist="23000" dir="5400000" rotWithShape="0">
              <a:srgbClr val="000000">
                <a:alpha val="34998"/>
              </a:srgbClr>
            </a:outerShdw>
          </a:effectLst>
        </p:spPr>
        <p:txBody>
          <a:bodyPr lIns="36000" tIns="0" rIns="3600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10000"/>
              </a:lnSpc>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宏微观经济学</a:t>
            </a:r>
            <a:endParaRPr lang="zh-CN" altLang="en-US" sz="2000" b="1" dirty="0">
              <a:solidFill>
                <a:schemeClr val="bg1"/>
              </a:solidFill>
              <a:latin typeface="微软雅黑" panose="020B0503020204020204" pitchFamily="34" charset="-122"/>
              <a:ea typeface="微软雅黑" panose="020B0503020204020204" pitchFamily="34" charset="-122"/>
            </a:endParaRPr>
          </a:p>
          <a:p>
            <a:pPr marL="0" lvl="0" indent="0" algn="ctr" eaLnBrk="1" hangingPunct="1">
              <a:lnSpc>
                <a:spcPct val="110000"/>
              </a:lnSpc>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综合仿真实训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圆角矩形 34"/>
          <p:cNvSpPr>
            <a:spLocks noChangeArrowheads="1"/>
          </p:cNvSpPr>
          <p:nvPr/>
        </p:nvSpPr>
        <p:spPr bwMode="auto">
          <a:xfrm>
            <a:off x="2822575" y="2309813"/>
            <a:ext cx="1749425"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科研创新训练</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pic>
        <p:nvPicPr>
          <p:cNvPr id="33797" name="Picture 67" descr="绿-运行状态"/>
          <p:cNvPicPr>
            <a:picLocks noChangeAspect="1"/>
          </p:cNvPicPr>
          <p:nvPr/>
        </p:nvPicPr>
        <p:blipFill>
          <a:blip r:embed="rId1"/>
          <a:stretch>
            <a:fillRect/>
          </a:stretch>
        </p:blipFill>
        <p:spPr>
          <a:xfrm>
            <a:off x="1584325" y="5334000"/>
            <a:ext cx="241300" cy="241300"/>
          </a:xfrm>
          <a:prstGeom prst="rect">
            <a:avLst/>
          </a:prstGeom>
          <a:noFill/>
          <a:ln w="9525">
            <a:noFill/>
          </a:ln>
        </p:spPr>
      </p:pic>
      <p:pic>
        <p:nvPicPr>
          <p:cNvPr id="121862" name="Picture 67" descr="绿-运行状态"/>
          <p:cNvPicPr>
            <a:picLocks noChangeAspect="1"/>
          </p:cNvPicPr>
          <p:nvPr/>
        </p:nvPicPr>
        <p:blipFill>
          <a:blip r:embed="rId1"/>
          <a:stretch>
            <a:fillRect/>
          </a:stretch>
        </p:blipFill>
        <p:spPr>
          <a:xfrm>
            <a:off x="1584325" y="4178300"/>
            <a:ext cx="241300" cy="241300"/>
          </a:xfrm>
          <a:prstGeom prst="rect">
            <a:avLst/>
          </a:prstGeom>
          <a:noFill/>
          <a:ln w="9525">
            <a:noFill/>
          </a:ln>
        </p:spPr>
      </p:pic>
      <p:pic>
        <p:nvPicPr>
          <p:cNvPr id="121863" name="Picture 67" descr="绿-运行状态"/>
          <p:cNvPicPr>
            <a:picLocks noChangeAspect="1"/>
          </p:cNvPicPr>
          <p:nvPr/>
        </p:nvPicPr>
        <p:blipFill>
          <a:blip r:embed="rId1"/>
          <a:stretch>
            <a:fillRect/>
          </a:stretch>
        </p:blipFill>
        <p:spPr>
          <a:xfrm>
            <a:off x="1584325" y="3086100"/>
            <a:ext cx="241300" cy="241300"/>
          </a:xfrm>
          <a:prstGeom prst="rect">
            <a:avLst/>
          </a:prstGeom>
          <a:noFill/>
          <a:ln w="9525">
            <a:noFill/>
          </a:ln>
        </p:spPr>
      </p:pic>
      <p:cxnSp>
        <p:nvCxnSpPr>
          <p:cNvPr id="58" name="直接连接符 57"/>
          <p:cNvCxnSpPr/>
          <p:nvPr/>
        </p:nvCxnSpPr>
        <p:spPr>
          <a:xfrm>
            <a:off x="1076325" y="5561013"/>
            <a:ext cx="6629400" cy="1587"/>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cxnSp>
        <p:nvCxnSpPr>
          <p:cNvPr id="59" name="直接连接符 58"/>
          <p:cNvCxnSpPr/>
          <p:nvPr/>
        </p:nvCxnSpPr>
        <p:spPr>
          <a:xfrm>
            <a:off x="1042988" y="437515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cxnSp>
        <p:nvCxnSpPr>
          <p:cNvPr id="60" name="直接连接符 59"/>
          <p:cNvCxnSpPr/>
          <p:nvPr/>
        </p:nvCxnSpPr>
        <p:spPr>
          <a:xfrm>
            <a:off x="1042988" y="289560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sp>
        <p:nvSpPr>
          <p:cNvPr id="33803" name="圆角矩形 62"/>
          <p:cNvSpPr/>
          <p:nvPr/>
        </p:nvSpPr>
        <p:spPr>
          <a:xfrm>
            <a:off x="1252538" y="5757863"/>
            <a:ext cx="847725" cy="719137"/>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认知 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1019175" y="189230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sp>
        <p:nvSpPr>
          <p:cNvPr id="52" name="椭圆 51"/>
          <p:cNvSpPr/>
          <p:nvPr/>
        </p:nvSpPr>
        <p:spPr>
          <a:xfrm>
            <a:off x="2259529" y="1085832"/>
            <a:ext cx="2102419" cy="71438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anose="020B0503020204020204" pitchFamily="34" charset="-122"/>
                <a:ea typeface="微软雅黑" panose="020B0503020204020204" pitchFamily="34" charset="-122"/>
                <a:cs typeface="+mn-cs"/>
              </a:rPr>
              <a:t>产</a:t>
            </a:r>
            <a:endParaRPr kumimoji="0" lang="zh-CN" altLang="en-US" sz="2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anose="020B0503020204020204" pitchFamily="34" charset="-122"/>
              <a:ea typeface="微软雅黑" panose="020B0503020204020204" pitchFamily="34" charset="-122"/>
              <a:cs typeface="+mn-cs"/>
            </a:endParaRPr>
          </a:p>
        </p:txBody>
      </p:sp>
      <p:sp>
        <p:nvSpPr>
          <p:cNvPr id="70" name="椭圆 69"/>
          <p:cNvSpPr/>
          <p:nvPr/>
        </p:nvSpPr>
        <p:spPr>
          <a:xfrm>
            <a:off x="3801032" y="1085832"/>
            <a:ext cx="2102389" cy="71438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anose="020B0503020204020204" pitchFamily="34" charset="-122"/>
                <a:ea typeface="微软雅黑" panose="020B0503020204020204" pitchFamily="34" charset="-122"/>
                <a:cs typeface="+mn-cs"/>
              </a:rPr>
              <a:t>学</a:t>
            </a:r>
            <a:endParaRPr kumimoji="0" lang="zh-CN" altLang="en-US" sz="2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anose="020B0503020204020204" pitchFamily="34" charset="-122"/>
              <a:ea typeface="微软雅黑" panose="020B0503020204020204" pitchFamily="34" charset="-122"/>
              <a:cs typeface="+mn-cs"/>
            </a:endParaRPr>
          </a:p>
        </p:txBody>
      </p:sp>
      <p:sp>
        <p:nvSpPr>
          <p:cNvPr id="71" name="椭圆 70"/>
          <p:cNvSpPr/>
          <p:nvPr/>
        </p:nvSpPr>
        <p:spPr>
          <a:xfrm>
            <a:off x="5342501" y="1085832"/>
            <a:ext cx="2102304" cy="71438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anose="020B0503020204020204" pitchFamily="34" charset="-122"/>
                <a:ea typeface="微软雅黑" panose="020B0503020204020204" pitchFamily="34" charset="-122"/>
                <a:cs typeface="+mn-cs"/>
              </a:rPr>
              <a:t>研</a:t>
            </a:r>
            <a:endParaRPr kumimoji="0" lang="zh-CN" altLang="en-US" sz="2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anose="020B0503020204020204" pitchFamily="34" charset="-122"/>
              <a:ea typeface="微软雅黑" panose="020B0503020204020204" pitchFamily="34" charset="-122"/>
              <a:cs typeface="+mn-cs"/>
            </a:endParaRPr>
          </a:p>
        </p:txBody>
      </p:sp>
      <p:pic>
        <p:nvPicPr>
          <p:cNvPr id="121872" name="Picture 67" descr="绿-运行状态"/>
          <p:cNvPicPr>
            <a:picLocks noChangeAspect="1"/>
          </p:cNvPicPr>
          <p:nvPr/>
        </p:nvPicPr>
        <p:blipFill>
          <a:blip r:embed="rId1"/>
          <a:stretch>
            <a:fillRect/>
          </a:stretch>
        </p:blipFill>
        <p:spPr>
          <a:xfrm>
            <a:off x="1560513" y="1828800"/>
            <a:ext cx="241300" cy="241300"/>
          </a:xfrm>
          <a:prstGeom prst="rect">
            <a:avLst/>
          </a:prstGeom>
          <a:noFill/>
          <a:ln w="9525">
            <a:noFill/>
          </a:ln>
        </p:spPr>
      </p:pic>
      <p:sp>
        <p:nvSpPr>
          <p:cNvPr id="41" name="圆角矩形 40"/>
          <p:cNvSpPr>
            <a:spLocks noChangeArrowheads="1"/>
          </p:cNvSpPr>
          <p:nvPr/>
        </p:nvSpPr>
        <p:spPr bwMode="auto">
          <a:xfrm>
            <a:off x="2408238" y="3059113"/>
            <a:ext cx="2908300"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统计分析软件应用实训 </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44" name="圆角矩形 43"/>
          <p:cNvSpPr>
            <a:spLocks noChangeArrowheads="1"/>
          </p:cNvSpPr>
          <p:nvPr/>
        </p:nvSpPr>
        <p:spPr bwMode="auto">
          <a:xfrm>
            <a:off x="3333750" y="4579938"/>
            <a:ext cx="630238" cy="8001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社会调查</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132115" name="圆角矩形 45"/>
          <p:cNvSpPr>
            <a:spLocks noChangeArrowheads="1"/>
          </p:cNvSpPr>
          <p:nvPr/>
        </p:nvSpPr>
        <p:spPr bwMode="auto">
          <a:xfrm>
            <a:off x="4114800" y="4581525"/>
            <a:ext cx="762000" cy="8128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电子政务</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132116" name="圆角矩形 47"/>
          <p:cNvSpPr>
            <a:spLocks noChangeArrowheads="1"/>
          </p:cNvSpPr>
          <p:nvPr/>
        </p:nvSpPr>
        <p:spPr bwMode="auto">
          <a:xfrm>
            <a:off x="5035550" y="4587875"/>
            <a:ext cx="941388" cy="81915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公益方案设计 </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132117" name="圆角矩形 50"/>
          <p:cNvSpPr>
            <a:spLocks noChangeArrowheads="1"/>
          </p:cNvSpPr>
          <p:nvPr/>
        </p:nvSpPr>
        <p:spPr bwMode="auto">
          <a:xfrm>
            <a:off x="6181725" y="4586288"/>
            <a:ext cx="901700" cy="81915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会计电算实训</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132118" name="圆角矩形 56"/>
          <p:cNvSpPr>
            <a:spLocks noChangeArrowheads="1"/>
          </p:cNvSpPr>
          <p:nvPr/>
        </p:nvSpPr>
        <p:spPr bwMode="auto">
          <a:xfrm>
            <a:off x="5421313" y="3838575"/>
            <a:ext cx="2482850"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公共案例大数据分析</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62" name="圆角矩形 61"/>
          <p:cNvSpPr>
            <a:spLocks noChangeArrowheads="1"/>
          </p:cNvSpPr>
          <p:nvPr/>
        </p:nvSpPr>
        <p:spPr bwMode="auto">
          <a:xfrm>
            <a:off x="2408238" y="3838575"/>
            <a:ext cx="2925763"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公共政策数据决策分析  </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64" name="圆角矩形 63"/>
          <p:cNvSpPr/>
          <p:nvPr/>
        </p:nvSpPr>
        <p:spPr>
          <a:xfrm>
            <a:off x="5427663" y="3074988"/>
            <a:ext cx="2176462" cy="347662"/>
          </a:xfrm>
          <a:prstGeom prst="roundRect">
            <a:avLst>
              <a:gd name="adj" fmla="val 16667"/>
            </a:avLst>
          </a:prstGeom>
          <a:solidFill>
            <a:srgbClr val="660033"/>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36000" tIns="0" rIns="3600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公共管理沙盘实训</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3817" name="圆角矩形 31"/>
          <p:cNvSpPr/>
          <p:nvPr/>
        </p:nvSpPr>
        <p:spPr>
          <a:xfrm>
            <a:off x="5410200" y="5716588"/>
            <a:ext cx="1765300" cy="817562"/>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66CCFF"/>
            </a:solidFill>
            <a:prstDash val="solid"/>
            <a:headEnd type="none" w="med" len="med"/>
            <a:tailEnd type="none" w="med" len="med"/>
          </a:ln>
          <a:effectLst>
            <a:outerShdw dist="23000" dir="5400000" rotWithShape="0">
              <a:srgbClr val="000000">
                <a:alpha val="34998"/>
              </a:srgbClr>
            </a:outerShdw>
          </a:effectLst>
        </p:spPr>
        <p:txBody>
          <a:bodyPr lIns="36000" tIns="0" rIns="3600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20000"/>
              </a:lnSpc>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手工</a:t>
            </a:r>
            <a:r>
              <a:rPr lang="en-US" altLang="zh-CN" sz="2000" b="1" dirty="0">
                <a:solidFill>
                  <a:schemeClr val="bg1"/>
                </a:solidFill>
                <a:latin typeface="微软雅黑" panose="020B0503020204020204" pitchFamily="34" charset="-122"/>
                <a:ea typeface="微软雅黑" panose="020B0503020204020204" pitchFamily="34" charset="-122"/>
              </a:rPr>
              <a:t>ERP</a:t>
            </a:r>
            <a:r>
              <a:rPr lang="zh-CN" altLang="en-US" sz="2000" b="1" dirty="0">
                <a:solidFill>
                  <a:schemeClr val="bg1"/>
                </a:solidFill>
                <a:latin typeface="微软雅黑" panose="020B0503020204020204" pitchFamily="34" charset="-122"/>
                <a:ea typeface="微软雅黑" panose="020B0503020204020204" pitchFamily="34" charset="-122"/>
              </a:rPr>
              <a:t>沙盘 职业生涯实训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 name="圆角矩形 62"/>
          <p:cNvSpPr/>
          <p:nvPr/>
        </p:nvSpPr>
        <p:spPr>
          <a:xfrm>
            <a:off x="1042988" y="4614863"/>
            <a:ext cx="1190625" cy="719137"/>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通用能力实训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 name="圆角矩形 62"/>
          <p:cNvSpPr/>
          <p:nvPr/>
        </p:nvSpPr>
        <p:spPr>
          <a:xfrm>
            <a:off x="1019175" y="3355975"/>
            <a:ext cx="1214438" cy="719138"/>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业务决策实训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圆角矩形 62"/>
          <p:cNvSpPr/>
          <p:nvPr/>
        </p:nvSpPr>
        <p:spPr>
          <a:xfrm>
            <a:off x="1252538" y="2057400"/>
            <a:ext cx="847725" cy="719138"/>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综合 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圆角矩形 62"/>
          <p:cNvSpPr/>
          <p:nvPr/>
        </p:nvSpPr>
        <p:spPr>
          <a:xfrm>
            <a:off x="1252538" y="1135063"/>
            <a:ext cx="847725" cy="719137"/>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研究 实践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圆角矩形 50"/>
          <p:cNvSpPr>
            <a:spLocks noChangeArrowheads="1"/>
          </p:cNvSpPr>
          <p:nvPr/>
        </p:nvSpPr>
        <p:spPr bwMode="auto">
          <a:xfrm>
            <a:off x="4875213" y="2297113"/>
            <a:ext cx="2743200" cy="347663"/>
          </a:xfrm>
          <a:prstGeom prst="roundRect">
            <a:avLst>
              <a:gd name="adj" fmla="val 16667"/>
            </a:avLst>
          </a:prstGeom>
          <a:solidFill>
            <a:srgbClr val="660033"/>
          </a:solidFill>
          <a:ln w="9525" algn="ctr">
            <a:solidFill>
              <a:srgbClr val="4A7EBB"/>
            </a:solidFill>
            <a:round/>
          </a:ln>
          <a:effectLst>
            <a:outerShdw blurRad="40000" dist="23000" dir="5400000" rotWithShape="0">
              <a:srgbClr val="000000">
                <a:alpha val="34998"/>
              </a:srgbClr>
            </a:outerShdw>
          </a:effectLst>
        </p:spPr>
        <p:txBody>
          <a:bodyPr lIns="36000" tIns="0" rIns="36000" bIns="0">
            <a:spAutoFit/>
          </a:bodyPr>
          <a:lstStyle/>
          <a:p>
            <a:pPr marL="0" marR="0" lvl="0" indent="0" algn="ctr" defTabSz="914400" rtl="0" eaLnBrk="1" fontAlgn="base" latinLnBrk="0" hangingPunct="1">
              <a:lnSpc>
                <a:spcPct val="10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跨专业综合仿真实训  </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21890" name="Rectangle 34"/>
          <p:cNvSpPr>
            <a:spLocks noChangeArrowheads="1"/>
          </p:cNvSpPr>
          <p:nvPr/>
        </p:nvSpPr>
        <p:spPr bwMode="auto">
          <a:xfrm>
            <a:off x="1447800" y="152400"/>
            <a:ext cx="6985000" cy="495300"/>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基于能力的公共管理实训体系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121862"/>
                                        </p:tgtEl>
                                        <p:attrNameLst>
                                          <p:attrName>style.visibility</p:attrName>
                                        </p:attrNameLst>
                                      </p:cBhvr>
                                      <p:to>
                                        <p:strVal val="visible"/>
                                      </p:to>
                                    </p:set>
                                    <p:animEffect transition="in" filter="blinds(horizontal)">
                                      <p:cBhvr>
                                        <p:cTn id="10" dur="500"/>
                                        <p:tgtEl>
                                          <p:spTgt spid="121862"/>
                                        </p:tgtEl>
                                      </p:cBhvr>
                                    </p:animEffect>
                                  </p:childTnLst>
                                </p:cTn>
                              </p:par>
                              <p:par>
                                <p:cTn id="11" presetID="3" presetClass="entr" presetSubtype="10"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blinds(horizontal)">
                                      <p:cBhvr>
                                        <p:cTn id="13" dur="500"/>
                                        <p:tgtEl>
                                          <p:spTgt spid="58"/>
                                        </p:tgtEl>
                                      </p:cBhvr>
                                    </p:animEffect>
                                  </p:childTnLst>
                                </p:cTn>
                              </p:par>
                              <p:par>
                                <p:cTn id="14" presetID="3" presetClass="entr" presetSubtype="10"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blinds(horizontal)">
                                      <p:cBhvr>
                                        <p:cTn id="16" dur="500"/>
                                        <p:tgtEl>
                                          <p:spTgt spid="5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linds(horizontal)">
                                      <p:cBhvr>
                                        <p:cTn id="19" dur="500"/>
                                        <p:tgtEl>
                                          <p:spTgt spid="4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2115"/>
                                        </p:tgtEl>
                                        <p:attrNameLst>
                                          <p:attrName>style.visibility</p:attrName>
                                        </p:attrNameLst>
                                      </p:cBhvr>
                                      <p:to>
                                        <p:strVal val="visible"/>
                                      </p:to>
                                    </p:set>
                                    <p:animEffect transition="in" filter="blinds(horizontal)">
                                      <p:cBhvr>
                                        <p:cTn id="22" dur="500"/>
                                        <p:tgtEl>
                                          <p:spTgt spid="13211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2116"/>
                                        </p:tgtEl>
                                        <p:attrNameLst>
                                          <p:attrName>style.visibility</p:attrName>
                                        </p:attrNameLst>
                                      </p:cBhvr>
                                      <p:to>
                                        <p:strVal val="visible"/>
                                      </p:to>
                                    </p:set>
                                    <p:animEffect transition="in" filter="blinds(horizontal)">
                                      <p:cBhvr>
                                        <p:cTn id="25" dur="500"/>
                                        <p:tgtEl>
                                          <p:spTgt spid="13211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2117"/>
                                        </p:tgtEl>
                                        <p:attrNameLst>
                                          <p:attrName>style.visibility</p:attrName>
                                        </p:attrNameLst>
                                      </p:cBhvr>
                                      <p:to>
                                        <p:strVal val="visible"/>
                                      </p:to>
                                    </p:set>
                                    <p:animEffect transition="in" filter="blinds(horizontal)">
                                      <p:cBhvr>
                                        <p:cTn id="28" dur="500"/>
                                        <p:tgtEl>
                                          <p:spTgt spid="132117"/>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21863"/>
                                        </p:tgtEl>
                                        <p:attrNameLst>
                                          <p:attrName>style.visibility</p:attrName>
                                        </p:attrNameLst>
                                      </p:cBhvr>
                                      <p:to>
                                        <p:strVal val="visible"/>
                                      </p:to>
                                    </p:set>
                                    <p:animEffect transition="in" filter="blinds(horizontal)">
                                      <p:cBhvr>
                                        <p:cTn id="36" dur="500"/>
                                        <p:tgtEl>
                                          <p:spTgt spid="121863"/>
                                        </p:tgtEl>
                                      </p:cBhvr>
                                    </p:animEffect>
                                  </p:childTnLst>
                                </p:cTn>
                              </p:par>
                              <p:par>
                                <p:cTn id="37" presetID="3" presetClass="entr" presetSubtype="1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blinds(horizontal)">
                                      <p:cBhvr>
                                        <p:cTn id="39" dur="500"/>
                                        <p:tgtEl>
                                          <p:spTgt spid="6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linds(horizontal)">
                                      <p:cBhvr>
                                        <p:cTn id="42" dur="500"/>
                                        <p:tgtEl>
                                          <p:spTgt spid="4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32118"/>
                                        </p:tgtEl>
                                        <p:attrNameLst>
                                          <p:attrName>style.visibility</p:attrName>
                                        </p:attrNameLst>
                                      </p:cBhvr>
                                      <p:to>
                                        <p:strVal val="visible"/>
                                      </p:to>
                                    </p:set>
                                    <p:animEffect transition="in" filter="blinds(horizontal)">
                                      <p:cBhvr>
                                        <p:cTn id="45" dur="500"/>
                                        <p:tgtEl>
                                          <p:spTgt spid="13211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blinds(horizontal)">
                                      <p:cBhvr>
                                        <p:cTn id="48" dur="500"/>
                                        <p:tgtEl>
                                          <p:spTgt spid="62"/>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blinds(horizontal)">
                                      <p:cBhvr>
                                        <p:cTn id="51" dur="500"/>
                                        <p:tgtEl>
                                          <p:spTgt spid="64"/>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linds(horizontal)">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blinds(horizontal)">
                                      <p:cBhvr>
                                        <p:cTn id="59" dur="500"/>
                                        <p:tgtEl>
                                          <p:spTgt spid="35"/>
                                        </p:tgtEl>
                                      </p:cBhvr>
                                    </p:animEffect>
                                  </p:childTnLst>
                                </p:cTn>
                              </p:par>
                              <p:par>
                                <p:cTn id="60" presetID="3" presetClass="entr" presetSubtype="10" fill="hold" nodeType="with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blinds(horizontal)">
                                      <p:cBhvr>
                                        <p:cTn id="62" dur="500"/>
                                        <p:tgtEl>
                                          <p:spTgt spid="60"/>
                                        </p:tgtEl>
                                      </p:cBhvr>
                                    </p:animEffect>
                                  </p:childTnLst>
                                </p:cTn>
                              </p:par>
                              <p:par>
                                <p:cTn id="63" presetID="3" presetClass="entr" presetSubtype="10" fill="hold" nodeType="withEffect">
                                  <p:stCondLst>
                                    <p:cond delay="0"/>
                                  </p:stCondLst>
                                  <p:childTnLst>
                                    <p:set>
                                      <p:cBhvr>
                                        <p:cTn id="64" dur="1" fill="hold">
                                          <p:stCondLst>
                                            <p:cond delay="0"/>
                                          </p:stCondLst>
                                        </p:cTn>
                                        <p:tgtEl>
                                          <p:spTgt spid="121872"/>
                                        </p:tgtEl>
                                        <p:attrNameLst>
                                          <p:attrName>style.visibility</p:attrName>
                                        </p:attrNameLst>
                                      </p:cBhvr>
                                      <p:to>
                                        <p:strVal val="visible"/>
                                      </p:to>
                                    </p:set>
                                    <p:animEffect transition="in" filter="blinds(horizontal)">
                                      <p:cBhvr>
                                        <p:cTn id="65" dur="500"/>
                                        <p:tgtEl>
                                          <p:spTgt spid="121872"/>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blinds(horizontal)">
                                      <p:cBhvr>
                                        <p:cTn id="68" dur="500"/>
                                        <p:tgtEl>
                                          <p:spTgt spid="6"/>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blinds(horizontal)">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blinds(horizontal)">
                                      <p:cBhvr>
                                        <p:cTn id="76" dur="500"/>
                                        <p:tgtEl>
                                          <p:spTgt spid="49"/>
                                        </p:tgtEl>
                                      </p:cBhvr>
                                    </p:animEffect>
                                  </p:childTnLst>
                                </p:cTn>
                              </p:par>
                              <p:par>
                                <p:cTn id="77" presetID="3" presetClass="entr" presetSubtype="10" fill="hold"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linds(horizontal)">
                                      <p:cBhvr>
                                        <p:cTn id="79" dur="500"/>
                                        <p:tgtEl>
                                          <p:spTgt spid="52"/>
                                        </p:tgtEl>
                                      </p:cBhvr>
                                    </p:animEffect>
                                  </p:childTnLst>
                                </p:cTn>
                              </p:par>
                              <p:par>
                                <p:cTn id="80" presetID="3" presetClass="entr" presetSubtype="10" fill="hold" nodeType="with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blinds(horizontal)">
                                      <p:cBhvr>
                                        <p:cTn id="82" dur="500"/>
                                        <p:tgtEl>
                                          <p:spTgt spid="70"/>
                                        </p:tgtEl>
                                      </p:cBhvr>
                                    </p:animEffect>
                                  </p:childTnLst>
                                </p:cTn>
                              </p:par>
                              <p:par>
                                <p:cTn id="83" presetID="3" presetClass="entr" presetSubtype="10" fill="hold" nodeType="with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blinds(horizontal)">
                                      <p:cBhvr>
                                        <p:cTn id="85" dur="500"/>
                                        <p:tgtEl>
                                          <p:spTgt spid="71"/>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blinds(horizontal)">
                                      <p:cBhvr>
                                        <p:cTn id="8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5" grpId="0" animBg="1"/>
      <p:bldP spid="41" grpId="0" animBg="1"/>
      <p:bldP spid="44" grpId="0" animBg="1"/>
      <p:bldP spid="132115" grpId="0" animBg="1"/>
      <p:bldP spid="132116" grpId="0" animBg="1"/>
      <p:bldP spid="132117" grpId="0" animBg="1"/>
      <p:bldP spid="132118" grpId="0" animBg="1"/>
      <p:bldP spid="62" grpId="0" animBg="1"/>
      <p:bldP spid="64" grpId="0" animBg="1"/>
      <p:bldP spid="4"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idx="4294967295"/>
          </p:nvPr>
        </p:nvSpPr>
        <p:spPr>
          <a:xfrm>
            <a:off x="381000" y="0"/>
            <a:ext cx="8229600" cy="1143000"/>
          </a:xfrm>
        </p:spPr>
        <p:txBody>
          <a:bodyPr vert="horz" wrap="square" lIns="91440" tIns="45720" rIns="91440" bIns="45720" anchor="ctr" anchorCtr="0"/>
          <a:p>
            <a:r>
              <a:rPr lang="zh-CN" altLang="en-US" sz="3200" b="1" dirty="0">
                <a:latin typeface="黑体" panose="02010609060101010101" pitchFamily="49" charset="-122"/>
                <a:ea typeface="黑体" panose="02010609060101010101" pitchFamily="49" charset="-122"/>
              </a:rPr>
              <a:t>胜任力模型</a:t>
            </a:r>
            <a:br>
              <a:rPr lang="zh-CN" altLang="en-US" sz="3200" b="1" dirty="0">
                <a:latin typeface="黑体" panose="02010609060101010101" pitchFamily="49" charset="-122"/>
                <a:ea typeface="黑体" panose="02010609060101010101" pitchFamily="49" charset="-122"/>
              </a:rPr>
            </a:br>
            <a:r>
              <a:rPr lang="zh-CN" altLang="en-US" sz="2400" b="1" dirty="0">
                <a:latin typeface="黑体" panose="02010609060101010101" pitchFamily="49" charset="-122"/>
                <a:ea typeface="黑体" panose="02010609060101010101" pitchFamily="49" charset="-122"/>
              </a:rPr>
              <a:t>（戴维</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麦克利兰 </a:t>
            </a:r>
            <a:r>
              <a:rPr lang="en-US" altLang="zh-CN" sz="2400" b="1" dirty="0">
                <a:latin typeface="黑体" panose="02010609060101010101" pitchFamily="49" charset="-122"/>
                <a:ea typeface="黑体" panose="02010609060101010101" pitchFamily="49" charset="-122"/>
              </a:rPr>
              <a:t>1973 </a:t>
            </a:r>
            <a:r>
              <a:rPr lang="zh-CN" altLang="en-US" sz="2400" b="1" dirty="0">
                <a:latin typeface="黑体" panose="02010609060101010101" pitchFamily="49" charset="-122"/>
                <a:ea typeface="黑体" panose="02010609060101010101" pitchFamily="49" charset="-122"/>
              </a:rPr>
              <a:t>）</a:t>
            </a:r>
            <a:endParaRPr lang="zh-CN" altLang="en-US" sz="2400" b="1" dirty="0">
              <a:latin typeface="黑体" panose="02010609060101010101" pitchFamily="49" charset="-122"/>
              <a:ea typeface="黑体" panose="02010609060101010101" pitchFamily="49" charset="-122"/>
            </a:endParaRPr>
          </a:p>
        </p:txBody>
      </p:sp>
      <p:sp>
        <p:nvSpPr>
          <p:cNvPr id="35843" name="Rectangle 3"/>
          <p:cNvSpPr>
            <a:spLocks noGrp="1"/>
          </p:cNvSpPr>
          <p:nvPr>
            <p:ph type="body" idx="4294967295"/>
          </p:nvPr>
        </p:nvSpPr>
        <p:spPr>
          <a:xfrm>
            <a:off x="4495800" y="2286000"/>
            <a:ext cx="4648200" cy="4267200"/>
          </a:xfrm>
        </p:spPr>
        <p:txBody>
          <a:bodyPr vert="horz" wrap="square" lIns="91440" tIns="45720" rIns="91440" bIns="45720" anchor="t" anchorCtr="0"/>
          <a:p>
            <a:pPr>
              <a:lnSpc>
                <a:spcPct val="160000"/>
              </a:lnSpc>
            </a:pPr>
            <a:r>
              <a:rPr lang="zh-CN" altLang="en-US" sz="2400" b="1" dirty="0">
                <a:ea typeface="华文细黑" panose="02010600040101010101" pitchFamily="2" charset="-122"/>
              </a:rPr>
              <a:t>我们的人才培养方案培养了哪些</a:t>
            </a:r>
            <a:r>
              <a:rPr lang="en-US" altLang="zh-CN" sz="2400" b="1" dirty="0">
                <a:ea typeface="华文细黑" panose="02010600040101010101" pitchFamily="2" charset="-122"/>
              </a:rPr>
              <a:t>?</a:t>
            </a:r>
            <a:endParaRPr lang="en-US" altLang="zh-CN" sz="2400" b="1" dirty="0">
              <a:ea typeface="华文细黑" panose="02010600040101010101" pitchFamily="2" charset="-122"/>
            </a:endParaRPr>
          </a:p>
          <a:p>
            <a:pPr>
              <a:lnSpc>
                <a:spcPct val="160000"/>
              </a:lnSpc>
            </a:pPr>
            <a:r>
              <a:rPr lang="zh-CN" altLang="en-US" sz="2400" b="1" dirty="0">
                <a:ea typeface="华文细黑" panose="02010600040101010101" pitchFamily="2" charset="-122"/>
              </a:rPr>
              <a:t>学生在大学生涯到底收获了什么</a:t>
            </a:r>
            <a:r>
              <a:rPr lang="en-US" altLang="zh-CN" sz="2400" b="1" dirty="0">
                <a:ea typeface="华文细黑" panose="02010600040101010101" pitchFamily="2" charset="-122"/>
              </a:rPr>
              <a:t>?</a:t>
            </a:r>
            <a:r>
              <a:rPr lang="zh-CN" altLang="en-US" sz="2400" b="1" dirty="0">
                <a:ea typeface="华文细黑" panose="02010600040101010101" pitchFamily="2" charset="-122"/>
              </a:rPr>
              <a:t>改变了什么？</a:t>
            </a:r>
            <a:endParaRPr lang="en-US" altLang="zh-CN" sz="2400" b="1" dirty="0">
              <a:ea typeface="华文细黑" panose="02010600040101010101" pitchFamily="2" charset="-122"/>
            </a:endParaRPr>
          </a:p>
        </p:txBody>
      </p:sp>
      <p:pic>
        <p:nvPicPr>
          <p:cNvPr id="35844" name="Picture 4" descr="未命名"/>
          <p:cNvPicPr>
            <a:picLocks noChangeAspect="1"/>
          </p:cNvPicPr>
          <p:nvPr/>
        </p:nvPicPr>
        <p:blipFill>
          <a:blip r:embed="rId1"/>
          <a:stretch>
            <a:fillRect/>
          </a:stretch>
        </p:blipFill>
        <p:spPr>
          <a:xfrm>
            <a:off x="0" y="1447800"/>
            <a:ext cx="4648200" cy="4733925"/>
          </a:xfrm>
          <a:prstGeom prst="rect">
            <a:avLst/>
          </a:prstGeom>
          <a:noFill/>
          <a:ln w="9525">
            <a:noFill/>
          </a:ln>
        </p:spPr>
      </p:pic>
      <p:sp>
        <p:nvSpPr>
          <p:cNvPr id="300037" name="Text Box 5"/>
          <p:cNvSpPr txBox="1">
            <a:spLocks noChangeArrowheads="1"/>
          </p:cNvSpPr>
          <p:nvPr/>
        </p:nvSpPr>
        <p:spPr bwMode="auto">
          <a:xfrm>
            <a:off x="1447800" y="2346325"/>
            <a:ext cx="1295400" cy="396875"/>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buNone/>
              <a:defRPr/>
            </a:pPr>
            <a:r>
              <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rPr>
              <a:t>知识技能</a:t>
            </a:r>
            <a:endPar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endParaRPr>
          </a:p>
        </p:txBody>
      </p:sp>
      <p:sp>
        <p:nvSpPr>
          <p:cNvPr id="300038" name="Text Box 6"/>
          <p:cNvSpPr txBox="1">
            <a:spLocks noChangeArrowheads="1"/>
          </p:cNvSpPr>
          <p:nvPr/>
        </p:nvSpPr>
        <p:spPr bwMode="auto">
          <a:xfrm>
            <a:off x="1676400" y="3124200"/>
            <a:ext cx="838200" cy="396875"/>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buNone/>
              <a:defRPr/>
            </a:pPr>
            <a:r>
              <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rPr>
              <a:t>能力</a:t>
            </a:r>
            <a:endPar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endParaRPr>
          </a:p>
        </p:txBody>
      </p:sp>
      <p:sp>
        <p:nvSpPr>
          <p:cNvPr id="300039" name="Text Box 7"/>
          <p:cNvSpPr txBox="1">
            <a:spLocks noChangeArrowheads="1"/>
          </p:cNvSpPr>
          <p:nvPr/>
        </p:nvSpPr>
        <p:spPr bwMode="auto">
          <a:xfrm>
            <a:off x="1219200" y="3886200"/>
            <a:ext cx="1752600" cy="396875"/>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algn="ctr" defTabSz="914400" eaLnBrk="1" hangingPunct="1">
              <a:spcBef>
                <a:spcPct val="50000"/>
              </a:spcBef>
              <a:buClrTx/>
              <a:buSzTx/>
              <a:buFontTx/>
              <a:buNone/>
              <a:defRPr/>
            </a:pPr>
            <a:r>
              <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rPr>
              <a:t>角色定位</a:t>
            </a:r>
            <a:endPar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endParaRPr>
          </a:p>
        </p:txBody>
      </p:sp>
      <p:sp>
        <p:nvSpPr>
          <p:cNvPr id="300040" name="Text Box 8"/>
          <p:cNvSpPr txBox="1">
            <a:spLocks noChangeArrowheads="1"/>
          </p:cNvSpPr>
          <p:nvPr/>
        </p:nvSpPr>
        <p:spPr bwMode="auto">
          <a:xfrm>
            <a:off x="1066800" y="4572000"/>
            <a:ext cx="2057400" cy="396875"/>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algn="ctr" defTabSz="914400" eaLnBrk="1" hangingPunct="1">
              <a:spcBef>
                <a:spcPct val="50000"/>
              </a:spcBef>
              <a:buClrTx/>
              <a:buSzTx/>
              <a:buFontTx/>
              <a:buNone/>
              <a:defRPr/>
            </a:pPr>
            <a:r>
              <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rPr>
              <a:t>品质</a:t>
            </a:r>
            <a:r>
              <a:rPr kumimoji="0" lang="en-US" altLang="zh-CN" sz="2000" kern="1200" cap="none" spc="0" normalizeH="0" baseline="0" noProof="0">
                <a:solidFill>
                  <a:srgbClr val="660066"/>
                </a:solidFill>
                <a:latin typeface="Arial" panose="020B0604020202020204" pitchFamily="34" charset="0"/>
                <a:ea typeface="宋体" panose="02010600030101010101" pitchFamily="2" charset="-122"/>
                <a:cs typeface="+mn-cs"/>
              </a:rPr>
              <a:t>(</a:t>
            </a:r>
            <a:r>
              <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rPr>
              <a:t>自我认知</a:t>
            </a:r>
            <a:r>
              <a:rPr kumimoji="0" lang="en-US" altLang="zh-CN" sz="2000" kern="1200" cap="none" spc="0" normalizeH="0" baseline="0" noProof="0">
                <a:solidFill>
                  <a:srgbClr val="660066"/>
                </a:solidFill>
                <a:latin typeface="Arial" panose="020B0604020202020204" pitchFamily="34" charset="0"/>
                <a:ea typeface="宋体" panose="02010600030101010101" pitchFamily="2" charset="-122"/>
                <a:cs typeface="+mn-cs"/>
              </a:rPr>
              <a:t>)</a:t>
            </a:r>
            <a:endParaRPr kumimoji="0" lang="en-US" altLang="zh-CN" sz="2000" kern="1200" cap="none" spc="0" normalizeH="0" baseline="0" noProof="0">
              <a:solidFill>
                <a:srgbClr val="660066"/>
              </a:solidFill>
              <a:latin typeface="Arial" panose="020B0604020202020204" pitchFamily="34" charset="0"/>
              <a:ea typeface="宋体" panose="02010600030101010101" pitchFamily="2" charset="-122"/>
              <a:cs typeface="+mn-cs"/>
            </a:endParaRPr>
          </a:p>
        </p:txBody>
      </p:sp>
      <p:sp>
        <p:nvSpPr>
          <p:cNvPr id="300041" name="Text Box 9"/>
          <p:cNvSpPr txBox="1">
            <a:spLocks noChangeArrowheads="1"/>
          </p:cNvSpPr>
          <p:nvPr/>
        </p:nvSpPr>
        <p:spPr bwMode="auto">
          <a:xfrm>
            <a:off x="1447800" y="5257800"/>
            <a:ext cx="1295400" cy="396875"/>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algn="ctr" defTabSz="914400" eaLnBrk="1" hangingPunct="1">
              <a:spcBef>
                <a:spcPct val="50000"/>
              </a:spcBef>
              <a:buClrTx/>
              <a:buSzTx/>
              <a:buFontTx/>
              <a:buNone/>
              <a:defRPr/>
            </a:pPr>
            <a:r>
              <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rPr>
              <a:t>动机</a:t>
            </a:r>
            <a:endParaRPr kumimoji="0" lang="zh-CN" altLang="en-US" sz="2000" kern="1200" cap="none" spc="0" normalizeH="0" baseline="0" noProof="0">
              <a:solidFill>
                <a:srgbClr val="660066"/>
              </a:solidFill>
              <a:latin typeface="Arial" panose="020B0604020202020204" pitchFamily="34"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AutoShape 2"/>
          <p:cNvSpPr>
            <a:spLocks noChangeArrowheads="1"/>
          </p:cNvSpPr>
          <p:nvPr/>
        </p:nvSpPr>
        <p:spPr bwMode="auto">
          <a:xfrm>
            <a:off x="1828800" y="6858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第一步：应用方向调查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25955" name="AutoShape 3"/>
          <p:cNvSpPr>
            <a:spLocks noChangeArrowheads="1"/>
          </p:cNvSpPr>
          <p:nvPr/>
        </p:nvSpPr>
        <p:spPr bwMode="auto">
          <a:xfrm>
            <a:off x="1828800" y="21336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第二步：素质与能力分析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25956" name="AutoShape 4"/>
          <p:cNvSpPr>
            <a:spLocks noChangeArrowheads="1"/>
          </p:cNvSpPr>
          <p:nvPr/>
        </p:nvSpPr>
        <p:spPr bwMode="auto">
          <a:xfrm>
            <a:off x="1828800" y="36576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rPr>
              <a:t>第三步：实训体系设计 </a:t>
            </a:r>
            <a:endPar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34821" name="AutoShape 5"/>
          <p:cNvSpPr>
            <a:spLocks noChangeArrowheads="1"/>
          </p:cNvSpPr>
          <p:nvPr/>
        </p:nvSpPr>
        <p:spPr bwMode="auto">
          <a:xfrm>
            <a:off x="1828800" y="53340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w="9525">
            <a:round/>
          </a:ln>
          <a:effectLst/>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第四步：课程群与人才培养方案设计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blinds(horizontal)">
                                      <p:cBhvr>
                                        <p:cTn id="7"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圆角矩形 31"/>
          <p:cNvSpPr/>
          <p:nvPr/>
        </p:nvSpPr>
        <p:spPr>
          <a:xfrm>
            <a:off x="2408238" y="4286250"/>
            <a:ext cx="2016125" cy="819150"/>
          </a:xfrm>
          <a:prstGeom prst="roundRect">
            <a:avLst>
              <a:gd name="adj" fmla="val 16667"/>
            </a:avLst>
          </a:prstGeom>
          <a:solidFill>
            <a:srgbClr val="660033"/>
          </a:solidFill>
          <a:ln w="9525" cap="flat" cmpd="sng">
            <a:solidFill>
              <a:srgbClr val="66CCFF"/>
            </a:solidFill>
            <a:prstDash val="solid"/>
            <a:headEnd type="none" w="med" len="med"/>
            <a:tailEnd type="none" w="med" len="med"/>
          </a:ln>
          <a:effectLst>
            <a:outerShdw dist="23000" dir="5400000" rotWithShape="0">
              <a:srgbClr val="000000">
                <a:alpha val="34998"/>
              </a:srgbClr>
            </a:outerShdw>
          </a:effectLst>
        </p:spPr>
        <p:txBody>
          <a:bodyPr lIns="36000" tIns="0" rIns="3600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10000"/>
              </a:lnSpc>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宏微观经济学</a:t>
            </a:r>
            <a:endParaRPr lang="zh-CN" altLang="en-US" sz="2000" b="1" dirty="0">
              <a:solidFill>
                <a:schemeClr val="bg1"/>
              </a:solidFill>
              <a:latin typeface="微软雅黑" panose="020B0503020204020204" pitchFamily="34" charset="-122"/>
              <a:ea typeface="微软雅黑" panose="020B0503020204020204" pitchFamily="34" charset="-122"/>
            </a:endParaRPr>
          </a:p>
          <a:p>
            <a:pPr marL="0" lvl="0" indent="0" algn="ctr" eaLnBrk="1" hangingPunct="1">
              <a:lnSpc>
                <a:spcPct val="110000"/>
              </a:lnSpc>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综合仿真实训</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7891" name="直接连接符 57"/>
          <p:cNvCxnSpPr/>
          <p:nvPr/>
        </p:nvCxnSpPr>
        <p:spPr>
          <a:xfrm>
            <a:off x="1190625" y="403860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sp>
        <p:nvSpPr>
          <p:cNvPr id="37892" name="圆角矩形 62"/>
          <p:cNvSpPr/>
          <p:nvPr/>
        </p:nvSpPr>
        <p:spPr>
          <a:xfrm>
            <a:off x="762000" y="4252913"/>
            <a:ext cx="847725" cy="719137"/>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认知实训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7893" name="圆角矩形 31"/>
          <p:cNvSpPr/>
          <p:nvPr/>
        </p:nvSpPr>
        <p:spPr>
          <a:xfrm>
            <a:off x="5105400" y="4289425"/>
            <a:ext cx="2041525" cy="752475"/>
          </a:xfrm>
          <a:prstGeom prst="roundRect">
            <a:avLst>
              <a:gd name="adj" fmla="val 16667"/>
            </a:avLst>
          </a:prstGeom>
          <a:gradFill rotWithShape="1">
            <a:gsLst>
              <a:gs pos="0">
                <a:srgbClr val="2C5D98">
                  <a:alpha val="100000"/>
                </a:srgbClr>
              </a:gs>
              <a:gs pos="80000">
                <a:srgbClr val="3C7BC7">
                  <a:alpha val="100000"/>
                </a:srgbClr>
              </a:gs>
              <a:gs pos="100000">
                <a:srgbClr val="3A7CCB">
                  <a:alpha val="100000"/>
                </a:srgbClr>
              </a:gs>
            </a:gsLst>
            <a:lin ang="16200000"/>
            <a:tileRect/>
          </a:gradFill>
          <a:ln w="9525" cap="flat" cmpd="sng">
            <a:solidFill>
              <a:srgbClr val="66CCFF"/>
            </a:solidFill>
            <a:prstDash val="solid"/>
            <a:headEnd type="none" w="med" len="med"/>
            <a:tailEnd type="none" w="med" len="med"/>
          </a:ln>
          <a:effectLst>
            <a:outerShdw dist="23000" dir="5400000" rotWithShape="0">
              <a:srgbClr val="000000">
                <a:alpha val="34998"/>
              </a:srgbClr>
            </a:outerShdw>
          </a:effectLst>
        </p:spPr>
        <p:txBody>
          <a:bodyPr lIns="36000" tIns="0" rIns="3600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手工</a:t>
            </a:r>
            <a:r>
              <a:rPr lang="en-US" altLang="zh-CN" sz="2000" b="1" dirty="0">
                <a:solidFill>
                  <a:schemeClr val="bg1"/>
                </a:solidFill>
                <a:latin typeface="微软雅黑" panose="020B0503020204020204" pitchFamily="34" charset="-122"/>
                <a:ea typeface="微软雅黑" panose="020B0503020204020204" pitchFamily="34" charset="-122"/>
              </a:rPr>
              <a:t>ERP</a:t>
            </a:r>
            <a:r>
              <a:rPr lang="zh-CN" altLang="en-US" sz="2000" b="1" dirty="0">
                <a:solidFill>
                  <a:schemeClr val="bg1"/>
                </a:solidFill>
                <a:latin typeface="微软雅黑" panose="020B0503020204020204" pitchFamily="34" charset="-122"/>
                <a:ea typeface="微软雅黑" panose="020B0503020204020204" pitchFamily="34" charset="-122"/>
              </a:rPr>
              <a:t>沙盘：</a:t>
            </a:r>
            <a:endParaRPr lang="zh-CN" altLang="en-US" sz="2000" b="1" dirty="0">
              <a:solidFill>
                <a:schemeClr val="bg1"/>
              </a:solidFill>
              <a:latin typeface="微软雅黑" panose="020B0503020204020204" pitchFamily="34" charset="-122"/>
              <a:ea typeface="微软雅黑" panose="020B0503020204020204" pitchFamily="34" charset="-122"/>
            </a:endParaRPr>
          </a:p>
          <a:p>
            <a:pPr marL="0" lvl="0" indent="0" algn="ctr" eaLnBrk="1" hangingPunct="1">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职业生涯实训</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aphicFrame>
        <p:nvGraphicFramePr>
          <p:cNvPr id="131078" name="Group 6"/>
          <p:cNvGraphicFramePr>
            <a:graphicFrameLocks noGrp="1"/>
          </p:cNvGraphicFramePr>
          <p:nvPr/>
        </p:nvGraphicFramePr>
        <p:xfrm>
          <a:off x="1600200" y="1341438"/>
          <a:ext cx="6324600" cy="1409701"/>
        </p:xfrm>
        <a:graphic>
          <a:graphicData uri="http://schemas.openxmlformats.org/drawingml/2006/table">
            <a:tbl>
              <a:tblPr/>
              <a:tblGrid>
                <a:gridCol w="6324600"/>
              </a:tblGrid>
              <a:tr h="465138">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rPr>
                        <a:t>微观经济学、宏观经济学</a:t>
                      </a:r>
                      <a:endParaRPr kumimoji="0" lang="en-US" altLang="zh-CN" sz="2400" b="1"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942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rPr>
                        <a:t>会计学原理</a:t>
                      </a:r>
                      <a:endParaRPr kumimoji="0" lang="zh-CN" altLang="en-US" sz="2400" b="1"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5138">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公共管理导论</a:t>
                      </a:r>
                      <a:endParaRPr kumimoji="0" lang="zh-CN" altLang="en-US" sz="2400" b="1"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6828" name="AutoShape 28"/>
          <p:cNvSpPr/>
          <p:nvPr/>
        </p:nvSpPr>
        <p:spPr>
          <a:xfrm>
            <a:off x="4191000" y="3124200"/>
            <a:ext cx="228600" cy="1066800"/>
          </a:xfrm>
          <a:prstGeom prst="downArrow">
            <a:avLst>
              <a:gd name="adj1" fmla="val 50000"/>
              <a:gd name="adj2" fmla="val 116666"/>
            </a:avLst>
          </a:prstGeom>
          <a:solidFill>
            <a:srgbClr val="044492"/>
          </a:solidFill>
          <a:ln w="9525">
            <a:noFill/>
          </a:ln>
          <a:effectLst>
            <a:outerShdw dist="17961" dir="2699999" algn="ctr" rotWithShape="0">
              <a:srgbClr val="022958"/>
            </a:outerShdw>
          </a:effectLst>
        </p:spPr>
        <p:txBody>
          <a:bodyPr vert="eaVert"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78"/>
                                        </p:tgtEl>
                                        <p:attrNameLst>
                                          <p:attrName>style.visibility</p:attrName>
                                        </p:attrNameLst>
                                      </p:cBhvr>
                                      <p:to>
                                        <p:strVal val="visible"/>
                                      </p:to>
                                    </p:set>
                                    <p:animEffect transition="in" filter="blinds(horizontal)">
                                      <p:cBhvr>
                                        <p:cTn id="7" dur="500"/>
                                        <p:tgtEl>
                                          <p:spTgt spid="13107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6828"/>
                                        </p:tgtEl>
                                        <p:attrNameLst>
                                          <p:attrName>style.visibility</p:attrName>
                                        </p:attrNameLst>
                                      </p:cBhvr>
                                      <p:to>
                                        <p:strVal val="visible"/>
                                      </p:to>
                                    </p:set>
                                    <p:animEffect transition="in" filter="blinds(horizontal)">
                                      <p:cBhvr>
                                        <p:cTn id="10" dur="500"/>
                                        <p:tgtEl>
                                          <p:spTgt spid="76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8914" name="直接连接符 58"/>
          <p:cNvCxnSpPr/>
          <p:nvPr/>
        </p:nvCxnSpPr>
        <p:spPr>
          <a:xfrm>
            <a:off x="990600" y="426720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graphicFrame>
        <p:nvGraphicFramePr>
          <p:cNvPr id="74896" name="Group 144"/>
          <p:cNvGraphicFramePr>
            <a:graphicFrameLocks noGrp="1"/>
          </p:cNvGraphicFramePr>
          <p:nvPr>
            <p:ph idx="1"/>
          </p:nvPr>
        </p:nvGraphicFramePr>
        <p:xfrm>
          <a:off x="1371600" y="1681163"/>
          <a:ext cx="5943600" cy="1371600"/>
        </p:xfrm>
        <a:graphic>
          <a:graphicData uri="http://schemas.openxmlformats.org/drawingml/2006/table">
            <a:tbl>
              <a:tblPr/>
              <a:tblGrid>
                <a:gridCol w="5943600"/>
              </a:tblGrid>
              <a:tr h="457200">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rPr>
                        <a:t>电子政务</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会计电算化</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商务写作、社会调查</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4892" name="AutoShape 140"/>
          <p:cNvSpPr/>
          <p:nvPr/>
        </p:nvSpPr>
        <p:spPr>
          <a:xfrm>
            <a:off x="4191000" y="3200400"/>
            <a:ext cx="228600" cy="1066800"/>
          </a:xfrm>
          <a:prstGeom prst="downArrow">
            <a:avLst>
              <a:gd name="adj1" fmla="val 50000"/>
              <a:gd name="adj2" fmla="val 116666"/>
            </a:avLst>
          </a:prstGeom>
          <a:solidFill>
            <a:srgbClr val="044492"/>
          </a:solidFill>
          <a:ln w="9525">
            <a:noFill/>
          </a:ln>
          <a:effectLst>
            <a:outerShdw dist="17961" dir="2699999" algn="ctr" rotWithShape="0">
              <a:srgbClr val="022958"/>
            </a:outerShdw>
          </a:effectLst>
        </p:spPr>
        <p:txBody>
          <a:bodyPr vert="eaVert"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6" name="圆角矩形 25"/>
          <p:cNvSpPr>
            <a:spLocks noChangeArrowheads="1"/>
          </p:cNvSpPr>
          <p:nvPr/>
        </p:nvSpPr>
        <p:spPr bwMode="auto">
          <a:xfrm>
            <a:off x="2557463" y="4579938"/>
            <a:ext cx="630238" cy="8001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商务写作</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44" name="圆角矩形 43"/>
          <p:cNvSpPr>
            <a:spLocks noChangeArrowheads="1"/>
          </p:cNvSpPr>
          <p:nvPr/>
        </p:nvSpPr>
        <p:spPr bwMode="auto">
          <a:xfrm>
            <a:off x="3333750" y="4579938"/>
            <a:ext cx="630238" cy="8001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社会调查</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36887" name="圆角矩形 45"/>
          <p:cNvSpPr>
            <a:spLocks noChangeArrowheads="1"/>
          </p:cNvSpPr>
          <p:nvPr/>
        </p:nvSpPr>
        <p:spPr bwMode="auto">
          <a:xfrm>
            <a:off x="4114800" y="4581525"/>
            <a:ext cx="762000" cy="8128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电子政务</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36888" name="圆角矩形 47"/>
          <p:cNvSpPr>
            <a:spLocks noChangeArrowheads="1"/>
          </p:cNvSpPr>
          <p:nvPr/>
        </p:nvSpPr>
        <p:spPr bwMode="auto">
          <a:xfrm>
            <a:off x="5035550" y="4587875"/>
            <a:ext cx="941388" cy="81915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公益方案设计 </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51" name="圆角矩形 50"/>
          <p:cNvSpPr>
            <a:spLocks noChangeArrowheads="1"/>
          </p:cNvSpPr>
          <p:nvPr/>
        </p:nvSpPr>
        <p:spPr bwMode="auto">
          <a:xfrm>
            <a:off x="6176963" y="4581525"/>
            <a:ext cx="630238" cy="800100"/>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会计分录</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4" name="圆角矩形 62"/>
          <p:cNvSpPr/>
          <p:nvPr/>
        </p:nvSpPr>
        <p:spPr>
          <a:xfrm>
            <a:off x="1042988" y="4614863"/>
            <a:ext cx="1190625" cy="719137"/>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通用能力实训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896"/>
                                        </p:tgtEl>
                                        <p:attrNameLst>
                                          <p:attrName>style.visibility</p:attrName>
                                        </p:attrNameLst>
                                      </p:cBhvr>
                                      <p:to>
                                        <p:strVal val="visible"/>
                                      </p:to>
                                    </p:set>
                                    <p:animEffect transition="in" filter="blinds(horizontal)">
                                      <p:cBhvr>
                                        <p:cTn id="7" dur="500"/>
                                        <p:tgtEl>
                                          <p:spTgt spid="7489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4892"/>
                                        </p:tgtEl>
                                        <p:attrNameLst>
                                          <p:attrName>style.visibility</p:attrName>
                                        </p:attrNameLst>
                                      </p:cBhvr>
                                      <p:to>
                                        <p:strVal val="visible"/>
                                      </p:to>
                                    </p:set>
                                    <p:animEffect transition="in" filter="blinds(horizontal)">
                                      <p:cBhvr>
                                        <p:cTn id="10" dur="500"/>
                                        <p:tgtEl>
                                          <p:spTgt spid="7489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blinds(horizontal)">
                                      <p:cBhvr>
                                        <p:cTn id="18" dur="500"/>
                                        <p:tgtEl>
                                          <p:spTgt spid="4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6887"/>
                                        </p:tgtEl>
                                        <p:attrNameLst>
                                          <p:attrName>style.visibility</p:attrName>
                                        </p:attrNameLst>
                                      </p:cBhvr>
                                      <p:to>
                                        <p:strVal val="visible"/>
                                      </p:to>
                                    </p:set>
                                    <p:animEffect transition="in" filter="blinds(horizontal)">
                                      <p:cBhvr>
                                        <p:cTn id="21" dur="500"/>
                                        <p:tgtEl>
                                          <p:spTgt spid="3688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6888"/>
                                        </p:tgtEl>
                                        <p:attrNameLst>
                                          <p:attrName>style.visibility</p:attrName>
                                        </p:attrNameLst>
                                      </p:cBhvr>
                                      <p:to>
                                        <p:strVal val="visible"/>
                                      </p:to>
                                    </p:set>
                                    <p:animEffect transition="in" filter="blinds(horizontal)">
                                      <p:cBhvr>
                                        <p:cTn id="24" dur="500"/>
                                        <p:tgtEl>
                                          <p:spTgt spid="3688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blinds(horizontal)">
                                      <p:cBhvr>
                                        <p:cTn id="27" dur="500"/>
                                        <p:tgtEl>
                                          <p:spTgt spid="5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92" grpId="0" animBg="1"/>
      <p:bldP spid="26" grpId="0" animBg="1"/>
      <p:bldP spid="44" grpId="0" animBg="1"/>
      <p:bldP spid="36887" grpId="0" animBg="1"/>
      <p:bldP spid="36888" grpId="0" animBg="1"/>
      <p:bldP spid="51"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7931" name="Group 43"/>
          <p:cNvGraphicFramePr>
            <a:graphicFrameLocks noGrp="1"/>
          </p:cNvGraphicFramePr>
          <p:nvPr/>
        </p:nvGraphicFramePr>
        <p:xfrm>
          <a:off x="1219200" y="762000"/>
          <a:ext cx="6794500" cy="1981200"/>
        </p:xfrm>
        <a:graphic>
          <a:graphicData uri="http://schemas.openxmlformats.org/drawingml/2006/table">
            <a:tbl>
              <a:tblPr/>
              <a:tblGrid>
                <a:gridCol w="6794500"/>
              </a:tblGrid>
              <a:tr h="50482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财政学、公共经济学</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公共关系学、公共政策与分析</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482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行政法学、制度经济学</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672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公共事业管理</a:t>
                      </a:r>
                      <a:r>
                        <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5827" name="AutoShape 51"/>
          <p:cNvSpPr/>
          <p:nvPr/>
        </p:nvSpPr>
        <p:spPr>
          <a:xfrm>
            <a:off x="4343400" y="3733800"/>
            <a:ext cx="228600" cy="1066800"/>
          </a:xfrm>
          <a:prstGeom prst="downArrow">
            <a:avLst>
              <a:gd name="adj1" fmla="val 50000"/>
              <a:gd name="adj2" fmla="val 116666"/>
            </a:avLst>
          </a:prstGeom>
          <a:solidFill>
            <a:srgbClr val="044492"/>
          </a:solidFill>
          <a:ln w="9525">
            <a:noFill/>
          </a:ln>
          <a:effectLst>
            <a:outerShdw dist="17961" dir="2699999" algn="ctr" rotWithShape="0">
              <a:srgbClr val="022958"/>
            </a:outerShdw>
          </a:effectLst>
        </p:spPr>
        <p:txBody>
          <a:bodyPr vert="eaVert"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pic>
        <p:nvPicPr>
          <p:cNvPr id="121862" name="Picture 67" descr="绿-运行状态"/>
          <p:cNvPicPr>
            <a:picLocks noChangeAspect="1"/>
          </p:cNvPicPr>
          <p:nvPr/>
        </p:nvPicPr>
        <p:blipFill>
          <a:blip r:embed="rId1"/>
          <a:stretch>
            <a:fillRect/>
          </a:stretch>
        </p:blipFill>
        <p:spPr>
          <a:xfrm>
            <a:off x="1584325" y="6159500"/>
            <a:ext cx="241300" cy="241300"/>
          </a:xfrm>
          <a:prstGeom prst="rect">
            <a:avLst/>
          </a:prstGeom>
          <a:noFill/>
          <a:ln w="9525">
            <a:noFill/>
          </a:ln>
        </p:spPr>
      </p:pic>
      <p:pic>
        <p:nvPicPr>
          <p:cNvPr id="121863" name="Picture 67" descr="绿-运行状态"/>
          <p:cNvPicPr>
            <a:picLocks noChangeAspect="1"/>
          </p:cNvPicPr>
          <p:nvPr/>
        </p:nvPicPr>
        <p:blipFill>
          <a:blip r:embed="rId1"/>
          <a:stretch>
            <a:fillRect/>
          </a:stretch>
        </p:blipFill>
        <p:spPr>
          <a:xfrm>
            <a:off x="1584325" y="5067300"/>
            <a:ext cx="241300" cy="241300"/>
          </a:xfrm>
          <a:prstGeom prst="rect">
            <a:avLst/>
          </a:prstGeom>
          <a:noFill/>
          <a:ln w="9525">
            <a:noFill/>
          </a:ln>
        </p:spPr>
      </p:pic>
      <p:cxnSp>
        <p:nvCxnSpPr>
          <p:cNvPr id="59" name="直接连接符 58"/>
          <p:cNvCxnSpPr/>
          <p:nvPr/>
        </p:nvCxnSpPr>
        <p:spPr>
          <a:xfrm>
            <a:off x="1042988" y="635635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cxnSp>
        <p:nvCxnSpPr>
          <p:cNvPr id="60" name="直接连接符 59"/>
          <p:cNvCxnSpPr/>
          <p:nvPr/>
        </p:nvCxnSpPr>
        <p:spPr>
          <a:xfrm>
            <a:off x="1042988" y="4876800"/>
            <a:ext cx="6629400" cy="1588"/>
          </a:xfrm>
          <a:prstGeom prst="line">
            <a:avLst/>
          </a:prstGeom>
          <a:ln w="9525" cap="flat" cmpd="sng">
            <a:solidFill>
              <a:schemeClr val="tx1"/>
            </a:solidFill>
            <a:prstDash val="dash"/>
            <a:headEnd type="none" w="med" len="med"/>
            <a:tailEnd type="none" w="med" len="med"/>
          </a:ln>
          <a:effectLst>
            <a:outerShdw dist="17961" dir="2699999" algn="ctr" rotWithShape="0">
              <a:schemeClr val="bg2"/>
            </a:outerShdw>
          </a:effectLst>
        </p:spPr>
      </p:cxnSp>
      <p:sp>
        <p:nvSpPr>
          <p:cNvPr id="41" name="圆角矩形 40"/>
          <p:cNvSpPr>
            <a:spLocks noChangeArrowheads="1"/>
          </p:cNvSpPr>
          <p:nvPr/>
        </p:nvSpPr>
        <p:spPr bwMode="auto">
          <a:xfrm>
            <a:off x="2408238" y="5040313"/>
            <a:ext cx="2908300"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rPr>
              <a:t>统计分析软件应用实训 </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37917" name="圆角矩形 56"/>
          <p:cNvSpPr>
            <a:spLocks noChangeArrowheads="1"/>
          </p:cNvSpPr>
          <p:nvPr/>
        </p:nvSpPr>
        <p:spPr bwMode="auto">
          <a:xfrm>
            <a:off x="5421313" y="5819775"/>
            <a:ext cx="2482850"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8"/>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公共案例大数据分析</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62" name="圆角矩形 61"/>
          <p:cNvSpPr>
            <a:spLocks noChangeArrowheads="1"/>
          </p:cNvSpPr>
          <p:nvPr/>
        </p:nvSpPr>
        <p:spPr bwMode="auto">
          <a:xfrm>
            <a:off x="2408238" y="5819775"/>
            <a:ext cx="2925763" cy="414338"/>
          </a:xfrm>
          <a:prstGeom prst="roundRect">
            <a:avLst>
              <a:gd name="adj" fmla="val 16667"/>
            </a:avLst>
          </a:prstGeom>
          <a:solidFill>
            <a:srgbClr val="044492"/>
          </a:solidFill>
          <a:ln w="9525" algn="ctr">
            <a:solidFill>
              <a:srgbClr val="B6DCDF"/>
            </a:solidFill>
            <a:round/>
          </a:ln>
          <a:effectLst>
            <a:outerShdw blurRad="40000" dist="23000" dir="5400000" rotWithShape="0">
              <a:srgbClr val="000000">
                <a:alpha val="34999"/>
              </a:srgbClr>
            </a:outerShdw>
          </a:effec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20000"/>
              </a:spcBef>
              <a:spcAft>
                <a:spcPct val="0"/>
              </a:spcAft>
              <a:buClr>
                <a:srgbClr val="E1B40C"/>
              </a:buClr>
              <a:buSzPct val="80000"/>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rPr>
              <a:t>公共政策数据决策分析  </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微软雅黑" panose="020B0503020204020204" pitchFamily="34" charset="-122"/>
              <a:cs typeface="+mn-cs"/>
            </a:endParaRPr>
          </a:p>
        </p:txBody>
      </p:sp>
      <p:sp>
        <p:nvSpPr>
          <p:cNvPr id="64" name="圆角矩形 63"/>
          <p:cNvSpPr/>
          <p:nvPr/>
        </p:nvSpPr>
        <p:spPr>
          <a:xfrm>
            <a:off x="5427663" y="5056188"/>
            <a:ext cx="2176462" cy="347662"/>
          </a:xfrm>
          <a:prstGeom prst="roundRect">
            <a:avLst>
              <a:gd name="adj" fmla="val 16667"/>
            </a:avLst>
          </a:prstGeom>
          <a:solidFill>
            <a:srgbClr val="660033"/>
          </a:solidFill>
          <a:ln w="9525" cap="flat" cmpd="sng">
            <a:solidFill>
              <a:srgbClr val="4A7EBB"/>
            </a:solidFill>
            <a:prstDash val="solid"/>
            <a:headEnd type="none" w="med" len="med"/>
            <a:tailEnd type="none" w="med" len="med"/>
          </a:ln>
          <a:effectLst>
            <a:outerShdw dist="23000" dir="5400000" rotWithShape="0">
              <a:srgbClr val="000000">
                <a:alpha val="34998"/>
              </a:srgbClr>
            </a:outerShdw>
          </a:effectLst>
        </p:spPr>
        <p:txBody>
          <a:bodyPr lIns="36000" tIns="0" rIns="3600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buClr>
                <a:srgbClr val="E1B40C"/>
              </a:buClr>
              <a:buSzPct val="80000"/>
              <a:buNone/>
            </a:pPr>
            <a:r>
              <a:rPr lang="zh-CN" altLang="en-US" sz="2000" b="1" dirty="0">
                <a:solidFill>
                  <a:schemeClr val="bg1"/>
                </a:solidFill>
                <a:latin typeface="微软雅黑" panose="020B0503020204020204" pitchFamily="34" charset="-122"/>
                <a:ea typeface="微软雅黑" panose="020B0503020204020204" pitchFamily="34" charset="-122"/>
              </a:rPr>
              <a:t>公共管理沙盘实训</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 name="圆角矩形 62"/>
          <p:cNvSpPr/>
          <p:nvPr/>
        </p:nvSpPr>
        <p:spPr>
          <a:xfrm>
            <a:off x="1019175" y="5337175"/>
            <a:ext cx="1214438" cy="719138"/>
          </a:xfrm>
          <a:prstGeom prst="roundRect">
            <a:avLst>
              <a:gd name="adj" fmla="val 16667"/>
            </a:avLst>
          </a:prstGeom>
          <a:gradFill rotWithShape="1">
            <a:gsLst>
              <a:gs pos="0">
                <a:srgbClr val="FF9900"/>
              </a:gs>
              <a:gs pos="100000">
                <a:srgbClr val="CC0000"/>
              </a:gs>
            </a:gsLst>
            <a:lin ang="5400000" scaled="1"/>
            <a:tileRect/>
          </a:gradFill>
          <a:ln w="9525">
            <a:noFill/>
          </a:ln>
          <a:effectLst>
            <a:prstShdw prst="shdw17" dist="17961" dir="2699999">
              <a:srgbClr val="995C00"/>
            </a:prstShdw>
          </a:effectLst>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业务决策实训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931"/>
                                        </p:tgtEl>
                                        <p:attrNameLst>
                                          <p:attrName>style.visibility</p:attrName>
                                        </p:attrNameLst>
                                      </p:cBhvr>
                                      <p:to>
                                        <p:strVal val="visible"/>
                                      </p:to>
                                    </p:set>
                                    <p:animEffect transition="in" filter="blinds(horizontal)">
                                      <p:cBhvr>
                                        <p:cTn id="7" dur="500"/>
                                        <p:tgtEl>
                                          <p:spTgt spid="3793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5827"/>
                                        </p:tgtEl>
                                        <p:attrNameLst>
                                          <p:attrName>style.visibility</p:attrName>
                                        </p:attrNameLst>
                                      </p:cBhvr>
                                      <p:to>
                                        <p:strVal val="visible"/>
                                      </p:to>
                                    </p:set>
                                    <p:animEffect transition="in" filter="blinds(horizontal)">
                                      <p:cBhvr>
                                        <p:cTn id="10" dur="500"/>
                                        <p:tgtEl>
                                          <p:spTgt spid="75827"/>
                                        </p:tgtEl>
                                      </p:cBhvr>
                                    </p:animEffect>
                                  </p:childTnLst>
                                </p:cTn>
                              </p:par>
                              <p:par>
                                <p:cTn id="11" presetID="3" presetClass="entr" presetSubtype="10" fill="hold" nodeType="withEffect">
                                  <p:stCondLst>
                                    <p:cond delay="0"/>
                                  </p:stCondLst>
                                  <p:childTnLst>
                                    <p:set>
                                      <p:cBhvr>
                                        <p:cTn id="12" dur="1" fill="hold">
                                          <p:stCondLst>
                                            <p:cond delay="0"/>
                                          </p:stCondLst>
                                        </p:cTn>
                                        <p:tgtEl>
                                          <p:spTgt spid="121862"/>
                                        </p:tgtEl>
                                        <p:attrNameLst>
                                          <p:attrName>style.visibility</p:attrName>
                                        </p:attrNameLst>
                                      </p:cBhvr>
                                      <p:to>
                                        <p:strVal val="visible"/>
                                      </p:to>
                                    </p:set>
                                    <p:animEffect transition="in" filter="blinds(horizontal)">
                                      <p:cBhvr>
                                        <p:cTn id="13" dur="500"/>
                                        <p:tgtEl>
                                          <p:spTgt spid="121862"/>
                                        </p:tgtEl>
                                      </p:cBhvr>
                                    </p:animEffect>
                                  </p:childTnLst>
                                </p:cTn>
                              </p:par>
                              <p:par>
                                <p:cTn id="14" presetID="3" presetClass="entr" presetSubtype="10"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blinds(horizontal)">
                                      <p:cBhvr>
                                        <p:cTn id="16" dur="500"/>
                                        <p:tgtEl>
                                          <p:spTgt spid="5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21863"/>
                                        </p:tgtEl>
                                        <p:attrNameLst>
                                          <p:attrName>style.visibility</p:attrName>
                                        </p:attrNameLst>
                                      </p:cBhvr>
                                      <p:to>
                                        <p:strVal val="visible"/>
                                      </p:to>
                                    </p:set>
                                    <p:animEffect transition="in" filter="blinds(horizontal)">
                                      <p:cBhvr>
                                        <p:cTn id="21" dur="500"/>
                                        <p:tgtEl>
                                          <p:spTgt spid="121863"/>
                                        </p:tgtEl>
                                      </p:cBhvr>
                                    </p:animEffect>
                                  </p:childTnLst>
                                </p:cTn>
                              </p:par>
                              <p:par>
                                <p:cTn id="22" presetID="3" presetClass="entr" presetSubtype="10"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blinds(horizontal)">
                                      <p:cBhvr>
                                        <p:cTn id="24" dur="500"/>
                                        <p:tgtEl>
                                          <p:spTgt spid="6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linds(horizontal)">
                                      <p:cBhvr>
                                        <p:cTn id="27" dur="500"/>
                                        <p:tgtEl>
                                          <p:spTgt spid="4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7917"/>
                                        </p:tgtEl>
                                        <p:attrNameLst>
                                          <p:attrName>style.visibility</p:attrName>
                                        </p:attrNameLst>
                                      </p:cBhvr>
                                      <p:to>
                                        <p:strVal val="visible"/>
                                      </p:to>
                                    </p:set>
                                    <p:animEffect transition="in" filter="blinds(horizontal)">
                                      <p:cBhvr>
                                        <p:cTn id="30" dur="500"/>
                                        <p:tgtEl>
                                          <p:spTgt spid="3791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blinds(horizontal)">
                                      <p:cBhvr>
                                        <p:cTn id="33" dur="500"/>
                                        <p:tgtEl>
                                          <p:spTgt spid="6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blinds(horizontal)">
                                      <p:cBhvr>
                                        <p:cTn id="36" dur="500"/>
                                        <p:tgtEl>
                                          <p:spTgt spid="64"/>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linds(horizontal)">
                                      <p:cBhvr>
                                        <p:cTn id="39" dur="500"/>
                                        <p:tgtEl>
                                          <p:spTgt spid="5"/>
                                        </p:tgtEl>
                                      </p:cBhvr>
                                    </p:animEffect>
                                  </p:childTnLst>
                                </p:cTn>
                              </p:par>
                              <p:par>
                                <p:cTn id="40" presetID="3" presetClass="entr" presetSubtype="1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blinds(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27" grpId="0" animBg="1"/>
      <p:bldP spid="41" grpId="0" animBg="1"/>
      <p:bldP spid="37917" grpId="0" animBg="1"/>
      <p:bldP spid="62" grpId="0" animBg="1"/>
      <p:bldP spid="6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10" name="Rectangle 2"/>
          <p:cNvSpPr>
            <a:spLocks noGrp="1" noChangeArrowheads="1"/>
          </p:cNvSpPr>
          <p:nvPr>
            <p:ph type="title"/>
          </p:nvPr>
        </p:nvSpPr>
        <p:spPr>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rPr>
              <a:t>新旧人才培养模式的对比  </a:t>
            </a:r>
            <a:endPar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endParaRPr>
          </a:p>
        </p:txBody>
      </p:sp>
      <p:sp>
        <p:nvSpPr>
          <p:cNvPr id="40963" name="Rectangle 3"/>
          <p:cNvSpPr>
            <a:spLocks noGrp="1"/>
          </p:cNvSpPr>
          <p:nvPr>
            <p:ph idx="1"/>
          </p:nvPr>
        </p:nvSpPr>
        <p:spPr>
          <a:xfrm>
            <a:off x="457200" y="1600200"/>
            <a:ext cx="7848600" cy="4525963"/>
          </a:xfrm>
        </p:spPr>
        <p:txBody>
          <a:bodyPr vert="horz" wrap="square" lIns="91440" tIns="45720" rIns="91440" bIns="45720" anchor="t" anchorCtr="0"/>
          <a:p>
            <a:pPr>
              <a:lnSpc>
                <a:spcPct val="160000"/>
              </a:lnSpc>
            </a:pPr>
            <a:r>
              <a:rPr lang="zh-CN" altLang="en-US" sz="2400" b="1" dirty="0">
                <a:ea typeface="华文细黑" panose="02010600040101010101" pitchFamily="2" charset="-122"/>
              </a:rPr>
              <a:t>开设的课程是否必须？</a:t>
            </a:r>
            <a:endParaRPr lang="zh-CN" altLang="en-US" sz="2400" b="1" dirty="0">
              <a:ea typeface="华文细黑" panose="02010600040101010101" pitchFamily="2" charset="-122"/>
            </a:endParaRPr>
          </a:p>
          <a:p>
            <a:pPr>
              <a:lnSpc>
                <a:spcPct val="160000"/>
              </a:lnSpc>
            </a:pPr>
            <a:r>
              <a:rPr lang="zh-CN" altLang="en-US" sz="2400" b="1" dirty="0">
                <a:ea typeface="华文细黑" panose="02010600040101010101" pitchFamily="2" charset="-122"/>
              </a:rPr>
              <a:t>知识点提高了哪些能力？</a:t>
            </a:r>
            <a:endParaRPr lang="zh-CN" altLang="en-US" sz="2400" b="1" dirty="0">
              <a:ea typeface="华文细黑" panose="02010600040101010101" pitchFamily="2" charset="-122"/>
            </a:endParaRPr>
          </a:p>
          <a:p>
            <a:pPr>
              <a:lnSpc>
                <a:spcPct val="160000"/>
              </a:lnSpc>
            </a:pPr>
            <a:r>
              <a:rPr lang="zh-CN" altLang="en-US" sz="2400" b="1" dirty="0">
                <a:ea typeface="华文细黑" panose="02010600040101010101" pitchFamily="2" charset="-122"/>
              </a:rPr>
              <a:t>我们的作业与考试是为了让学生掌握知识点？还是为了提高某项应用能力？</a:t>
            </a:r>
            <a:endParaRPr lang="zh-CN" altLang="en-US" sz="2400" b="1" dirty="0">
              <a:ea typeface="华文细黑" panose="0201060004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Rectangle 2"/>
          <p:cNvSpPr>
            <a:spLocks noGrp="1" noChangeArrowheads="1"/>
          </p:cNvSpPr>
          <p:nvPr>
            <p:ph type="title"/>
          </p:nvPr>
        </p:nvSpPr>
        <p:spPr>
          <a:xfrm>
            <a:off x="457200" y="274638"/>
            <a:ext cx="8305800" cy="11430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rPr>
              <a:t>厚基础、宽方向  </a:t>
            </a:r>
            <a:endPar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endParaRPr>
          </a:p>
        </p:txBody>
      </p:sp>
      <p:sp>
        <p:nvSpPr>
          <p:cNvPr id="172035" name="AutoShape 3"/>
          <p:cNvSpPr>
            <a:spLocks noChangeArrowheads="1"/>
          </p:cNvSpPr>
          <p:nvPr/>
        </p:nvSpPr>
        <p:spPr bwMode="auto">
          <a:xfrm>
            <a:off x="762000" y="2362200"/>
            <a:ext cx="1524000" cy="1143000"/>
          </a:xfrm>
          <a:prstGeom prst="bevel">
            <a:avLst>
              <a:gd name="adj" fmla="val 125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rPr>
              <a:t>课程  </a:t>
            </a:r>
            <a:endPar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
        <p:nvSpPr>
          <p:cNvPr id="172036" name="AutoShape 4"/>
          <p:cNvSpPr>
            <a:spLocks noChangeArrowheads="1"/>
          </p:cNvSpPr>
          <p:nvPr/>
        </p:nvSpPr>
        <p:spPr bwMode="auto">
          <a:xfrm>
            <a:off x="2743200" y="2362200"/>
            <a:ext cx="1752600" cy="1143000"/>
          </a:xfrm>
          <a:prstGeom prst="bevel">
            <a:avLst>
              <a:gd name="adj" fmla="val 125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rPr>
              <a:t>知识点  </a:t>
            </a:r>
            <a:endPar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
        <p:nvSpPr>
          <p:cNvPr id="172037" name="AutoShape 5"/>
          <p:cNvSpPr>
            <a:spLocks noChangeArrowheads="1"/>
          </p:cNvSpPr>
          <p:nvPr/>
        </p:nvSpPr>
        <p:spPr bwMode="auto">
          <a:xfrm>
            <a:off x="4876800" y="2362200"/>
            <a:ext cx="1752600" cy="1143000"/>
          </a:xfrm>
          <a:prstGeom prst="bevel">
            <a:avLst>
              <a:gd name="adj" fmla="val 125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rPr>
              <a:t>能力  </a:t>
            </a:r>
            <a:endPar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
        <p:nvSpPr>
          <p:cNvPr id="172038" name="AutoShape 6"/>
          <p:cNvSpPr>
            <a:spLocks noChangeArrowheads="1"/>
          </p:cNvSpPr>
          <p:nvPr/>
        </p:nvSpPr>
        <p:spPr bwMode="auto">
          <a:xfrm>
            <a:off x="7010400" y="2362200"/>
            <a:ext cx="1828800" cy="1143000"/>
          </a:xfrm>
          <a:prstGeom prst="bevel">
            <a:avLst>
              <a:gd name="adj" fmla="val 125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660033"/>
                </a:solidFill>
                <a:effectLst/>
                <a:uLnTx/>
                <a:uFillTx/>
                <a:latin typeface="华文细黑" panose="02010600040101010101" pitchFamily="2" charset="-122"/>
                <a:ea typeface="华文细黑" panose="02010600040101010101" pitchFamily="2" charset="-122"/>
                <a:cs typeface="+mn-cs"/>
              </a:rPr>
              <a:t>职业发展  </a:t>
            </a:r>
            <a:endParaRPr kumimoji="0" lang="zh-CN" altLang="en-US" sz="2400" b="1" i="0" u="none" strike="noStrike" kern="1200" cap="none" spc="0" normalizeH="0" baseline="0" noProof="0" dirty="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
        <p:nvSpPr>
          <p:cNvPr id="172039" name="AutoShape 7"/>
          <p:cNvSpPr>
            <a:spLocks noChangeArrowheads="1"/>
          </p:cNvSpPr>
          <p:nvPr/>
        </p:nvSpPr>
        <p:spPr bwMode="auto">
          <a:xfrm>
            <a:off x="2286000" y="2895600"/>
            <a:ext cx="457200" cy="152400"/>
          </a:xfrm>
          <a:prstGeom prst="rightArrow">
            <a:avLst>
              <a:gd name="adj1" fmla="val 50000"/>
              <a:gd name="adj2" fmla="val 75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2040" name="AutoShape 8"/>
          <p:cNvSpPr>
            <a:spLocks noChangeArrowheads="1"/>
          </p:cNvSpPr>
          <p:nvPr/>
        </p:nvSpPr>
        <p:spPr bwMode="auto">
          <a:xfrm>
            <a:off x="4419600" y="2895600"/>
            <a:ext cx="457200" cy="152400"/>
          </a:xfrm>
          <a:prstGeom prst="rightArrow">
            <a:avLst>
              <a:gd name="adj1" fmla="val 50000"/>
              <a:gd name="adj2" fmla="val 75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2041" name="AutoShape 9"/>
          <p:cNvSpPr>
            <a:spLocks noChangeArrowheads="1"/>
          </p:cNvSpPr>
          <p:nvPr/>
        </p:nvSpPr>
        <p:spPr bwMode="auto">
          <a:xfrm>
            <a:off x="6553200" y="2895600"/>
            <a:ext cx="457200" cy="152400"/>
          </a:xfrm>
          <a:prstGeom prst="rightArrow">
            <a:avLst>
              <a:gd name="adj1" fmla="val 50000"/>
              <a:gd name="adj2" fmla="val 75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2042" name="AutoShape 10"/>
          <p:cNvSpPr>
            <a:spLocks noChangeArrowheads="1"/>
          </p:cNvSpPr>
          <p:nvPr/>
        </p:nvSpPr>
        <p:spPr bwMode="auto">
          <a:xfrm>
            <a:off x="5105400" y="3962400"/>
            <a:ext cx="1371600" cy="1066800"/>
          </a:xfrm>
          <a:prstGeom prst="can">
            <a:avLst>
              <a:gd name="adj" fmla="val 25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rou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660033"/>
                </a:solidFill>
                <a:effectLst/>
                <a:uLnTx/>
                <a:uFillTx/>
                <a:latin typeface="华文细黑" panose="02010600040101010101" pitchFamily="2" charset="-122"/>
                <a:ea typeface="华文细黑" panose="02010600040101010101" pitchFamily="2" charset="-122"/>
                <a:cs typeface="+mn-cs"/>
              </a:rPr>
              <a:t>能力体系  </a:t>
            </a:r>
            <a:endParaRPr kumimoji="0" lang="zh-CN" altLang="en-US" sz="2400" b="1" i="0" u="none" strike="noStrike" kern="1200" cap="none" spc="0" normalizeH="0" baseline="0" noProof="0" dirty="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
        <p:nvSpPr>
          <p:cNvPr id="172043" name="AutoShape 11"/>
          <p:cNvSpPr>
            <a:spLocks noChangeArrowheads="1"/>
          </p:cNvSpPr>
          <p:nvPr/>
        </p:nvSpPr>
        <p:spPr bwMode="auto">
          <a:xfrm>
            <a:off x="2971800" y="3962400"/>
            <a:ext cx="1371600" cy="1066800"/>
          </a:xfrm>
          <a:prstGeom prst="can">
            <a:avLst>
              <a:gd name="adj" fmla="val 25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rou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rPr>
              <a:t>教学设计  </a:t>
            </a:r>
            <a:endPar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
        <p:nvSpPr>
          <p:cNvPr id="172044" name="AutoShape 12"/>
          <p:cNvSpPr>
            <a:spLocks noChangeArrowheads="1"/>
          </p:cNvSpPr>
          <p:nvPr/>
        </p:nvSpPr>
        <p:spPr bwMode="auto">
          <a:xfrm>
            <a:off x="914400" y="3962400"/>
            <a:ext cx="1371600" cy="1066800"/>
          </a:xfrm>
          <a:prstGeom prst="can">
            <a:avLst>
              <a:gd name="adj" fmla="val 25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rou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rPr>
              <a:t>培养方案  </a:t>
            </a:r>
            <a:endParaRPr kumimoji="0" lang="zh-CN" altLang="en-US" sz="2400" b="1" i="0" u="none" strike="noStrike" kern="1200" cap="none" spc="0" normalizeH="0" baseline="0" noProof="0">
              <a:ln>
                <a:noFill/>
              </a:ln>
              <a:solidFill>
                <a:srgbClr val="660033"/>
              </a:solidFill>
              <a:effectLst/>
              <a:uLnTx/>
              <a:uFillTx/>
              <a:latin typeface="华文细黑" panose="02010600040101010101" pitchFamily="2" charset="-122"/>
              <a:ea typeface="华文细黑" panose="020106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2042"/>
                                        </p:tgtEl>
                                        <p:attrNameLst>
                                          <p:attrName>style.visibility</p:attrName>
                                        </p:attrNameLst>
                                      </p:cBhvr>
                                      <p:to>
                                        <p:strVal val="visible"/>
                                      </p:to>
                                    </p:set>
                                    <p:animEffect transition="in" filter="blinds(horizontal)">
                                      <p:cBhvr>
                                        <p:cTn id="7" dur="500"/>
                                        <p:tgtEl>
                                          <p:spTgt spid="1720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2044"/>
                                        </p:tgtEl>
                                        <p:attrNameLst>
                                          <p:attrName>style.visibility</p:attrName>
                                        </p:attrNameLst>
                                      </p:cBhvr>
                                      <p:to>
                                        <p:strVal val="visible"/>
                                      </p:to>
                                    </p:set>
                                    <p:anim calcmode="lin" valueType="num">
                                      <p:cBhvr additive="base">
                                        <p:cTn id="12" dur="500" fill="hold"/>
                                        <p:tgtEl>
                                          <p:spTgt spid="172044"/>
                                        </p:tgtEl>
                                        <p:attrNameLst>
                                          <p:attrName>ppt_x</p:attrName>
                                        </p:attrNameLst>
                                      </p:cBhvr>
                                      <p:tavLst>
                                        <p:tav tm="0">
                                          <p:val>
                                            <p:strVal val="#ppt_x"/>
                                          </p:val>
                                        </p:tav>
                                        <p:tav tm="100000">
                                          <p:val>
                                            <p:strVal val="#ppt_x"/>
                                          </p:val>
                                        </p:tav>
                                      </p:tavLst>
                                    </p:anim>
                                    <p:anim calcmode="lin" valueType="num">
                                      <p:cBhvr additive="base">
                                        <p:cTn id="13" dur="500" fill="hold"/>
                                        <p:tgtEl>
                                          <p:spTgt spid="17204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72043"/>
                                        </p:tgtEl>
                                        <p:attrNameLst>
                                          <p:attrName>style.visibility</p:attrName>
                                        </p:attrNameLst>
                                      </p:cBhvr>
                                      <p:to>
                                        <p:strVal val="visible"/>
                                      </p:to>
                                    </p:set>
                                    <p:animEffect transition="in" filter="blinds(horizontal)">
                                      <p:cBhvr>
                                        <p:cTn id="18" dur="500"/>
                                        <p:tgtEl>
                                          <p:spTgt spid="172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2" grpId="0" animBg="1"/>
      <p:bldP spid="172043" grpId="0" animBg="1"/>
      <p:bldP spid="1720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AutoShape 2"/>
          <p:cNvSpPr>
            <a:spLocks noChangeArrowheads="1"/>
          </p:cNvSpPr>
          <p:nvPr/>
        </p:nvSpPr>
        <p:spPr bwMode="auto">
          <a:xfrm>
            <a:off x="1828800" y="6858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第一步：应用方向调查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26979" name="AutoShape 3"/>
          <p:cNvSpPr>
            <a:spLocks noChangeArrowheads="1"/>
          </p:cNvSpPr>
          <p:nvPr/>
        </p:nvSpPr>
        <p:spPr bwMode="auto">
          <a:xfrm>
            <a:off x="1828800" y="19050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第二步：素质与能力分析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26980" name="AutoShape 4"/>
          <p:cNvSpPr>
            <a:spLocks noChangeArrowheads="1"/>
          </p:cNvSpPr>
          <p:nvPr/>
        </p:nvSpPr>
        <p:spPr bwMode="auto">
          <a:xfrm>
            <a:off x="1828800" y="32004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rPr>
              <a:t>第三步：实训体系设计 </a:t>
            </a:r>
            <a:endPar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26981" name="AutoShape 5"/>
          <p:cNvSpPr>
            <a:spLocks noChangeArrowheads="1"/>
          </p:cNvSpPr>
          <p:nvPr/>
        </p:nvSpPr>
        <p:spPr bwMode="auto">
          <a:xfrm>
            <a:off x="1828800" y="44196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rPr>
              <a:t>第四步：课程群与人才培养方案设计 </a:t>
            </a:r>
            <a:endPar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126982" name="AutoShape 6"/>
          <p:cNvSpPr>
            <a:spLocks noChangeArrowheads="1"/>
          </p:cNvSpPr>
          <p:nvPr/>
        </p:nvSpPr>
        <p:spPr bwMode="auto">
          <a:xfrm>
            <a:off x="1828800" y="5715000"/>
            <a:ext cx="54102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rPr>
              <a:t>第五步：教学设计 </a:t>
            </a:r>
            <a:endPar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6982"/>
                                        </p:tgtEl>
                                        <p:attrNameLst>
                                          <p:attrName>style.visibility</p:attrName>
                                        </p:attrNameLst>
                                      </p:cBhvr>
                                      <p:to>
                                        <p:strVal val="visible"/>
                                      </p:to>
                                    </p:set>
                                    <p:animEffect transition="in" filter="blinds(horizontal)">
                                      <p:cBhvr>
                                        <p:cTn id="7" dur="500"/>
                                        <p:tgtEl>
                                          <p:spTgt spid="126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4" descr="C:\Program Files\Microsoft Office\MEDIA\CAGCAT10\j0205462.wmf"/>
          <p:cNvPicPr>
            <a:picLocks noChangeAspect="1"/>
          </p:cNvPicPr>
          <p:nvPr/>
        </p:nvPicPr>
        <p:blipFill>
          <a:blip r:embed="rId1"/>
          <a:stretch>
            <a:fillRect/>
          </a:stretch>
        </p:blipFill>
        <p:spPr>
          <a:xfrm>
            <a:off x="1371600" y="3733800"/>
            <a:ext cx="1371600" cy="1365250"/>
          </a:xfrm>
          <a:prstGeom prst="rect">
            <a:avLst/>
          </a:prstGeom>
          <a:noFill/>
          <a:ln w="9525">
            <a:noFill/>
          </a:ln>
        </p:spPr>
      </p:pic>
      <p:pic>
        <p:nvPicPr>
          <p:cNvPr id="8195" name="Picture 5" descr="C:\Program Files\Microsoft Office\MEDIA\CAGCAT10\j0205462.wmf"/>
          <p:cNvPicPr>
            <a:picLocks noChangeAspect="1"/>
          </p:cNvPicPr>
          <p:nvPr/>
        </p:nvPicPr>
        <p:blipFill>
          <a:blip r:embed="rId1"/>
          <a:stretch>
            <a:fillRect/>
          </a:stretch>
        </p:blipFill>
        <p:spPr>
          <a:xfrm>
            <a:off x="1447800" y="1905000"/>
            <a:ext cx="1368425" cy="1362075"/>
          </a:xfrm>
          <a:prstGeom prst="rect">
            <a:avLst/>
          </a:prstGeom>
          <a:noFill/>
          <a:ln w="9525">
            <a:noFill/>
          </a:ln>
        </p:spPr>
      </p:pic>
      <p:sp>
        <p:nvSpPr>
          <p:cNvPr id="8196" name="矩形 18"/>
          <p:cNvSpPr/>
          <p:nvPr/>
        </p:nvSpPr>
        <p:spPr>
          <a:xfrm>
            <a:off x="2971800" y="2286000"/>
            <a:ext cx="3155950" cy="5238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800" b="1" dirty="0">
                <a:ea typeface="华文细黑" panose="02010600040101010101" pitchFamily="2" charset="-122"/>
                <a:sym typeface="Arial" panose="020B0604020202020204" pitchFamily="34" charset="0"/>
              </a:rPr>
              <a:t>专业特色在哪里？ </a:t>
            </a:r>
            <a:endParaRPr lang="zh-CN" altLang="en-US" sz="2800" b="1" dirty="0">
              <a:ea typeface="华文细黑" panose="02010600040101010101" pitchFamily="2" charset="-122"/>
              <a:sym typeface="Arial" panose="020B0604020202020204" pitchFamily="34" charset="0"/>
            </a:endParaRPr>
          </a:p>
        </p:txBody>
      </p:sp>
      <p:sp>
        <p:nvSpPr>
          <p:cNvPr id="8197" name="矩形 18"/>
          <p:cNvSpPr/>
          <p:nvPr/>
        </p:nvSpPr>
        <p:spPr>
          <a:xfrm>
            <a:off x="2990850" y="4114800"/>
            <a:ext cx="4549775" cy="128746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800" b="1" dirty="0">
                <a:ea typeface="华文细黑" panose="02010600040101010101" pitchFamily="2" charset="-122"/>
                <a:sym typeface="Arial" panose="020B0604020202020204" pitchFamily="34" charset="0"/>
              </a:rPr>
              <a:t>如何体现应用型人才培养： </a:t>
            </a:r>
            <a:endParaRPr lang="zh-CN" altLang="en-US" sz="2800" b="1" dirty="0">
              <a:ea typeface="华文细黑" panose="02010600040101010101" pitchFamily="2" charset="-122"/>
              <a:sym typeface="Arial" panose="020B0604020202020204" pitchFamily="34" charset="0"/>
            </a:endParaRPr>
          </a:p>
          <a:p>
            <a:pPr marL="0" lvl="0" indent="0" eaLnBrk="1" hangingPunct="1">
              <a:lnSpc>
                <a:spcPct val="180000"/>
              </a:lnSpc>
              <a:spcBef>
                <a:spcPct val="0"/>
              </a:spcBef>
              <a:buNone/>
            </a:pPr>
            <a:r>
              <a:rPr lang="zh-CN" altLang="en-US" sz="2800" b="1" dirty="0">
                <a:ea typeface="宋体" panose="02010600030101010101" pitchFamily="2" charset="-122"/>
                <a:sym typeface="Arial" panose="020B0604020202020204" pitchFamily="34" charset="0"/>
              </a:rPr>
              <a:t>研究型</a:t>
            </a:r>
            <a:r>
              <a:rPr lang="en-US" altLang="zh-CN" sz="2800" b="1" dirty="0">
                <a:ea typeface="宋体" panose="02010600030101010101" pitchFamily="2" charset="-122"/>
                <a:sym typeface="Arial" panose="020B0604020202020204" pitchFamily="34" charset="0"/>
              </a:rPr>
              <a:t>  /  </a:t>
            </a:r>
            <a:r>
              <a:rPr lang="zh-CN" altLang="en-US" sz="2800" b="1" dirty="0">
                <a:ea typeface="宋体" panose="02010600030101010101" pitchFamily="2" charset="-122"/>
                <a:sym typeface="Arial" panose="020B0604020202020204" pitchFamily="34" charset="0"/>
              </a:rPr>
              <a:t>应用型</a:t>
            </a:r>
            <a:endParaRPr lang="zh-CN" altLang="en-US" sz="2800" b="1" dirty="0">
              <a:ea typeface="宋体" panose="02010600030101010101" pitchFamily="2" charset="-122"/>
              <a:sym typeface="Arial" panose="020B0604020202020204" pitchFamily="34" charset="0"/>
            </a:endParaRPr>
          </a:p>
        </p:txBody>
      </p:sp>
    </p:spTree>
  </p:cSld>
  <p:clrMapOvr>
    <a:masterClrMapping/>
  </p:clrMapOvr>
  <p:transition>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8" name="Group 4"/>
          <p:cNvGrpSpPr/>
          <p:nvPr/>
        </p:nvGrpSpPr>
        <p:grpSpPr>
          <a:xfrm>
            <a:off x="914400" y="2209800"/>
            <a:ext cx="6915150" cy="1676400"/>
            <a:chOff x="0" y="0"/>
            <a:chExt cx="6228000" cy="719138"/>
          </a:xfrm>
        </p:grpSpPr>
        <p:sp>
          <p:nvSpPr>
            <p:cNvPr id="45060" name="AutoShape 3"/>
            <p:cNvSpPr/>
            <p:nvPr/>
          </p:nvSpPr>
          <p:spPr>
            <a:xfrm>
              <a:off x="0" y="0"/>
              <a:ext cx="6228000" cy="71913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45061" name="AutoShape 3"/>
            <p:cNvSpPr/>
            <p:nvPr/>
          </p:nvSpPr>
          <p:spPr>
            <a:xfrm>
              <a:off x="0" y="88900"/>
              <a:ext cx="6228000" cy="541338"/>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45059" name="Rectangle 16"/>
          <p:cNvSpPr/>
          <p:nvPr/>
        </p:nvSpPr>
        <p:spPr>
          <a:xfrm>
            <a:off x="838200" y="2514600"/>
            <a:ext cx="7086600" cy="10414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30000"/>
              </a:lnSpc>
              <a:spcBef>
                <a:spcPct val="0"/>
              </a:spcBef>
              <a:buNone/>
            </a:pPr>
            <a:r>
              <a:rPr lang="zh-CN" altLang="en-US" sz="2400" b="1" dirty="0">
                <a:ea typeface="华文细黑" panose="02010600040101010101" pitchFamily="2" charset="-122"/>
                <a:sym typeface="Arial" panose="020B0604020202020204" pitchFamily="34" charset="0"/>
              </a:rPr>
              <a:t>专题二：如何实现应用型课程教学设计 </a:t>
            </a:r>
            <a:endParaRPr lang="zh-CN" altLang="en-US" sz="2400" b="1" dirty="0">
              <a:ea typeface="华文细黑" panose="02010600040101010101" pitchFamily="2" charset="-122"/>
              <a:sym typeface="Arial" panose="020B0604020202020204" pitchFamily="34" charset="0"/>
            </a:endParaRPr>
          </a:p>
          <a:p>
            <a:pPr marL="0" lvl="0" indent="0" eaLnBrk="1" hangingPunct="1">
              <a:lnSpc>
                <a:spcPct val="130000"/>
              </a:lnSpc>
              <a:spcBef>
                <a:spcPct val="0"/>
              </a:spcBef>
              <a:buNone/>
            </a:pPr>
            <a:r>
              <a:rPr lang="en-US" altLang="zh-CN" sz="2400" b="1" dirty="0">
                <a:ea typeface="华文细黑" panose="02010600040101010101" pitchFamily="2" charset="-122"/>
                <a:sym typeface="Arial" panose="020B0604020202020204" pitchFamily="34" charset="0"/>
              </a:rPr>
              <a:t>                                        ——</a:t>
            </a:r>
            <a:r>
              <a:rPr lang="zh-CN" altLang="en-US" sz="2400" b="1" dirty="0">
                <a:ea typeface="华文细黑" panose="02010600040101010101" pitchFamily="2" charset="-122"/>
                <a:sym typeface="Arial" panose="020B0604020202020204" pitchFamily="34" charset="0"/>
              </a:rPr>
              <a:t>以公共管理沙盘为例</a:t>
            </a:r>
            <a:endParaRPr lang="zh-CN" altLang="en-US" sz="2400" b="1" dirty="0">
              <a:ea typeface="华文细黑" panose="02010600040101010101" pitchFamily="2" charset="-122"/>
              <a:sym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AutoShape 3"/>
          <p:cNvSpPr/>
          <p:nvPr/>
        </p:nvSpPr>
        <p:spPr>
          <a:xfrm>
            <a:off x="1350963" y="1700213"/>
            <a:ext cx="7108825" cy="1081087"/>
          </a:xfrm>
          <a:prstGeom prst="homePlate">
            <a:avLst>
              <a:gd name="adj" fmla="val 35739"/>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grpSp>
        <p:nvGrpSpPr>
          <p:cNvPr id="46083" name="Group 4"/>
          <p:cNvGrpSpPr/>
          <p:nvPr/>
        </p:nvGrpSpPr>
        <p:grpSpPr>
          <a:xfrm>
            <a:off x="968375" y="1557338"/>
            <a:ext cx="1298575" cy="1266825"/>
            <a:chOff x="0" y="0"/>
            <a:chExt cx="1042" cy="1019"/>
          </a:xfrm>
        </p:grpSpPr>
        <p:grpSp>
          <p:nvGrpSpPr>
            <p:cNvPr id="46107" name="Group 5"/>
            <p:cNvGrpSpPr/>
            <p:nvPr/>
          </p:nvGrpSpPr>
          <p:grpSpPr>
            <a:xfrm>
              <a:off x="0" y="0"/>
              <a:ext cx="1042" cy="1019"/>
              <a:chOff x="0" y="0"/>
              <a:chExt cx="1042" cy="1019"/>
            </a:xfrm>
          </p:grpSpPr>
          <p:pic>
            <p:nvPicPr>
              <p:cNvPr id="46109" name="Picture 6"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46110" name="Oval 7"/>
              <p:cNvSpPr/>
              <p:nvPr/>
            </p:nvSpPr>
            <p:spPr>
              <a:xfrm>
                <a:off x="0" y="0"/>
                <a:ext cx="1035" cy="1019"/>
              </a:xfrm>
              <a:prstGeom prst="ellipse">
                <a:avLst/>
              </a:prstGeom>
              <a:gradFill rotWithShape="1">
                <a:gsLst>
                  <a:gs pos="0">
                    <a:schemeClr val="accent2"/>
                  </a:gs>
                  <a:gs pos="100000">
                    <a:schemeClr val="accent1"/>
                  </a:gs>
                </a:gsLst>
                <a:lin ang="5400000" scaled="1"/>
                <a:tileRect/>
              </a:gradFill>
              <a:ln w="1905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grpSp>
        <p:pic>
          <p:nvPicPr>
            <p:cNvPr id="46108" name="Picture 8" descr="Picture2"/>
            <p:cNvPicPr>
              <a:picLocks noChangeAspect="1"/>
            </p:cNvPicPr>
            <p:nvPr/>
          </p:nvPicPr>
          <p:blipFill>
            <a:blip r:embed="rId2"/>
            <a:stretch>
              <a:fillRect/>
            </a:stretch>
          </p:blipFill>
          <p:spPr>
            <a:xfrm>
              <a:off x="104" y="10"/>
              <a:ext cx="823" cy="360"/>
            </a:xfrm>
            <a:prstGeom prst="rect">
              <a:avLst/>
            </a:prstGeom>
            <a:noFill/>
            <a:ln w="9525">
              <a:noFill/>
            </a:ln>
          </p:spPr>
        </p:pic>
      </p:grpSp>
      <p:sp>
        <p:nvSpPr>
          <p:cNvPr id="46084" name="Rectangle 9"/>
          <p:cNvSpPr/>
          <p:nvPr/>
        </p:nvSpPr>
        <p:spPr>
          <a:xfrm>
            <a:off x="2268538" y="1793875"/>
            <a:ext cx="5759450" cy="793750"/>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000" b="1" dirty="0">
                <a:ea typeface="宋体" panose="02010600030101010101" pitchFamily="2" charset="-122"/>
              </a:rPr>
              <a:t>理论教学为主，缺少实际操作与决策思维训练</a:t>
            </a:r>
            <a:r>
              <a:rPr lang="zh-CN" altLang="en-US" sz="3600" dirty="0">
                <a:ea typeface="宋体" panose="02010600030101010101" pitchFamily="2" charset="-122"/>
              </a:rPr>
              <a:t> </a:t>
            </a:r>
            <a:endParaRPr lang="zh-CN" altLang="en-US" sz="3600" dirty="0">
              <a:ea typeface="宋体" panose="02010600030101010101" pitchFamily="2" charset="-122"/>
            </a:endParaRPr>
          </a:p>
        </p:txBody>
      </p:sp>
      <p:sp>
        <p:nvSpPr>
          <p:cNvPr id="46085" name="Rectangle 11"/>
          <p:cNvSpPr/>
          <p:nvPr/>
        </p:nvSpPr>
        <p:spPr>
          <a:xfrm>
            <a:off x="1098550" y="2019300"/>
            <a:ext cx="1057275"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solidFill>
                  <a:srgbClr val="FFFFFF"/>
                </a:solidFill>
                <a:ea typeface="楷体_GB2312" pitchFamily="49" charset="-122"/>
              </a:rPr>
              <a:t>形式</a:t>
            </a:r>
            <a:endParaRPr lang="zh-CN" altLang="en-US" sz="2400" b="1" dirty="0">
              <a:solidFill>
                <a:srgbClr val="FFFFFF"/>
              </a:solidFill>
              <a:ea typeface="楷体_GB2312" pitchFamily="49" charset="-122"/>
            </a:endParaRPr>
          </a:p>
        </p:txBody>
      </p:sp>
      <p:sp>
        <p:nvSpPr>
          <p:cNvPr id="46086" name="Oval 12"/>
          <p:cNvSpPr/>
          <p:nvPr/>
        </p:nvSpPr>
        <p:spPr>
          <a:xfrm>
            <a:off x="1131888" y="2724150"/>
            <a:ext cx="936625" cy="139700"/>
          </a:xfrm>
          <a:prstGeom prst="ellipse">
            <a:avLst/>
          </a:prstGeom>
          <a:gradFill rotWithShape="1">
            <a:gsLst>
              <a:gs pos="0">
                <a:schemeClr val="accent1"/>
              </a:gs>
              <a:gs pos="100000">
                <a:schemeClr val="bg2">
                  <a:alpha val="0"/>
                </a:schemeClr>
              </a:gs>
            </a:gsLst>
            <a:path path="shape">
              <a:fillToRect l="50000" t="50000" r="50000" b="50000"/>
            </a:path>
            <a:tileRect/>
          </a:gradFill>
          <a:ln w="9525">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sp>
        <p:nvSpPr>
          <p:cNvPr id="46087" name="AutoShape 14"/>
          <p:cNvSpPr/>
          <p:nvPr/>
        </p:nvSpPr>
        <p:spPr>
          <a:xfrm>
            <a:off x="1403350" y="3213100"/>
            <a:ext cx="7129463" cy="1081088"/>
          </a:xfrm>
          <a:prstGeom prst="homePlate">
            <a:avLst>
              <a:gd name="adj" fmla="val 35843"/>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grpSp>
        <p:nvGrpSpPr>
          <p:cNvPr id="46088" name="Group 15"/>
          <p:cNvGrpSpPr/>
          <p:nvPr/>
        </p:nvGrpSpPr>
        <p:grpSpPr>
          <a:xfrm>
            <a:off x="968375" y="3127375"/>
            <a:ext cx="1298575" cy="1266825"/>
            <a:chOff x="0" y="0"/>
            <a:chExt cx="1042" cy="1019"/>
          </a:xfrm>
        </p:grpSpPr>
        <p:grpSp>
          <p:nvGrpSpPr>
            <p:cNvPr id="46103" name="Group 16"/>
            <p:cNvGrpSpPr/>
            <p:nvPr/>
          </p:nvGrpSpPr>
          <p:grpSpPr>
            <a:xfrm>
              <a:off x="0" y="0"/>
              <a:ext cx="1042" cy="1019"/>
              <a:chOff x="0" y="0"/>
              <a:chExt cx="1042" cy="1019"/>
            </a:xfrm>
          </p:grpSpPr>
          <p:pic>
            <p:nvPicPr>
              <p:cNvPr id="46105" name="Picture 1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46106" name="Oval 18"/>
              <p:cNvSpPr/>
              <p:nvPr/>
            </p:nvSpPr>
            <p:spPr>
              <a:xfrm>
                <a:off x="0" y="0"/>
                <a:ext cx="1035" cy="1019"/>
              </a:xfrm>
              <a:prstGeom prst="ellipse">
                <a:avLst/>
              </a:prstGeom>
              <a:gradFill rotWithShape="1">
                <a:gsLst>
                  <a:gs pos="0">
                    <a:schemeClr val="accent2"/>
                  </a:gs>
                  <a:gs pos="100000">
                    <a:schemeClr val="accent1"/>
                  </a:gs>
                </a:gsLst>
                <a:lin ang="5400000" scaled="1"/>
                <a:tileRect/>
              </a:gradFill>
              <a:ln w="1905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grpSp>
        <p:pic>
          <p:nvPicPr>
            <p:cNvPr id="46104" name="Picture 19" descr="Picture2"/>
            <p:cNvPicPr>
              <a:picLocks noChangeAspect="1"/>
            </p:cNvPicPr>
            <p:nvPr/>
          </p:nvPicPr>
          <p:blipFill>
            <a:blip r:embed="rId2"/>
            <a:stretch>
              <a:fillRect/>
            </a:stretch>
          </p:blipFill>
          <p:spPr>
            <a:xfrm>
              <a:off x="104" y="10"/>
              <a:ext cx="823" cy="360"/>
            </a:xfrm>
            <a:prstGeom prst="rect">
              <a:avLst/>
            </a:prstGeom>
            <a:noFill/>
            <a:ln w="9525">
              <a:noFill/>
            </a:ln>
          </p:spPr>
        </p:pic>
      </p:grpSp>
      <p:sp>
        <p:nvSpPr>
          <p:cNvPr id="46089" name="Rectangle 20"/>
          <p:cNvSpPr/>
          <p:nvPr/>
        </p:nvSpPr>
        <p:spPr>
          <a:xfrm>
            <a:off x="2268538" y="3221038"/>
            <a:ext cx="5903912" cy="936625"/>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000" b="1" dirty="0">
                <a:ea typeface="宋体" panose="02010600030101010101" pitchFamily="2" charset="-122"/>
              </a:rPr>
              <a:t>学员来自中基层或局限于某个岗位，缺少全局思维</a:t>
            </a:r>
            <a:endParaRPr lang="zh-CN" altLang="en-US" sz="2000" b="1" dirty="0">
              <a:ea typeface="宋体" panose="02010600030101010101" pitchFamily="2" charset="-122"/>
            </a:endParaRPr>
          </a:p>
        </p:txBody>
      </p:sp>
      <p:sp>
        <p:nvSpPr>
          <p:cNvPr id="46090" name="Rectangle 22"/>
          <p:cNvSpPr/>
          <p:nvPr/>
        </p:nvSpPr>
        <p:spPr>
          <a:xfrm>
            <a:off x="1062038" y="3343275"/>
            <a:ext cx="1057275" cy="822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solidFill>
                  <a:srgbClr val="FFFFFF"/>
                </a:solidFill>
                <a:ea typeface="楷体_GB2312" pitchFamily="49" charset="-122"/>
              </a:rPr>
              <a:t>学生提高</a:t>
            </a:r>
            <a:endParaRPr lang="zh-CN" altLang="en-US" sz="2400" b="1" dirty="0">
              <a:solidFill>
                <a:srgbClr val="FFFFFF"/>
              </a:solidFill>
              <a:ea typeface="楷体_GB2312" pitchFamily="49" charset="-122"/>
            </a:endParaRPr>
          </a:p>
        </p:txBody>
      </p:sp>
      <p:sp>
        <p:nvSpPr>
          <p:cNvPr id="46091" name="Oval 23"/>
          <p:cNvSpPr/>
          <p:nvPr/>
        </p:nvSpPr>
        <p:spPr>
          <a:xfrm>
            <a:off x="1131888" y="4294188"/>
            <a:ext cx="936625" cy="139700"/>
          </a:xfrm>
          <a:prstGeom prst="ellipse">
            <a:avLst/>
          </a:prstGeom>
          <a:gradFill rotWithShape="1">
            <a:gsLst>
              <a:gs pos="0">
                <a:schemeClr val="accent1"/>
              </a:gs>
              <a:gs pos="100000">
                <a:schemeClr val="accent1">
                  <a:alpha val="0"/>
                </a:schemeClr>
              </a:gs>
            </a:gsLst>
            <a:path path="shape">
              <a:fillToRect l="50000" t="50000" r="50000" b="50000"/>
            </a:path>
            <a:tileRect/>
          </a:gradFill>
          <a:ln w="9525">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pic>
        <p:nvPicPr>
          <p:cNvPr id="46092" name="Picture 24" descr="办公22"/>
          <p:cNvPicPr>
            <a:picLocks noChangeAspect="1"/>
          </p:cNvPicPr>
          <p:nvPr>
            <p:ph idx="1"/>
          </p:nvPr>
        </p:nvPicPr>
        <p:blipFill>
          <a:blip r:embed="rId3"/>
          <a:srcRect/>
          <a:stretch>
            <a:fillRect/>
          </a:stretch>
        </p:blipFill>
        <p:spPr>
          <a:xfrm>
            <a:off x="7019925" y="44450"/>
            <a:ext cx="2049463" cy="1517650"/>
          </a:xfrm>
        </p:spPr>
      </p:pic>
      <p:sp>
        <p:nvSpPr>
          <p:cNvPr id="46093" name="AutoShape 26"/>
          <p:cNvSpPr/>
          <p:nvPr/>
        </p:nvSpPr>
        <p:spPr>
          <a:xfrm>
            <a:off x="1350963" y="4851400"/>
            <a:ext cx="7181850" cy="1081088"/>
          </a:xfrm>
          <a:prstGeom prst="homePlate">
            <a:avLst>
              <a:gd name="adj" fmla="val 36106"/>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grpSp>
        <p:nvGrpSpPr>
          <p:cNvPr id="46094" name="Group 27"/>
          <p:cNvGrpSpPr/>
          <p:nvPr/>
        </p:nvGrpSpPr>
        <p:grpSpPr>
          <a:xfrm>
            <a:off x="968375" y="4779963"/>
            <a:ext cx="1298575" cy="1266825"/>
            <a:chOff x="0" y="0"/>
            <a:chExt cx="1042" cy="1019"/>
          </a:xfrm>
        </p:grpSpPr>
        <p:grpSp>
          <p:nvGrpSpPr>
            <p:cNvPr id="46099" name="Group 28"/>
            <p:cNvGrpSpPr/>
            <p:nvPr/>
          </p:nvGrpSpPr>
          <p:grpSpPr>
            <a:xfrm>
              <a:off x="0" y="0"/>
              <a:ext cx="1042" cy="1019"/>
              <a:chOff x="0" y="0"/>
              <a:chExt cx="1042" cy="1019"/>
            </a:xfrm>
          </p:grpSpPr>
          <p:pic>
            <p:nvPicPr>
              <p:cNvPr id="46101" name="Picture 29"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46102" name="Oval 30"/>
              <p:cNvSpPr/>
              <p:nvPr/>
            </p:nvSpPr>
            <p:spPr>
              <a:xfrm>
                <a:off x="0" y="0"/>
                <a:ext cx="1035" cy="1019"/>
              </a:xfrm>
              <a:prstGeom prst="ellipse">
                <a:avLst/>
              </a:prstGeom>
              <a:gradFill rotWithShape="1">
                <a:gsLst>
                  <a:gs pos="0">
                    <a:schemeClr val="accent2"/>
                  </a:gs>
                  <a:gs pos="100000">
                    <a:schemeClr val="accent1"/>
                  </a:gs>
                </a:gsLst>
                <a:lin ang="5400000" scaled="1"/>
                <a:tileRect/>
              </a:gradFill>
              <a:ln w="1905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grpSp>
        <p:pic>
          <p:nvPicPr>
            <p:cNvPr id="46100" name="Picture 31" descr="Picture2"/>
            <p:cNvPicPr>
              <a:picLocks noChangeAspect="1"/>
            </p:cNvPicPr>
            <p:nvPr/>
          </p:nvPicPr>
          <p:blipFill>
            <a:blip r:embed="rId2"/>
            <a:stretch>
              <a:fillRect/>
            </a:stretch>
          </p:blipFill>
          <p:spPr>
            <a:xfrm>
              <a:off x="104" y="10"/>
              <a:ext cx="823" cy="360"/>
            </a:xfrm>
            <a:prstGeom prst="rect">
              <a:avLst/>
            </a:prstGeom>
            <a:noFill/>
            <a:ln w="9525">
              <a:noFill/>
            </a:ln>
          </p:spPr>
        </p:pic>
      </p:grpSp>
      <p:sp>
        <p:nvSpPr>
          <p:cNvPr id="46095" name="Rectangle 32"/>
          <p:cNvSpPr/>
          <p:nvPr/>
        </p:nvSpPr>
        <p:spPr>
          <a:xfrm>
            <a:off x="2339975" y="4941888"/>
            <a:ext cx="5832475" cy="935037"/>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2000" b="1" dirty="0">
                <a:ea typeface="宋体" panose="02010600030101010101" pitchFamily="2" charset="-122"/>
              </a:rPr>
              <a:t>比较分散，对实际工作指导意义不足</a:t>
            </a:r>
            <a:endParaRPr lang="zh-CN" altLang="en-US" sz="2000" b="1" dirty="0">
              <a:ea typeface="宋体" panose="02010600030101010101" pitchFamily="2" charset="-122"/>
            </a:endParaRPr>
          </a:p>
          <a:p>
            <a:pPr marL="0" lvl="0" indent="0" eaLnBrk="1" hangingPunct="1">
              <a:lnSpc>
                <a:spcPct val="150000"/>
              </a:lnSpc>
              <a:spcBef>
                <a:spcPct val="0"/>
              </a:spcBef>
              <a:buNone/>
            </a:pPr>
            <a:r>
              <a:rPr lang="zh-CN" altLang="en-US" sz="2000" b="1" dirty="0">
                <a:ea typeface="宋体" panose="02010600030101010101" pitchFamily="2" charset="-122"/>
              </a:rPr>
              <a:t>现有案例教学更多来源于国外，与国情不符；</a:t>
            </a:r>
            <a:endParaRPr lang="zh-CN" altLang="en-US" sz="2000" b="1" dirty="0">
              <a:ea typeface="宋体" panose="02010600030101010101" pitchFamily="2" charset="-122"/>
            </a:endParaRPr>
          </a:p>
        </p:txBody>
      </p:sp>
      <p:sp>
        <p:nvSpPr>
          <p:cNvPr id="46096" name="Rectangle 34"/>
          <p:cNvSpPr/>
          <p:nvPr/>
        </p:nvSpPr>
        <p:spPr>
          <a:xfrm>
            <a:off x="1062038" y="4995863"/>
            <a:ext cx="1057275" cy="8223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solidFill>
                  <a:srgbClr val="FFFFFF"/>
                </a:solidFill>
                <a:ea typeface="楷体_GB2312" pitchFamily="49" charset="-122"/>
              </a:rPr>
              <a:t>现有实验</a:t>
            </a:r>
            <a:endParaRPr lang="zh-CN" altLang="en-US" sz="2400" b="1" dirty="0">
              <a:solidFill>
                <a:srgbClr val="FFFFFF"/>
              </a:solidFill>
              <a:ea typeface="楷体_GB2312" pitchFamily="49" charset="-122"/>
            </a:endParaRPr>
          </a:p>
        </p:txBody>
      </p:sp>
      <p:sp>
        <p:nvSpPr>
          <p:cNvPr id="46097" name="Oval 35"/>
          <p:cNvSpPr/>
          <p:nvPr/>
        </p:nvSpPr>
        <p:spPr>
          <a:xfrm>
            <a:off x="1131888" y="5946775"/>
            <a:ext cx="936625" cy="139700"/>
          </a:xfrm>
          <a:prstGeom prst="ellipse">
            <a:avLst/>
          </a:prstGeom>
          <a:gradFill rotWithShape="1">
            <a:gsLst>
              <a:gs pos="0">
                <a:schemeClr val="accent1"/>
              </a:gs>
              <a:gs pos="100000">
                <a:schemeClr val="accent1">
                  <a:alpha val="0"/>
                </a:schemeClr>
              </a:gs>
            </a:gsLst>
            <a:path path="shape">
              <a:fillToRect l="50000" t="50000" r="50000" b="50000"/>
            </a:path>
            <a:tileRect/>
          </a:gradFill>
          <a:ln w="9525">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sp>
        <p:nvSpPr>
          <p:cNvPr id="105502" name="Rectangle 36"/>
          <p:cNvSpPr>
            <a:spLocks noChangeArrowheads="1"/>
          </p:cNvSpPr>
          <p:nvPr/>
        </p:nvSpPr>
        <p:spPr bwMode="auto">
          <a:xfrm>
            <a:off x="1116013" y="188913"/>
            <a:ext cx="5903913" cy="495300"/>
          </a:xfrm>
          <a:prstGeom prst="rect">
            <a:avLst/>
          </a:prstGeom>
          <a:gradFill rotWithShape="1">
            <a:gsLst>
              <a:gs pos="0">
                <a:schemeClr val="bg1"/>
              </a:gs>
              <a:gs pos="50000">
                <a:srgbClr val="CCCCFF"/>
              </a:gs>
              <a:gs pos="100000">
                <a:schemeClr val="bg1"/>
              </a:gs>
            </a:gsLst>
            <a:lin ang="5400000" scaled="1"/>
          </a:gradFill>
          <a:ln w="9525" algn="ctr">
            <a:miter lim="800000"/>
          </a:ln>
          <a:effectLst/>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marL="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教学过程遇到的问题 </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p:nvPr>
            <p:ph type="body" idx="4294967295"/>
          </p:nvPr>
        </p:nvSpPr>
        <p:spPr/>
        <p:txBody>
          <a:bodyPr vert="horz" wrap="square" lIns="91440" tIns="45720" rIns="91440" bIns="45720" anchor="t" anchorCtr="0"/>
          <a:p>
            <a:pPr eaLnBrk="1" hangingPunct="1">
              <a:lnSpc>
                <a:spcPct val="160000"/>
              </a:lnSpc>
            </a:pPr>
            <a:r>
              <a:rPr lang="zh-CN" altLang="en-US" sz="2400" dirty="0">
                <a:latin typeface="黑体" panose="02010609060101010101" pitchFamily="49" charset="-122"/>
                <a:ea typeface="黑体" panose="02010609060101010101" pitchFamily="49" charset="-122"/>
              </a:rPr>
              <a:t>第一类：社会调查与社会顶岗实践</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第二类：案例分析</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第三类：大型综合沙盘演练</a:t>
            </a:r>
            <a:endParaRPr lang="zh-CN" altLang="en-US" sz="2400" dirty="0">
              <a:latin typeface="黑体" panose="02010609060101010101" pitchFamily="49" charset="-122"/>
              <a:ea typeface="黑体" panose="02010609060101010101" pitchFamily="49" charset="-122"/>
            </a:endParaRPr>
          </a:p>
        </p:txBody>
      </p:sp>
      <p:sp>
        <p:nvSpPr>
          <p:cNvPr id="58371" name="Rectangle 3"/>
          <p:cNvSpPr>
            <a:spLocks noChangeArrowheads="1"/>
          </p:cNvSpPr>
          <p:nvPr/>
        </p:nvSpPr>
        <p:spPr bwMode="auto">
          <a:xfrm>
            <a:off x="1908175" y="188913"/>
            <a:ext cx="5759450" cy="641350"/>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mn-cs"/>
              </a:rPr>
              <a:t>公共管理的三种实验教学方式 </a:t>
            </a:r>
            <a:endParaRPr kumimoji="0" lang="zh-CN" altLang="en-US" sz="2800" b="1" i="0" u="none" strike="noStrike" kern="120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Text Box 2"/>
          <p:cNvSpPr txBox="1">
            <a:spLocks noChangeArrowheads="1"/>
          </p:cNvSpPr>
          <p:nvPr/>
        </p:nvSpPr>
        <p:spPr bwMode="auto">
          <a:xfrm>
            <a:off x="0" y="0"/>
            <a:ext cx="6732588" cy="762000"/>
          </a:xfrm>
          <a:prstGeom prst="rect">
            <a:avLst/>
          </a:prstGeom>
          <a:gradFill rotWithShape="1">
            <a:gsLst>
              <a:gs pos="0">
                <a:schemeClr val="bg1"/>
              </a:gs>
              <a:gs pos="50000">
                <a:srgbClr val="CCCCFF"/>
              </a:gs>
              <a:gs pos="100000">
                <a:schemeClr val="bg1"/>
              </a:gs>
            </a:gsLst>
            <a:lin ang="5400000" scaled="1"/>
          </a:gradFill>
          <a:ln w="9525" algn="ctr">
            <a:miter lim="800000"/>
          </a:ln>
          <a:effectLst/>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marL="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rPr>
              <a:t>思考：公共管理能否用实验上课？</a:t>
            </a:r>
            <a:endParaRPr kumimoji="0" lang="zh-CN" altLang="en-US" sz="2400" b="1" i="0" u="none" strike="noStrike" kern="1200" cap="none" spc="0" normalizeH="0" baseline="0" noProof="0" smtClean="0">
              <a:ln>
                <a:noFill/>
              </a:ln>
              <a:solidFill>
                <a:schemeClr val="tx2"/>
              </a:solidFill>
              <a:effectLst/>
              <a:uLnTx/>
              <a:uFillTx/>
              <a:latin typeface="Arial" panose="020B0604020202020204" pitchFamily="34" charset="0"/>
              <a:ea typeface="黑体" panose="02010609060101010101" pitchFamily="49" charset="-122"/>
              <a:cs typeface="+mn-cs"/>
            </a:endParaRPr>
          </a:p>
        </p:txBody>
      </p:sp>
      <p:sp>
        <p:nvSpPr>
          <p:cNvPr id="48131" name="未知"/>
          <p:cNvSpPr/>
          <p:nvPr/>
        </p:nvSpPr>
        <p:spPr>
          <a:xfrm rot="964010" flipH="1">
            <a:off x="2997200" y="2514600"/>
            <a:ext cx="2714625" cy="1262063"/>
          </a:xfrm>
          <a:custGeom>
            <a:avLst/>
            <a:gdLst/>
            <a:ahLst/>
            <a:cxnLst>
              <a:cxn ang="0">
                <a:pos x="2147483646" y="1943382538"/>
              </a:cxn>
              <a:cxn ang="0">
                <a:pos x="2147483646" y="1763598560"/>
              </a:cxn>
              <a:cxn ang="0">
                <a:pos x="2147483646" y="1596654522"/>
              </a:cxn>
              <a:cxn ang="0">
                <a:pos x="2147483646" y="1442554561"/>
              </a:cxn>
              <a:cxn ang="0">
                <a:pos x="2147483646" y="1275612591"/>
              </a:cxn>
              <a:cxn ang="0">
                <a:pos x="2147483646" y="1121510561"/>
              </a:cxn>
              <a:cxn ang="0">
                <a:pos x="2147483646" y="1001655955"/>
              </a:cxn>
              <a:cxn ang="0">
                <a:pos x="2147483646" y="881799280"/>
              </a:cxn>
              <a:cxn ang="0">
                <a:pos x="2147483646" y="659208608"/>
              </a:cxn>
              <a:cxn ang="0">
                <a:pos x="2147483646" y="470863292"/>
              </a:cxn>
              <a:cxn ang="0">
                <a:pos x="2147483646" y="338166677"/>
              </a:cxn>
              <a:cxn ang="0">
                <a:pos x="2147483646" y="209748664"/>
              </a:cxn>
              <a:cxn ang="0">
                <a:pos x="2147483646" y="128418014"/>
              </a:cxn>
              <a:cxn ang="0">
                <a:pos x="1988560047" y="72769311"/>
              </a:cxn>
              <a:cxn ang="0">
                <a:pos x="1649914547" y="29964686"/>
              </a:cxn>
              <a:cxn ang="0">
                <a:pos x="1417587891" y="0"/>
              </a:cxn>
              <a:cxn ang="0">
                <a:pos x="1208887203" y="12842008"/>
              </a:cxn>
              <a:cxn ang="0">
                <a:pos x="1004125500" y="21403347"/>
              </a:cxn>
              <a:cxn ang="0">
                <a:pos x="830863766" y="68488642"/>
              </a:cxn>
              <a:cxn ang="0">
                <a:pos x="637915047" y="132698683"/>
              </a:cxn>
              <a:cxn ang="0">
                <a:pos x="500094250" y="209748664"/>
              </a:cxn>
              <a:cxn ang="0">
                <a:pos x="374086438" y="321044000"/>
              </a:cxn>
              <a:cxn ang="0">
                <a:pos x="283517578" y="419497327"/>
              </a:cxn>
              <a:cxn ang="0">
                <a:pos x="212637688" y="539351933"/>
              </a:cxn>
              <a:cxn ang="0">
                <a:pos x="169322750" y="612123314"/>
              </a:cxn>
              <a:cxn ang="0">
                <a:pos x="122070813" y="710576641"/>
              </a:cxn>
              <a:cxn ang="0">
                <a:pos x="0" y="1074425266"/>
              </a:cxn>
              <a:cxn ang="0">
                <a:pos x="133883797" y="933165244"/>
              </a:cxn>
              <a:cxn ang="0">
                <a:pos x="263828609" y="821871977"/>
              </a:cxn>
              <a:cxn ang="0">
                <a:pos x="389836422" y="740539258"/>
              </a:cxn>
              <a:cxn ang="0">
                <a:pos x="535533203" y="680611955"/>
              </a:cxn>
              <a:cxn ang="0">
                <a:pos x="720607922" y="629243922"/>
              </a:cxn>
              <a:cxn ang="0">
                <a:pos x="882054688" y="582158628"/>
              </a:cxn>
              <a:cxn ang="0">
                <a:pos x="1082879391" y="573597289"/>
              </a:cxn>
              <a:cxn ang="0">
                <a:pos x="1307332047" y="573597289"/>
              </a:cxn>
              <a:cxn ang="0">
                <a:pos x="1535719719" y="599281305"/>
              </a:cxn>
              <a:cxn ang="0">
                <a:pos x="1760172375" y="629243922"/>
              </a:cxn>
              <a:cxn ang="0">
                <a:pos x="2031876969" y="693453964"/>
              </a:cxn>
              <a:cxn ang="0">
                <a:pos x="2147483646" y="770503944"/>
              </a:cxn>
              <a:cxn ang="0">
                <a:pos x="2147483646" y="873237941"/>
              </a:cxn>
              <a:cxn ang="0">
                <a:pos x="2147483646" y="1014497963"/>
              </a:cxn>
              <a:cxn ang="0">
                <a:pos x="2147483646" y="1151475247"/>
              </a:cxn>
              <a:cxn ang="0">
                <a:pos x="2147483646" y="1344101233"/>
              </a:cxn>
              <a:cxn ang="0">
                <a:pos x="2147483646" y="1583814583"/>
              </a:cxn>
              <a:cxn ang="0">
                <a:pos x="2147483646" y="1806403186"/>
              </a:cxn>
              <a:cxn ang="0">
                <a:pos x="2147483646" y="2016151849"/>
              </a:cxn>
              <a:cxn ang="0">
                <a:pos x="2147483646" y="2147483646"/>
              </a:cxn>
              <a:cxn ang="0">
                <a:pos x="2147483646" y="2147483646"/>
              </a:cxn>
              <a:cxn ang="0">
                <a:pos x="2147483646" y="2147483646"/>
              </a:cxn>
              <a:cxn ang="0">
                <a:pos x="2147483646" y="1943382538"/>
              </a:cxn>
            </a:cxnLst>
            <a:pathLst>
              <a:path w="1368" h="610">
                <a:moveTo>
                  <a:pt x="1367" y="454"/>
                </a:moveTo>
                <a:lnTo>
                  <a:pt x="1333" y="412"/>
                </a:lnTo>
                <a:lnTo>
                  <a:pt x="1289" y="373"/>
                </a:lnTo>
                <a:lnTo>
                  <a:pt x="1238" y="337"/>
                </a:lnTo>
                <a:lnTo>
                  <a:pt x="1178" y="298"/>
                </a:lnTo>
                <a:lnTo>
                  <a:pt x="1115" y="262"/>
                </a:lnTo>
                <a:lnTo>
                  <a:pt x="1060" y="234"/>
                </a:lnTo>
                <a:lnTo>
                  <a:pt x="1007" y="206"/>
                </a:lnTo>
                <a:lnTo>
                  <a:pt x="902" y="154"/>
                </a:lnTo>
                <a:lnTo>
                  <a:pt x="797" y="110"/>
                </a:lnTo>
                <a:lnTo>
                  <a:pt x="718" y="79"/>
                </a:lnTo>
                <a:lnTo>
                  <a:pt x="629" y="49"/>
                </a:lnTo>
                <a:lnTo>
                  <a:pt x="564" y="30"/>
                </a:lnTo>
                <a:lnTo>
                  <a:pt x="505" y="17"/>
                </a:lnTo>
                <a:lnTo>
                  <a:pt x="419" y="7"/>
                </a:lnTo>
                <a:lnTo>
                  <a:pt x="360" y="0"/>
                </a:lnTo>
                <a:lnTo>
                  <a:pt x="307" y="3"/>
                </a:lnTo>
                <a:lnTo>
                  <a:pt x="255" y="5"/>
                </a:lnTo>
                <a:lnTo>
                  <a:pt x="211" y="16"/>
                </a:lnTo>
                <a:lnTo>
                  <a:pt x="162" y="31"/>
                </a:lnTo>
                <a:lnTo>
                  <a:pt x="127" y="49"/>
                </a:lnTo>
                <a:lnTo>
                  <a:pt x="95" y="75"/>
                </a:lnTo>
                <a:lnTo>
                  <a:pt x="72" y="98"/>
                </a:lnTo>
                <a:lnTo>
                  <a:pt x="54" y="126"/>
                </a:lnTo>
                <a:lnTo>
                  <a:pt x="43" y="143"/>
                </a:lnTo>
                <a:lnTo>
                  <a:pt x="31" y="166"/>
                </a:lnTo>
                <a:lnTo>
                  <a:pt x="0" y="251"/>
                </a:lnTo>
                <a:lnTo>
                  <a:pt x="34" y="218"/>
                </a:lnTo>
                <a:lnTo>
                  <a:pt x="67" y="192"/>
                </a:lnTo>
                <a:lnTo>
                  <a:pt x="99" y="173"/>
                </a:lnTo>
                <a:lnTo>
                  <a:pt x="136" y="159"/>
                </a:lnTo>
                <a:lnTo>
                  <a:pt x="183" y="147"/>
                </a:lnTo>
                <a:lnTo>
                  <a:pt x="224" y="136"/>
                </a:lnTo>
                <a:lnTo>
                  <a:pt x="275" y="134"/>
                </a:lnTo>
                <a:lnTo>
                  <a:pt x="332" y="134"/>
                </a:lnTo>
                <a:lnTo>
                  <a:pt x="390" y="140"/>
                </a:lnTo>
                <a:lnTo>
                  <a:pt x="447" y="147"/>
                </a:lnTo>
                <a:lnTo>
                  <a:pt x="516" y="162"/>
                </a:lnTo>
                <a:lnTo>
                  <a:pt x="586" y="180"/>
                </a:lnTo>
                <a:lnTo>
                  <a:pt x="661" y="204"/>
                </a:lnTo>
                <a:lnTo>
                  <a:pt x="750" y="237"/>
                </a:lnTo>
                <a:lnTo>
                  <a:pt x="821" y="269"/>
                </a:lnTo>
                <a:lnTo>
                  <a:pt x="914" y="314"/>
                </a:lnTo>
                <a:lnTo>
                  <a:pt x="1010" y="370"/>
                </a:lnTo>
                <a:lnTo>
                  <a:pt x="1088" y="422"/>
                </a:lnTo>
                <a:lnTo>
                  <a:pt x="1168" y="471"/>
                </a:lnTo>
                <a:lnTo>
                  <a:pt x="1231" y="517"/>
                </a:lnTo>
                <a:lnTo>
                  <a:pt x="1281" y="564"/>
                </a:lnTo>
                <a:lnTo>
                  <a:pt x="1313" y="609"/>
                </a:lnTo>
                <a:lnTo>
                  <a:pt x="1367" y="454"/>
                </a:lnTo>
              </a:path>
            </a:pathLst>
          </a:custGeom>
          <a:solidFill>
            <a:srgbClr val="A50021">
              <a:alpha val="100000"/>
            </a:srgbClr>
          </a:solidFill>
          <a:ln w="9525">
            <a:noFill/>
          </a:ln>
          <a:effectLst>
            <a:outerShdw dist="107763" dir="2699999" algn="ctr" rotWithShape="0">
              <a:schemeClr val="tx1">
                <a:alpha val="50000"/>
              </a:schemeClr>
            </a:outerShdw>
          </a:effectLst>
        </p:spPr>
        <p:txBody>
          <a:bodyPr/>
          <a:p>
            <a:endParaRPr lang="zh-CN" altLang="en-US"/>
          </a:p>
        </p:txBody>
      </p:sp>
      <p:sp>
        <p:nvSpPr>
          <p:cNvPr id="48132" name="未知"/>
          <p:cNvSpPr/>
          <p:nvPr/>
        </p:nvSpPr>
        <p:spPr>
          <a:xfrm rot="964010" flipH="1">
            <a:off x="3201988" y="969963"/>
            <a:ext cx="2155825" cy="2786062"/>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6400965" y="2147483646"/>
              </a:cxn>
              <a:cxn ang="0">
                <a:pos x="1834614321" y="2147483646"/>
              </a:cxn>
              <a:cxn ang="0">
                <a:pos x="1611441144" y="2147483646"/>
              </a:cxn>
              <a:cxn ang="0">
                <a:pos x="1362012191" y="2147483646"/>
              </a:cxn>
              <a:cxn ang="0">
                <a:pos x="1188069723" y="2147483646"/>
              </a:cxn>
              <a:cxn ang="0">
                <a:pos x="1037098566" y="2147483646"/>
              </a:cxn>
              <a:cxn ang="0">
                <a:pos x="827054181" y="2073456117"/>
              </a:cxn>
              <a:cxn ang="0">
                <a:pos x="702338799" y="1785122380"/>
              </a:cxn>
              <a:cxn ang="0">
                <a:pos x="590752210" y="1505270380"/>
              </a:cxn>
              <a:cxn ang="0">
                <a:pos x="485729112" y="1221176482"/>
              </a:cxn>
              <a:cxn ang="0">
                <a:pos x="410244439" y="966765573"/>
              </a:cxn>
              <a:cxn ang="0">
                <a:pos x="0" y="996446503"/>
              </a:cxn>
              <a:cxn ang="0">
                <a:pos x="187071261" y="0"/>
              </a:cxn>
              <a:cxn ang="0">
                <a:pos x="1276681377" y="1068529937"/>
              </a:cxn>
              <a:cxn ang="0">
                <a:pos x="774542632" y="966765573"/>
              </a:cxn>
              <a:cxn ang="0">
                <a:pos x="899256203" y="1263578987"/>
              </a:cxn>
              <a:cxn ang="0">
                <a:pos x="1030535075" y="1543430987"/>
              </a:cxn>
              <a:cxn ang="0">
                <a:pos x="1168377439" y="1823285046"/>
              </a:cxn>
              <a:cxn ang="0">
                <a:pos x="1339039068" y="2137059874"/>
              </a:cxn>
              <a:cxn ang="0">
                <a:pos x="1526110329" y="2147483646"/>
              </a:cxn>
              <a:cxn ang="0">
                <a:pos x="1726310384" y="2147483646"/>
              </a:cxn>
              <a:cxn ang="0">
                <a:pos x="1985585478"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90" h="1353">
                <a:moveTo>
                  <a:pt x="1130" y="1352"/>
                </a:moveTo>
                <a:lnTo>
                  <a:pt x="1099" y="1343"/>
                </a:lnTo>
                <a:lnTo>
                  <a:pt x="1041" y="1318"/>
                </a:lnTo>
                <a:lnTo>
                  <a:pt x="997" y="1286"/>
                </a:lnTo>
                <a:lnTo>
                  <a:pt x="933" y="1238"/>
                </a:lnTo>
                <a:lnTo>
                  <a:pt x="837" y="1151"/>
                </a:lnTo>
                <a:lnTo>
                  <a:pt x="751" y="1077"/>
                </a:lnTo>
                <a:lnTo>
                  <a:pt x="654" y="982"/>
                </a:lnTo>
                <a:lnTo>
                  <a:pt x="559" y="886"/>
                </a:lnTo>
                <a:lnTo>
                  <a:pt x="491" y="808"/>
                </a:lnTo>
                <a:lnTo>
                  <a:pt x="415" y="719"/>
                </a:lnTo>
                <a:lnTo>
                  <a:pt x="362" y="650"/>
                </a:lnTo>
                <a:lnTo>
                  <a:pt x="316" y="586"/>
                </a:lnTo>
                <a:lnTo>
                  <a:pt x="252" y="489"/>
                </a:lnTo>
                <a:lnTo>
                  <a:pt x="214" y="421"/>
                </a:lnTo>
                <a:lnTo>
                  <a:pt x="180" y="355"/>
                </a:lnTo>
                <a:lnTo>
                  <a:pt x="148" y="288"/>
                </a:lnTo>
                <a:lnTo>
                  <a:pt x="125" y="228"/>
                </a:lnTo>
                <a:lnTo>
                  <a:pt x="0" y="235"/>
                </a:lnTo>
                <a:lnTo>
                  <a:pt x="57" y="0"/>
                </a:lnTo>
                <a:lnTo>
                  <a:pt x="389" y="252"/>
                </a:lnTo>
                <a:lnTo>
                  <a:pt x="236" y="228"/>
                </a:lnTo>
                <a:lnTo>
                  <a:pt x="274" y="298"/>
                </a:lnTo>
                <a:lnTo>
                  <a:pt x="314" y="364"/>
                </a:lnTo>
                <a:lnTo>
                  <a:pt x="356" y="430"/>
                </a:lnTo>
                <a:lnTo>
                  <a:pt x="408" y="504"/>
                </a:lnTo>
                <a:lnTo>
                  <a:pt x="465" y="578"/>
                </a:lnTo>
                <a:lnTo>
                  <a:pt x="526" y="654"/>
                </a:lnTo>
                <a:lnTo>
                  <a:pt x="605" y="740"/>
                </a:lnTo>
                <a:lnTo>
                  <a:pt x="669" y="808"/>
                </a:lnTo>
                <a:lnTo>
                  <a:pt x="756" y="889"/>
                </a:lnTo>
                <a:lnTo>
                  <a:pt x="850" y="971"/>
                </a:lnTo>
                <a:lnTo>
                  <a:pt x="933" y="1045"/>
                </a:lnTo>
                <a:lnTo>
                  <a:pt x="1016" y="1105"/>
                </a:lnTo>
                <a:lnTo>
                  <a:pt x="1086" y="1149"/>
                </a:lnTo>
                <a:lnTo>
                  <a:pt x="1137" y="1174"/>
                </a:lnTo>
                <a:lnTo>
                  <a:pt x="1189" y="1176"/>
                </a:lnTo>
                <a:lnTo>
                  <a:pt x="1130" y="1352"/>
                </a:lnTo>
              </a:path>
            </a:pathLst>
          </a:custGeom>
          <a:gradFill rotWithShape="0">
            <a:gsLst>
              <a:gs pos="0">
                <a:srgbClr val="CC0000">
                  <a:alpha val="100000"/>
                </a:srgbClr>
              </a:gs>
              <a:gs pos="50000">
                <a:srgbClr val="E99191">
                  <a:alpha val="100000"/>
                </a:srgbClr>
              </a:gs>
              <a:gs pos="100000">
                <a:srgbClr val="CC0000">
                  <a:alpha val="100000"/>
                </a:srgbClr>
              </a:gs>
            </a:gsLst>
            <a:lin ang="0" scaled="1"/>
            <a:tileRect/>
          </a:gradFill>
          <a:ln w="9525">
            <a:noFill/>
          </a:ln>
          <a:effectLst>
            <a:outerShdw dist="107763" dir="2699999" algn="ctr" rotWithShape="0">
              <a:schemeClr val="tx1">
                <a:alpha val="50000"/>
              </a:schemeClr>
            </a:outerShdw>
          </a:effectLst>
        </p:spPr>
        <p:txBody>
          <a:bodyPr/>
          <a:p>
            <a:endParaRPr lang="zh-CN" altLang="en-US"/>
          </a:p>
        </p:txBody>
      </p:sp>
      <p:sp>
        <p:nvSpPr>
          <p:cNvPr id="48133" name="未知"/>
          <p:cNvSpPr/>
          <p:nvPr/>
        </p:nvSpPr>
        <p:spPr>
          <a:xfrm rot="964010" flipH="1">
            <a:off x="2354263" y="4078288"/>
            <a:ext cx="3854450" cy="1079500"/>
          </a:xfrm>
          <a:custGeom>
            <a:avLst/>
            <a:gdLst/>
            <a:ahLst/>
            <a:cxnLst>
              <a:cxn ang="0">
                <a:pos x="2147483646" y="1740668671"/>
              </a:cxn>
              <a:cxn ang="0">
                <a:pos x="2147483646" y="1583722456"/>
              </a:cxn>
              <a:cxn ang="0">
                <a:pos x="2147483646" y="1431532583"/>
              </a:cxn>
              <a:cxn ang="0">
                <a:pos x="2147483646" y="1288855395"/>
              </a:cxn>
              <a:cxn ang="0">
                <a:pos x="2147483646" y="1141421865"/>
              </a:cxn>
              <a:cxn ang="0">
                <a:pos x="2147483646" y="1008255181"/>
              </a:cxn>
              <a:cxn ang="0">
                <a:pos x="2147483646" y="894113867"/>
              </a:cxn>
              <a:cxn ang="0">
                <a:pos x="2147483646" y="784726714"/>
              </a:cxn>
              <a:cxn ang="0">
                <a:pos x="2147483646" y="584977779"/>
              </a:cxn>
              <a:cxn ang="0">
                <a:pos x="2147483646" y="418521060"/>
              </a:cxn>
              <a:cxn ang="0">
                <a:pos x="2147483646" y="294867061"/>
              </a:cxn>
              <a:cxn ang="0">
                <a:pos x="2147483646" y="180725746"/>
              </a:cxn>
              <a:cxn ang="0">
                <a:pos x="2147483646" y="109387153"/>
              </a:cxn>
              <a:cxn ang="0">
                <a:pos x="2147483646" y="66582252"/>
              </a:cxn>
              <a:cxn ang="0">
                <a:pos x="2147483646" y="14266846"/>
              </a:cxn>
              <a:cxn ang="0">
                <a:pos x="2020894883" y="0"/>
              </a:cxn>
              <a:cxn ang="0">
                <a:pos x="1717564356" y="14266846"/>
              </a:cxn>
              <a:cxn ang="0">
                <a:pos x="1437868633" y="14266846"/>
              </a:cxn>
              <a:cxn ang="0">
                <a:pos x="1185749495" y="52315405"/>
              </a:cxn>
              <a:cxn ang="0">
                <a:pos x="921810970" y="109387153"/>
              </a:cxn>
              <a:cxn ang="0">
                <a:pos x="716965411" y="190236251"/>
              </a:cxn>
              <a:cxn ang="0">
                <a:pos x="547572059" y="275843872"/>
              </a:cxn>
              <a:cxn ang="0">
                <a:pos x="401815496" y="361449312"/>
              </a:cxn>
              <a:cxn ang="0">
                <a:pos x="315149915" y="470836465"/>
              </a:cxn>
              <a:cxn ang="0">
                <a:pos x="244241531" y="542175059"/>
              </a:cxn>
              <a:cxn ang="0">
                <a:pos x="189090346" y="632536841"/>
              </a:cxn>
              <a:cxn ang="0">
                <a:pos x="0" y="965452461"/>
              </a:cxn>
              <a:cxn ang="0">
                <a:pos x="204847544" y="827531615"/>
              </a:cxn>
              <a:cxn ang="0">
                <a:pos x="389998094" y="732411309"/>
              </a:cxn>
              <a:cxn ang="0">
                <a:pos x="559389461" y="656318554"/>
              </a:cxn>
              <a:cxn ang="0">
                <a:pos x="776054407" y="599246806"/>
              </a:cxn>
              <a:cxn ang="0">
                <a:pos x="1036053137" y="551687743"/>
              </a:cxn>
              <a:cxn ang="0">
                <a:pos x="1268475281" y="508882842"/>
              </a:cxn>
              <a:cxn ang="0">
                <a:pos x="1548171004" y="508882842"/>
              </a:cxn>
              <a:cxn ang="0">
                <a:pos x="1863320918" y="518395527"/>
              </a:cxn>
              <a:cxn ang="0">
                <a:pos x="2147483646" y="537418716"/>
              </a:cxn>
              <a:cxn ang="0">
                <a:pos x="2147483646" y="565954590"/>
              </a:cxn>
              <a:cxn ang="0">
                <a:pos x="2147483646" y="618269995"/>
              </a:cxn>
              <a:cxn ang="0">
                <a:pos x="2147483646" y="684852246"/>
              </a:cxn>
              <a:cxn ang="0">
                <a:pos x="2147483646" y="779972553"/>
              </a:cxn>
              <a:cxn ang="0">
                <a:pos x="2147483646" y="908380713"/>
              </a:cxn>
              <a:cxn ang="0">
                <a:pos x="2147483646" y="1027280551"/>
              </a:cxn>
              <a:cxn ang="0">
                <a:pos x="2147483646" y="1208004116"/>
              </a:cxn>
              <a:cxn ang="0">
                <a:pos x="2147483646" y="1417265736"/>
              </a:cxn>
              <a:cxn ang="0">
                <a:pos x="2147483646" y="1612258329"/>
              </a:cxn>
              <a:cxn ang="0">
                <a:pos x="2147483646" y="1812007265"/>
              </a:cxn>
              <a:cxn ang="0">
                <a:pos x="2147483646" y="1978463984"/>
              </a:cxn>
              <a:cxn ang="0">
                <a:pos x="2147483646" y="2147483646"/>
              </a:cxn>
              <a:cxn ang="0">
                <a:pos x="2147483646" y="2147483646"/>
              </a:cxn>
              <a:cxn ang="0">
                <a:pos x="2147483646" y="1740668671"/>
              </a:cxn>
            </a:cxnLst>
            <a:pathLst>
              <a:path w="1942" h="495">
                <a:moveTo>
                  <a:pt x="1941" y="366"/>
                </a:moveTo>
                <a:lnTo>
                  <a:pt x="1891" y="333"/>
                </a:lnTo>
                <a:lnTo>
                  <a:pt x="1828" y="301"/>
                </a:lnTo>
                <a:lnTo>
                  <a:pt x="1759" y="271"/>
                </a:lnTo>
                <a:lnTo>
                  <a:pt x="1671" y="240"/>
                </a:lnTo>
                <a:lnTo>
                  <a:pt x="1583" y="212"/>
                </a:lnTo>
                <a:lnTo>
                  <a:pt x="1506" y="188"/>
                </a:lnTo>
                <a:lnTo>
                  <a:pt x="1428" y="165"/>
                </a:lnTo>
                <a:lnTo>
                  <a:pt x="1281" y="123"/>
                </a:lnTo>
                <a:lnTo>
                  <a:pt x="1132" y="88"/>
                </a:lnTo>
                <a:lnTo>
                  <a:pt x="1020" y="62"/>
                </a:lnTo>
                <a:lnTo>
                  <a:pt x="893" y="38"/>
                </a:lnTo>
                <a:lnTo>
                  <a:pt x="800" y="23"/>
                </a:lnTo>
                <a:lnTo>
                  <a:pt x="719" y="14"/>
                </a:lnTo>
                <a:lnTo>
                  <a:pt x="597" y="3"/>
                </a:lnTo>
                <a:lnTo>
                  <a:pt x="513" y="0"/>
                </a:lnTo>
                <a:lnTo>
                  <a:pt x="436" y="3"/>
                </a:lnTo>
                <a:lnTo>
                  <a:pt x="365" y="3"/>
                </a:lnTo>
                <a:lnTo>
                  <a:pt x="301" y="11"/>
                </a:lnTo>
                <a:lnTo>
                  <a:pt x="234" y="23"/>
                </a:lnTo>
                <a:lnTo>
                  <a:pt x="182" y="40"/>
                </a:lnTo>
                <a:lnTo>
                  <a:pt x="139" y="58"/>
                </a:lnTo>
                <a:lnTo>
                  <a:pt x="102" y="76"/>
                </a:lnTo>
                <a:lnTo>
                  <a:pt x="80" y="99"/>
                </a:lnTo>
                <a:lnTo>
                  <a:pt x="62" y="114"/>
                </a:lnTo>
                <a:lnTo>
                  <a:pt x="48" y="133"/>
                </a:lnTo>
                <a:lnTo>
                  <a:pt x="0" y="203"/>
                </a:lnTo>
                <a:lnTo>
                  <a:pt x="52" y="174"/>
                </a:lnTo>
                <a:lnTo>
                  <a:pt x="99" y="154"/>
                </a:lnTo>
                <a:lnTo>
                  <a:pt x="142" y="138"/>
                </a:lnTo>
                <a:lnTo>
                  <a:pt x="197" y="126"/>
                </a:lnTo>
                <a:lnTo>
                  <a:pt x="263" y="116"/>
                </a:lnTo>
                <a:lnTo>
                  <a:pt x="322" y="107"/>
                </a:lnTo>
                <a:lnTo>
                  <a:pt x="393" y="107"/>
                </a:lnTo>
                <a:lnTo>
                  <a:pt x="473" y="109"/>
                </a:lnTo>
                <a:lnTo>
                  <a:pt x="554" y="113"/>
                </a:lnTo>
                <a:lnTo>
                  <a:pt x="637" y="119"/>
                </a:lnTo>
                <a:lnTo>
                  <a:pt x="732" y="130"/>
                </a:lnTo>
                <a:lnTo>
                  <a:pt x="833" y="144"/>
                </a:lnTo>
                <a:lnTo>
                  <a:pt x="940" y="164"/>
                </a:lnTo>
                <a:lnTo>
                  <a:pt x="1065" y="191"/>
                </a:lnTo>
                <a:lnTo>
                  <a:pt x="1167" y="216"/>
                </a:lnTo>
                <a:lnTo>
                  <a:pt x="1299" y="254"/>
                </a:lnTo>
                <a:lnTo>
                  <a:pt x="1434" y="298"/>
                </a:lnTo>
                <a:lnTo>
                  <a:pt x="1546" y="339"/>
                </a:lnTo>
                <a:lnTo>
                  <a:pt x="1659" y="381"/>
                </a:lnTo>
                <a:lnTo>
                  <a:pt x="1751" y="416"/>
                </a:lnTo>
                <a:lnTo>
                  <a:pt x="1818" y="456"/>
                </a:lnTo>
                <a:lnTo>
                  <a:pt x="1863" y="494"/>
                </a:lnTo>
                <a:lnTo>
                  <a:pt x="1941" y="366"/>
                </a:lnTo>
              </a:path>
            </a:pathLst>
          </a:custGeom>
          <a:solidFill>
            <a:srgbClr val="A50021">
              <a:alpha val="100000"/>
            </a:srgbClr>
          </a:solidFill>
          <a:ln w="9525">
            <a:noFill/>
          </a:ln>
          <a:effectLst>
            <a:outerShdw dist="107763" dir="2699999" algn="ctr" rotWithShape="0">
              <a:schemeClr val="bg2">
                <a:alpha val="100000"/>
              </a:schemeClr>
            </a:outerShdw>
          </a:effectLst>
        </p:spPr>
        <p:txBody>
          <a:bodyPr/>
          <a:p>
            <a:endParaRPr lang="zh-CN" altLang="en-US"/>
          </a:p>
        </p:txBody>
      </p:sp>
      <p:sp>
        <p:nvSpPr>
          <p:cNvPr id="48134" name="未知"/>
          <p:cNvSpPr/>
          <p:nvPr/>
        </p:nvSpPr>
        <p:spPr>
          <a:xfrm rot="964010" flipH="1">
            <a:off x="2551113" y="2667000"/>
            <a:ext cx="2955925" cy="23717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773414053" y="2147483646"/>
              </a:cxn>
              <a:cxn ang="0">
                <a:pos x="1493607661" y="2147483646"/>
              </a:cxn>
              <a:cxn ang="0">
                <a:pos x="1249270384" y="2147483646"/>
              </a:cxn>
              <a:cxn ang="0">
                <a:pos x="914294005" y="2147483646"/>
              </a:cxn>
              <a:cxn ang="0">
                <a:pos x="701483287" y="1949694422"/>
              </a:cxn>
              <a:cxn ang="0">
                <a:pos x="520201111" y="1731636330"/>
              </a:cxn>
              <a:cxn ang="0">
                <a:pos x="354683208" y="1526406644"/>
              </a:cxn>
              <a:cxn ang="0">
                <a:pos x="224632433" y="1334001229"/>
              </a:cxn>
              <a:cxn ang="0">
                <a:pos x="110345931" y="1115943137"/>
              </a:cxn>
              <a:cxn ang="0">
                <a:pos x="39409686" y="927815925"/>
              </a:cxn>
              <a:cxn ang="0">
                <a:pos x="7881143" y="761065255"/>
              </a:cxn>
              <a:cxn ang="0">
                <a:pos x="0" y="615693193"/>
              </a:cxn>
              <a:cxn ang="0">
                <a:pos x="27585986" y="495975876"/>
              </a:cxn>
              <a:cxn ang="0">
                <a:pos x="39409686" y="406187372"/>
              </a:cxn>
              <a:cxn ang="0">
                <a:pos x="82759944" y="312122732"/>
              </a:cxn>
              <a:cxn ang="0">
                <a:pos x="240396705" y="0"/>
              </a:cxn>
              <a:cxn ang="0">
                <a:pos x="244337277" y="209505821"/>
              </a:cxn>
              <a:cxn ang="0">
                <a:pos x="279804406" y="397635101"/>
              </a:cxn>
              <a:cxn ang="0">
                <a:pos x="334978364" y="560109636"/>
              </a:cxn>
              <a:cxn ang="0">
                <a:pos x="417738309" y="748238916"/>
              </a:cxn>
              <a:cxn ang="0">
                <a:pos x="532024811" y="953468602"/>
              </a:cxn>
              <a:cxn ang="0">
                <a:pos x="654192457" y="1124495408"/>
              </a:cxn>
              <a:cxn ang="0">
                <a:pos x="811829218" y="1334001229"/>
              </a:cxn>
              <a:cxn ang="0">
                <a:pos x="1024637951" y="1552059321"/>
              </a:cxn>
              <a:cxn ang="0">
                <a:pos x="1221684398" y="1770117413"/>
              </a:cxn>
              <a:cxn ang="0">
                <a:pos x="1454197975" y="1966796896"/>
              </a:cxn>
              <a:cxn ang="0">
                <a:pos x="1734004366" y="2147483646"/>
              </a:cxn>
              <a:cxn ang="0">
                <a:pos x="2025632472"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89" h="1147">
                <a:moveTo>
                  <a:pt x="1410" y="1146"/>
                </a:moveTo>
                <a:lnTo>
                  <a:pt x="1365" y="1142"/>
                </a:lnTo>
                <a:lnTo>
                  <a:pt x="1292" y="1121"/>
                </a:lnTo>
                <a:lnTo>
                  <a:pt x="1233" y="1097"/>
                </a:lnTo>
                <a:lnTo>
                  <a:pt x="1145" y="1061"/>
                </a:lnTo>
                <a:lnTo>
                  <a:pt x="1015" y="999"/>
                </a:lnTo>
                <a:lnTo>
                  <a:pt x="901" y="941"/>
                </a:lnTo>
                <a:lnTo>
                  <a:pt x="769" y="872"/>
                </a:lnTo>
                <a:lnTo>
                  <a:pt x="644" y="797"/>
                </a:lnTo>
                <a:lnTo>
                  <a:pt x="551" y="742"/>
                </a:lnTo>
                <a:lnTo>
                  <a:pt x="450" y="673"/>
                </a:lnTo>
                <a:lnTo>
                  <a:pt x="379" y="624"/>
                </a:lnTo>
                <a:lnTo>
                  <a:pt x="317" y="577"/>
                </a:lnTo>
                <a:lnTo>
                  <a:pt x="232" y="507"/>
                </a:lnTo>
                <a:lnTo>
                  <a:pt x="178" y="456"/>
                </a:lnTo>
                <a:lnTo>
                  <a:pt x="132" y="405"/>
                </a:lnTo>
                <a:lnTo>
                  <a:pt x="90" y="357"/>
                </a:lnTo>
                <a:lnTo>
                  <a:pt x="57" y="312"/>
                </a:lnTo>
                <a:lnTo>
                  <a:pt x="28" y="261"/>
                </a:lnTo>
                <a:lnTo>
                  <a:pt x="10" y="217"/>
                </a:lnTo>
                <a:lnTo>
                  <a:pt x="2" y="178"/>
                </a:lnTo>
                <a:lnTo>
                  <a:pt x="0" y="144"/>
                </a:lnTo>
                <a:lnTo>
                  <a:pt x="7" y="116"/>
                </a:lnTo>
                <a:lnTo>
                  <a:pt x="10" y="95"/>
                </a:lnTo>
                <a:lnTo>
                  <a:pt x="21" y="73"/>
                </a:lnTo>
                <a:lnTo>
                  <a:pt x="61" y="0"/>
                </a:lnTo>
                <a:lnTo>
                  <a:pt x="62" y="49"/>
                </a:lnTo>
                <a:lnTo>
                  <a:pt x="71" y="93"/>
                </a:lnTo>
                <a:lnTo>
                  <a:pt x="85" y="131"/>
                </a:lnTo>
                <a:lnTo>
                  <a:pt x="106" y="175"/>
                </a:lnTo>
                <a:lnTo>
                  <a:pt x="135" y="223"/>
                </a:lnTo>
                <a:lnTo>
                  <a:pt x="166" y="263"/>
                </a:lnTo>
                <a:lnTo>
                  <a:pt x="206" y="312"/>
                </a:lnTo>
                <a:lnTo>
                  <a:pt x="260" y="363"/>
                </a:lnTo>
                <a:lnTo>
                  <a:pt x="310" y="414"/>
                </a:lnTo>
                <a:lnTo>
                  <a:pt x="369" y="460"/>
                </a:lnTo>
                <a:lnTo>
                  <a:pt x="440" y="517"/>
                </a:lnTo>
                <a:lnTo>
                  <a:pt x="514" y="572"/>
                </a:lnTo>
                <a:lnTo>
                  <a:pt x="599" y="628"/>
                </a:lnTo>
                <a:lnTo>
                  <a:pt x="703" y="692"/>
                </a:lnTo>
                <a:lnTo>
                  <a:pt x="790" y="742"/>
                </a:lnTo>
                <a:lnTo>
                  <a:pt x="906" y="803"/>
                </a:lnTo>
                <a:lnTo>
                  <a:pt x="1032" y="862"/>
                </a:lnTo>
                <a:lnTo>
                  <a:pt x="1150" y="922"/>
                </a:lnTo>
                <a:lnTo>
                  <a:pt x="1254" y="964"/>
                </a:lnTo>
                <a:lnTo>
                  <a:pt x="1349" y="998"/>
                </a:lnTo>
                <a:lnTo>
                  <a:pt x="1422" y="1013"/>
                </a:lnTo>
                <a:lnTo>
                  <a:pt x="1488" y="1016"/>
                </a:lnTo>
                <a:lnTo>
                  <a:pt x="1410" y="1146"/>
                </a:lnTo>
              </a:path>
            </a:pathLst>
          </a:custGeom>
          <a:gradFill rotWithShape="0">
            <a:gsLst>
              <a:gs pos="0">
                <a:srgbClr val="CC0000">
                  <a:alpha val="100000"/>
                </a:srgbClr>
              </a:gs>
              <a:gs pos="50000">
                <a:srgbClr val="E99191">
                  <a:alpha val="100000"/>
                </a:srgbClr>
              </a:gs>
              <a:gs pos="100000">
                <a:srgbClr val="CC0000">
                  <a:alpha val="100000"/>
                </a:srgbClr>
              </a:gs>
            </a:gsLst>
            <a:lin ang="0" scaled="1"/>
            <a:tileRect/>
          </a:gradFill>
          <a:ln w="9525">
            <a:noFill/>
          </a:ln>
          <a:effectLst>
            <a:outerShdw dist="107763" dir="2699999" algn="ctr" rotWithShape="0">
              <a:schemeClr val="tx1">
                <a:alpha val="50000"/>
              </a:schemeClr>
            </a:outerShdw>
          </a:effectLst>
        </p:spPr>
        <p:txBody>
          <a:bodyPr/>
          <a:p>
            <a:endParaRPr lang="zh-CN" altLang="en-US"/>
          </a:p>
        </p:txBody>
      </p:sp>
      <p:sp>
        <p:nvSpPr>
          <p:cNvPr id="48135" name="未知"/>
          <p:cNvSpPr/>
          <p:nvPr/>
        </p:nvSpPr>
        <p:spPr>
          <a:xfrm rot="964010" flipH="1">
            <a:off x="2352675" y="4298950"/>
            <a:ext cx="3676650" cy="17764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12655513"/>
              </a:cxn>
              <a:cxn ang="0">
                <a:pos x="1873962512" y="1962973589"/>
              </a:cxn>
              <a:cxn ang="0">
                <a:pos x="1562947288" y="1817566223"/>
              </a:cxn>
              <a:cxn ang="0">
                <a:pos x="1141700025" y="1595181650"/>
              </a:cxn>
              <a:cxn ang="0">
                <a:pos x="877927670" y="1428393220"/>
              </a:cxn>
              <a:cxn ang="0">
                <a:pos x="653525034" y="1274434669"/>
              </a:cxn>
              <a:cxn ang="0">
                <a:pos x="429122397" y="1120476119"/>
              </a:cxn>
              <a:cxn ang="0">
                <a:pos x="291330365" y="979347447"/>
              </a:cxn>
              <a:cxn ang="0">
                <a:pos x="137792032" y="816835644"/>
              </a:cxn>
              <a:cxn ang="0">
                <a:pos x="43306294" y="684260225"/>
              </a:cxn>
              <a:cxn ang="0">
                <a:pos x="15748284" y="560238059"/>
              </a:cxn>
              <a:cxn ang="0">
                <a:pos x="0" y="449045773"/>
              </a:cxn>
              <a:cxn ang="0">
                <a:pos x="35431160" y="363513245"/>
              </a:cxn>
              <a:cxn ang="0">
                <a:pos x="59052594" y="295087222"/>
              </a:cxn>
              <a:cxn ang="0">
                <a:pos x="86612588" y="235214452"/>
              </a:cxn>
              <a:cxn ang="0">
                <a:pos x="283457215" y="0"/>
              </a:cxn>
              <a:cxn ang="0">
                <a:pos x="311015224" y="153958551"/>
              </a:cxn>
              <a:cxn ang="0">
                <a:pos x="342509809" y="303640475"/>
              </a:cxn>
              <a:cxn ang="0">
                <a:pos x="421247263" y="410556135"/>
              </a:cxn>
              <a:cxn ang="0">
                <a:pos x="507859851" y="547408180"/>
              </a:cxn>
              <a:cxn ang="0">
                <a:pos x="669271334" y="692813478"/>
              </a:cxn>
              <a:cxn ang="0">
                <a:pos x="814936516" y="825388897"/>
              </a:cxn>
              <a:cxn ang="0">
                <a:pos x="1023592852" y="970794194"/>
              </a:cxn>
              <a:cxn ang="0">
                <a:pos x="1271616923" y="1137582624"/>
              </a:cxn>
              <a:cxn ang="0">
                <a:pos x="1547199004" y="1291541175"/>
              </a:cxn>
              <a:cxn ang="0">
                <a:pos x="1818844509" y="1441223099"/>
              </a:cxn>
              <a:cxn ang="0">
                <a:pos x="2147483646" y="1625118035"/>
              </a:cxn>
              <a:cxn ang="0">
                <a:pos x="2147483646" y="1800459718"/>
              </a:cxn>
              <a:cxn ang="0">
                <a:pos x="2147483646" y="197580346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853" h="859">
                <a:moveTo>
                  <a:pt x="1760" y="858"/>
                </a:moveTo>
                <a:lnTo>
                  <a:pt x="1584" y="816"/>
                </a:lnTo>
                <a:lnTo>
                  <a:pt x="1435" y="779"/>
                </a:lnTo>
                <a:lnTo>
                  <a:pt x="1278" y="734"/>
                </a:lnTo>
                <a:lnTo>
                  <a:pt x="1134" y="692"/>
                </a:lnTo>
                <a:lnTo>
                  <a:pt x="971" y="642"/>
                </a:lnTo>
                <a:lnTo>
                  <a:pt x="809" y="586"/>
                </a:lnTo>
                <a:lnTo>
                  <a:pt x="694" y="544"/>
                </a:lnTo>
                <a:lnTo>
                  <a:pt x="569" y="494"/>
                </a:lnTo>
                <a:lnTo>
                  <a:pt x="476" y="459"/>
                </a:lnTo>
                <a:lnTo>
                  <a:pt x="397" y="425"/>
                </a:lnTo>
                <a:lnTo>
                  <a:pt x="290" y="373"/>
                </a:lnTo>
                <a:lnTo>
                  <a:pt x="223" y="334"/>
                </a:lnTo>
                <a:lnTo>
                  <a:pt x="166" y="298"/>
                </a:lnTo>
                <a:lnTo>
                  <a:pt x="109" y="262"/>
                </a:lnTo>
                <a:lnTo>
                  <a:pt x="74" y="229"/>
                </a:lnTo>
                <a:lnTo>
                  <a:pt x="35" y="191"/>
                </a:lnTo>
                <a:lnTo>
                  <a:pt x="11" y="160"/>
                </a:lnTo>
                <a:lnTo>
                  <a:pt x="4" y="131"/>
                </a:lnTo>
                <a:lnTo>
                  <a:pt x="0" y="105"/>
                </a:lnTo>
                <a:lnTo>
                  <a:pt x="9" y="85"/>
                </a:lnTo>
                <a:lnTo>
                  <a:pt x="15" y="69"/>
                </a:lnTo>
                <a:lnTo>
                  <a:pt x="22" y="55"/>
                </a:lnTo>
                <a:lnTo>
                  <a:pt x="72" y="0"/>
                </a:lnTo>
                <a:lnTo>
                  <a:pt x="79" y="36"/>
                </a:lnTo>
                <a:lnTo>
                  <a:pt x="87" y="71"/>
                </a:lnTo>
                <a:lnTo>
                  <a:pt x="107" y="96"/>
                </a:lnTo>
                <a:lnTo>
                  <a:pt x="129" y="128"/>
                </a:lnTo>
                <a:lnTo>
                  <a:pt x="170" y="162"/>
                </a:lnTo>
                <a:lnTo>
                  <a:pt x="207" y="193"/>
                </a:lnTo>
                <a:lnTo>
                  <a:pt x="260" y="227"/>
                </a:lnTo>
                <a:lnTo>
                  <a:pt x="323" y="266"/>
                </a:lnTo>
                <a:lnTo>
                  <a:pt x="393" y="302"/>
                </a:lnTo>
                <a:lnTo>
                  <a:pt x="462" y="337"/>
                </a:lnTo>
                <a:lnTo>
                  <a:pt x="552" y="380"/>
                </a:lnTo>
                <a:lnTo>
                  <a:pt x="646" y="421"/>
                </a:lnTo>
                <a:lnTo>
                  <a:pt x="753" y="462"/>
                </a:lnTo>
                <a:lnTo>
                  <a:pt x="883" y="509"/>
                </a:lnTo>
                <a:lnTo>
                  <a:pt x="995" y="545"/>
                </a:lnTo>
                <a:lnTo>
                  <a:pt x="1141" y="590"/>
                </a:lnTo>
                <a:lnTo>
                  <a:pt x="1300" y="636"/>
                </a:lnTo>
                <a:lnTo>
                  <a:pt x="1438" y="669"/>
                </a:lnTo>
                <a:lnTo>
                  <a:pt x="1575" y="703"/>
                </a:lnTo>
                <a:lnTo>
                  <a:pt x="1688" y="730"/>
                </a:lnTo>
                <a:lnTo>
                  <a:pt x="1852" y="768"/>
                </a:lnTo>
                <a:lnTo>
                  <a:pt x="1760" y="858"/>
                </a:lnTo>
              </a:path>
            </a:pathLst>
          </a:custGeom>
          <a:gradFill rotWithShape="0">
            <a:gsLst>
              <a:gs pos="0">
                <a:srgbClr val="CC0000">
                  <a:alpha val="100000"/>
                </a:srgbClr>
              </a:gs>
              <a:gs pos="50000">
                <a:srgbClr val="E99191">
                  <a:alpha val="100000"/>
                </a:srgbClr>
              </a:gs>
              <a:gs pos="100000">
                <a:srgbClr val="CC0000">
                  <a:alpha val="100000"/>
                </a:srgbClr>
              </a:gs>
            </a:gsLst>
            <a:lin ang="0" scaled="1"/>
            <a:tileRect/>
          </a:gradFill>
          <a:ln w="9525">
            <a:noFill/>
          </a:ln>
          <a:effectLst>
            <a:outerShdw dist="107763" dir="2699999" algn="ctr" rotWithShape="0">
              <a:schemeClr val="tx1">
                <a:alpha val="50000"/>
              </a:schemeClr>
            </a:outerShdw>
          </a:effectLst>
        </p:spPr>
        <p:txBody>
          <a:bodyPr/>
          <a:p>
            <a:endParaRPr lang="zh-CN" altLang="en-US"/>
          </a:p>
        </p:txBody>
      </p:sp>
      <p:sp>
        <p:nvSpPr>
          <p:cNvPr id="48136" name="Rectangle 8"/>
          <p:cNvSpPr/>
          <p:nvPr/>
        </p:nvSpPr>
        <p:spPr>
          <a:xfrm>
            <a:off x="1360488" y="5359400"/>
            <a:ext cx="7937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华文细黑" panose="02010600040101010101" pitchFamily="2" charset="-122"/>
              </a:rPr>
              <a:t>体验</a:t>
            </a:r>
            <a:endParaRPr lang="zh-CN" altLang="en-US" sz="2400" b="1" dirty="0">
              <a:ea typeface="华文细黑" panose="02010600040101010101" pitchFamily="2" charset="-122"/>
            </a:endParaRPr>
          </a:p>
        </p:txBody>
      </p:sp>
      <p:sp>
        <p:nvSpPr>
          <p:cNvPr id="48137" name="Rectangle 9"/>
          <p:cNvSpPr/>
          <p:nvPr/>
        </p:nvSpPr>
        <p:spPr>
          <a:xfrm>
            <a:off x="6313488" y="4768850"/>
            <a:ext cx="7937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华文细黑" panose="02010600040101010101" pitchFamily="2" charset="-122"/>
              </a:rPr>
              <a:t>分享</a:t>
            </a:r>
            <a:endParaRPr lang="zh-CN" altLang="en-US" sz="2400" b="1" dirty="0">
              <a:ea typeface="华文细黑" panose="02010600040101010101" pitchFamily="2" charset="-122"/>
            </a:endParaRPr>
          </a:p>
        </p:txBody>
      </p:sp>
      <p:sp>
        <p:nvSpPr>
          <p:cNvPr id="48138" name="Rectangle 10"/>
          <p:cNvSpPr/>
          <p:nvPr/>
        </p:nvSpPr>
        <p:spPr>
          <a:xfrm>
            <a:off x="1500188" y="4191000"/>
            <a:ext cx="7937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华文细黑" panose="02010600040101010101" pitchFamily="2" charset="-122"/>
              </a:rPr>
              <a:t>提升</a:t>
            </a:r>
            <a:endParaRPr lang="zh-CN" altLang="en-US" sz="2400" b="1" dirty="0">
              <a:ea typeface="华文细黑" panose="02010600040101010101" pitchFamily="2" charset="-122"/>
            </a:endParaRPr>
          </a:p>
        </p:txBody>
      </p:sp>
      <p:sp>
        <p:nvSpPr>
          <p:cNvPr id="48139" name="Rectangle 11"/>
          <p:cNvSpPr/>
          <p:nvPr/>
        </p:nvSpPr>
        <p:spPr>
          <a:xfrm>
            <a:off x="6029325" y="3038475"/>
            <a:ext cx="7937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华文细黑" panose="02010600040101010101" pitchFamily="2" charset="-122"/>
              </a:rPr>
              <a:t>应用</a:t>
            </a:r>
            <a:endParaRPr lang="zh-CN" altLang="en-US" sz="2400" b="1" dirty="0">
              <a:ea typeface="华文细黑" panose="02010600040101010101" pitchFamily="2" charset="-122"/>
            </a:endParaRPr>
          </a:p>
        </p:txBody>
      </p:sp>
      <p:grpSp>
        <p:nvGrpSpPr>
          <p:cNvPr id="48140" name="Group 12"/>
          <p:cNvGrpSpPr/>
          <p:nvPr/>
        </p:nvGrpSpPr>
        <p:grpSpPr>
          <a:xfrm>
            <a:off x="6969125" y="4419600"/>
            <a:ext cx="1838325" cy="1069975"/>
            <a:chOff x="0" y="0"/>
            <a:chExt cx="849" cy="379"/>
          </a:xfrm>
        </p:grpSpPr>
        <p:grpSp>
          <p:nvGrpSpPr>
            <p:cNvPr id="48145" name="Group 13"/>
            <p:cNvGrpSpPr/>
            <p:nvPr/>
          </p:nvGrpSpPr>
          <p:grpSpPr>
            <a:xfrm>
              <a:off x="293" y="32"/>
              <a:ext cx="259" cy="226"/>
              <a:chOff x="0" y="0"/>
              <a:chExt cx="259" cy="226"/>
            </a:xfrm>
          </p:grpSpPr>
          <p:grpSp>
            <p:nvGrpSpPr>
              <p:cNvPr id="48217" name="Group 14"/>
              <p:cNvGrpSpPr/>
              <p:nvPr/>
            </p:nvGrpSpPr>
            <p:grpSpPr>
              <a:xfrm>
                <a:off x="0" y="69"/>
                <a:ext cx="259" cy="157"/>
                <a:chOff x="0" y="0"/>
                <a:chExt cx="259" cy="157"/>
              </a:xfrm>
            </p:grpSpPr>
            <p:grpSp>
              <p:nvGrpSpPr>
                <p:cNvPr id="48248" name="Group 15"/>
                <p:cNvGrpSpPr/>
                <p:nvPr/>
              </p:nvGrpSpPr>
              <p:grpSpPr>
                <a:xfrm>
                  <a:off x="77" y="6"/>
                  <a:ext cx="97" cy="148"/>
                  <a:chOff x="0" y="0"/>
                  <a:chExt cx="97" cy="148"/>
                </a:xfrm>
              </p:grpSpPr>
              <p:sp>
                <p:nvSpPr>
                  <p:cNvPr id="48264" name="未知"/>
                  <p:cNvSpPr/>
                  <p:nvPr/>
                </p:nvSpPr>
                <p:spPr>
                  <a:xfrm>
                    <a:off x="0" y="0"/>
                    <a:ext cx="97" cy="148"/>
                  </a:xfrm>
                  <a:custGeom>
                    <a:avLst/>
                    <a:gdLst/>
                    <a:ahLst/>
                    <a:cxnLst>
                      <a:cxn ang="0">
                        <a:pos x="30" y="0"/>
                      </a:cxn>
                      <a:cxn ang="0">
                        <a:pos x="57" y="19"/>
                      </a:cxn>
                      <a:cxn ang="0">
                        <a:pos x="78" y="3"/>
                      </a:cxn>
                      <a:cxn ang="0">
                        <a:pos x="84" y="74"/>
                      </a:cxn>
                      <a:cxn ang="0">
                        <a:pos x="90" y="115"/>
                      </a:cxn>
                      <a:cxn ang="0">
                        <a:pos x="96" y="147"/>
                      </a:cxn>
                      <a:cxn ang="0">
                        <a:pos x="0" y="147"/>
                      </a:cxn>
                      <a:cxn ang="0">
                        <a:pos x="14" y="107"/>
                      </a:cxn>
                      <a:cxn ang="0">
                        <a:pos x="22" y="57"/>
                      </a:cxn>
                      <a:cxn ang="0">
                        <a:pos x="30" y="0"/>
                      </a:cxn>
                    </a:cxnLst>
                    <a:pathLst>
                      <a:path w="97" h="148">
                        <a:moveTo>
                          <a:pt x="30" y="0"/>
                        </a:moveTo>
                        <a:lnTo>
                          <a:pt x="57" y="19"/>
                        </a:lnTo>
                        <a:lnTo>
                          <a:pt x="78" y="3"/>
                        </a:lnTo>
                        <a:lnTo>
                          <a:pt x="84" y="74"/>
                        </a:lnTo>
                        <a:lnTo>
                          <a:pt x="90" y="115"/>
                        </a:lnTo>
                        <a:lnTo>
                          <a:pt x="96" y="147"/>
                        </a:lnTo>
                        <a:lnTo>
                          <a:pt x="0" y="147"/>
                        </a:lnTo>
                        <a:lnTo>
                          <a:pt x="14" y="107"/>
                        </a:lnTo>
                        <a:lnTo>
                          <a:pt x="22" y="57"/>
                        </a:lnTo>
                        <a:lnTo>
                          <a:pt x="30" y="0"/>
                        </a:lnTo>
                      </a:path>
                    </a:pathLst>
                  </a:custGeom>
                  <a:solidFill>
                    <a:srgbClr val="DFDFDF">
                      <a:alpha val="100000"/>
                    </a:srgbClr>
                  </a:solidFill>
                  <a:ln w="9525">
                    <a:noFill/>
                  </a:ln>
                </p:spPr>
                <p:txBody>
                  <a:bodyPr/>
                  <a:p>
                    <a:endParaRPr lang="zh-CN" altLang="en-US"/>
                  </a:p>
                </p:txBody>
              </p:sp>
              <p:sp>
                <p:nvSpPr>
                  <p:cNvPr id="48265" name="未知"/>
                  <p:cNvSpPr/>
                  <p:nvPr/>
                </p:nvSpPr>
                <p:spPr>
                  <a:xfrm>
                    <a:off x="61" y="13"/>
                    <a:ext cx="21" cy="25"/>
                  </a:xfrm>
                  <a:custGeom>
                    <a:avLst/>
                    <a:gdLst/>
                    <a:ahLst/>
                    <a:cxnLst>
                      <a:cxn ang="0">
                        <a:pos x="0" y="9"/>
                      </a:cxn>
                      <a:cxn ang="0">
                        <a:pos x="3" y="12"/>
                      </a:cxn>
                      <a:cxn ang="0">
                        <a:pos x="4" y="13"/>
                      </a:cxn>
                      <a:cxn ang="0">
                        <a:pos x="5" y="16"/>
                      </a:cxn>
                      <a:cxn ang="0">
                        <a:pos x="6" y="19"/>
                      </a:cxn>
                      <a:cxn ang="0">
                        <a:pos x="7" y="23"/>
                      </a:cxn>
                      <a:cxn ang="0">
                        <a:pos x="9" y="24"/>
                      </a:cxn>
                      <a:cxn ang="0">
                        <a:pos x="20" y="10"/>
                      </a:cxn>
                      <a:cxn ang="0">
                        <a:pos x="14" y="0"/>
                      </a:cxn>
                      <a:cxn ang="0">
                        <a:pos x="0" y="9"/>
                      </a:cxn>
                    </a:cxnLst>
                    <a:pathLst>
                      <a:path w="21" h="25">
                        <a:moveTo>
                          <a:pt x="0" y="9"/>
                        </a:moveTo>
                        <a:lnTo>
                          <a:pt x="3" y="12"/>
                        </a:lnTo>
                        <a:lnTo>
                          <a:pt x="4" y="13"/>
                        </a:lnTo>
                        <a:lnTo>
                          <a:pt x="5" y="16"/>
                        </a:lnTo>
                        <a:lnTo>
                          <a:pt x="6" y="19"/>
                        </a:lnTo>
                        <a:lnTo>
                          <a:pt x="7" y="23"/>
                        </a:lnTo>
                        <a:lnTo>
                          <a:pt x="9" y="24"/>
                        </a:lnTo>
                        <a:lnTo>
                          <a:pt x="20" y="10"/>
                        </a:lnTo>
                        <a:lnTo>
                          <a:pt x="14" y="0"/>
                        </a:lnTo>
                        <a:lnTo>
                          <a:pt x="0" y="9"/>
                        </a:lnTo>
                      </a:path>
                    </a:pathLst>
                  </a:custGeom>
                  <a:solidFill>
                    <a:srgbClr val="FFFFFF">
                      <a:alpha val="100000"/>
                    </a:srgbClr>
                  </a:solidFill>
                  <a:ln w="9525">
                    <a:noFill/>
                  </a:ln>
                </p:spPr>
                <p:txBody>
                  <a:bodyPr/>
                  <a:p>
                    <a:endParaRPr lang="zh-CN" altLang="en-US"/>
                  </a:p>
                </p:txBody>
              </p:sp>
              <p:sp>
                <p:nvSpPr>
                  <p:cNvPr id="48266" name="未知"/>
                  <p:cNvSpPr/>
                  <p:nvPr/>
                </p:nvSpPr>
                <p:spPr>
                  <a:xfrm>
                    <a:off x="27" y="2"/>
                    <a:ext cx="18" cy="36"/>
                  </a:xfrm>
                  <a:custGeom>
                    <a:avLst/>
                    <a:gdLst/>
                    <a:ahLst/>
                    <a:cxnLst>
                      <a:cxn ang="0">
                        <a:pos x="17" y="16"/>
                      </a:cxn>
                      <a:cxn ang="0">
                        <a:pos x="16" y="18"/>
                      </a:cxn>
                      <a:cxn ang="0">
                        <a:pos x="14" y="23"/>
                      </a:cxn>
                      <a:cxn ang="0">
                        <a:pos x="12" y="29"/>
                      </a:cxn>
                      <a:cxn ang="0">
                        <a:pos x="9" y="35"/>
                      </a:cxn>
                      <a:cxn ang="0">
                        <a:pos x="4" y="24"/>
                      </a:cxn>
                      <a:cxn ang="0">
                        <a:pos x="1" y="14"/>
                      </a:cxn>
                      <a:cxn ang="0">
                        <a:pos x="0" y="3"/>
                      </a:cxn>
                      <a:cxn ang="0">
                        <a:pos x="0" y="0"/>
                      </a:cxn>
                      <a:cxn ang="0">
                        <a:pos x="4" y="0"/>
                      </a:cxn>
                      <a:cxn ang="0">
                        <a:pos x="17" y="16"/>
                      </a:cxn>
                    </a:cxnLst>
                    <a:pathLst>
                      <a:path w="18" h="36">
                        <a:moveTo>
                          <a:pt x="17" y="16"/>
                        </a:moveTo>
                        <a:lnTo>
                          <a:pt x="16" y="18"/>
                        </a:lnTo>
                        <a:lnTo>
                          <a:pt x="14" y="23"/>
                        </a:lnTo>
                        <a:lnTo>
                          <a:pt x="12" y="29"/>
                        </a:lnTo>
                        <a:lnTo>
                          <a:pt x="9" y="35"/>
                        </a:lnTo>
                        <a:lnTo>
                          <a:pt x="4" y="24"/>
                        </a:lnTo>
                        <a:lnTo>
                          <a:pt x="1" y="14"/>
                        </a:lnTo>
                        <a:lnTo>
                          <a:pt x="0" y="3"/>
                        </a:lnTo>
                        <a:lnTo>
                          <a:pt x="0" y="0"/>
                        </a:lnTo>
                        <a:lnTo>
                          <a:pt x="4" y="0"/>
                        </a:lnTo>
                        <a:lnTo>
                          <a:pt x="17" y="16"/>
                        </a:lnTo>
                      </a:path>
                    </a:pathLst>
                  </a:custGeom>
                  <a:solidFill>
                    <a:srgbClr val="FFFFFF">
                      <a:alpha val="100000"/>
                    </a:srgbClr>
                  </a:solidFill>
                  <a:ln w="9525">
                    <a:noFill/>
                  </a:ln>
                </p:spPr>
                <p:txBody>
                  <a:bodyPr/>
                  <a:p>
                    <a:endParaRPr lang="zh-CN" altLang="en-US"/>
                  </a:p>
                </p:txBody>
              </p:sp>
              <p:grpSp>
                <p:nvGrpSpPr>
                  <p:cNvPr id="48267" name="Group 19"/>
                  <p:cNvGrpSpPr/>
                  <p:nvPr/>
                </p:nvGrpSpPr>
                <p:grpSpPr>
                  <a:xfrm>
                    <a:off x="20" y="63"/>
                    <a:ext cx="63" cy="77"/>
                    <a:chOff x="0" y="0"/>
                    <a:chExt cx="63" cy="77"/>
                  </a:xfrm>
                </p:grpSpPr>
                <p:sp>
                  <p:nvSpPr>
                    <p:cNvPr id="48269" name="未知"/>
                    <p:cNvSpPr/>
                    <p:nvPr/>
                  </p:nvSpPr>
                  <p:spPr>
                    <a:xfrm>
                      <a:off x="7" y="0"/>
                      <a:ext cx="48" cy="42"/>
                    </a:xfrm>
                    <a:custGeom>
                      <a:avLst/>
                      <a:gdLst/>
                      <a:ahLst/>
                      <a:cxnLst>
                        <a:cxn ang="0">
                          <a:pos x="47" y="0"/>
                        </a:cxn>
                        <a:cxn ang="0">
                          <a:pos x="41" y="1"/>
                        </a:cxn>
                        <a:cxn ang="0">
                          <a:pos x="35" y="2"/>
                        </a:cxn>
                        <a:cxn ang="0">
                          <a:pos x="26" y="6"/>
                        </a:cxn>
                        <a:cxn ang="0">
                          <a:pos x="15" y="14"/>
                        </a:cxn>
                        <a:cxn ang="0">
                          <a:pos x="11" y="18"/>
                        </a:cxn>
                        <a:cxn ang="0">
                          <a:pos x="8" y="22"/>
                        </a:cxn>
                        <a:cxn ang="0">
                          <a:pos x="4" y="27"/>
                        </a:cxn>
                        <a:cxn ang="0">
                          <a:pos x="2" y="30"/>
                        </a:cxn>
                        <a:cxn ang="0">
                          <a:pos x="1" y="35"/>
                        </a:cxn>
                        <a:cxn ang="0">
                          <a:pos x="0" y="39"/>
                        </a:cxn>
                        <a:cxn ang="0">
                          <a:pos x="1" y="41"/>
                        </a:cxn>
                        <a:cxn ang="0">
                          <a:pos x="3" y="41"/>
                        </a:cxn>
                        <a:cxn ang="0">
                          <a:pos x="4" y="39"/>
                        </a:cxn>
                        <a:cxn ang="0">
                          <a:pos x="7" y="34"/>
                        </a:cxn>
                        <a:cxn ang="0">
                          <a:pos x="10" y="28"/>
                        </a:cxn>
                        <a:cxn ang="0">
                          <a:pos x="12" y="24"/>
                        </a:cxn>
                        <a:cxn ang="0">
                          <a:pos x="16" y="18"/>
                        </a:cxn>
                        <a:cxn ang="0">
                          <a:pos x="22" y="12"/>
                        </a:cxn>
                        <a:cxn ang="0">
                          <a:pos x="32" y="6"/>
                        </a:cxn>
                        <a:cxn ang="0">
                          <a:pos x="39" y="3"/>
                        </a:cxn>
                        <a:cxn ang="0">
                          <a:pos x="47" y="0"/>
                        </a:cxn>
                      </a:cxnLst>
                      <a:pathLst>
                        <a:path w="48" h="42">
                          <a:moveTo>
                            <a:pt x="47" y="0"/>
                          </a:moveTo>
                          <a:lnTo>
                            <a:pt x="41" y="1"/>
                          </a:lnTo>
                          <a:lnTo>
                            <a:pt x="35" y="2"/>
                          </a:lnTo>
                          <a:lnTo>
                            <a:pt x="26" y="6"/>
                          </a:lnTo>
                          <a:lnTo>
                            <a:pt x="15" y="14"/>
                          </a:lnTo>
                          <a:lnTo>
                            <a:pt x="11" y="18"/>
                          </a:lnTo>
                          <a:lnTo>
                            <a:pt x="8" y="22"/>
                          </a:lnTo>
                          <a:lnTo>
                            <a:pt x="4" y="27"/>
                          </a:lnTo>
                          <a:lnTo>
                            <a:pt x="2" y="30"/>
                          </a:lnTo>
                          <a:lnTo>
                            <a:pt x="1" y="35"/>
                          </a:lnTo>
                          <a:lnTo>
                            <a:pt x="0" y="39"/>
                          </a:lnTo>
                          <a:lnTo>
                            <a:pt x="1" y="41"/>
                          </a:lnTo>
                          <a:lnTo>
                            <a:pt x="3" y="41"/>
                          </a:lnTo>
                          <a:lnTo>
                            <a:pt x="4" y="39"/>
                          </a:lnTo>
                          <a:lnTo>
                            <a:pt x="7" y="34"/>
                          </a:lnTo>
                          <a:lnTo>
                            <a:pt x="10" y="28"/>
                          </a:lnTo>
                          <a:lnTo>
                            <a:pt x="12" y="24"/>
                          </a:lnTo>
                          <a:lnTo>
                            <a:pt x="16" y="18"/>
                          </a:lnTo>
                          <a:lnTo>
                            <a:pt x="22" y="12"/>
                          </a:lnTo>
                          <a:lnTo>
                            <a:pt x="32" y="6"/>
                          </a:lnTo>
                          <a:lnTo>
                            <a:pt x="39" y="3"/>
                          </a:lnTo>
                          <a:lnTo>
                            <a:pt x="47" y="0"/>
                          </a:lnTo>
                        </a:path>
                      </a:pathLst>
                    </a:custGeom>
                    <a:solidFill>
                      <a:srgbClr val="C0C0C0">
                        <a:alpha val="100000"/>
                      </a:srgbClr>
                    </a:solidFill>
                    <a:ln w="9525">
                      <a:noFill/>
                    </a:ln>
                  </p:spPr>
                  <p:txBody>
                    <a:bodyPr/>
                    <a:p>
                      <a:endParaRPr lang="zh-CN" altLang="en-US"/>
                    </a:p>
                  </p:txBody>
                </p:sp>
                <p:sp>
                  <p:nvSpPr>
                    <p:cNvPr id="48270" name="未知"/>
                    <p:cNvSpPr/>
                    <p:nvPr/>
                  </p:nvSpPr>
                  <p:spPr>
                    <a:xfrm>
                      <a:off x="0" y="20"/>
                      <a:ext cx="63" cy="57"/>
                    </a:xfrm>
                    <a:custGeom>
                      <a:avLst/>
                      <a:gdLst/>
                      <a:ahLst/>
                      <a:cxnLst>
                        <a:cxn ang="0">
                          <a:pos x="61" y="0"/>
                        </a:cxn>
                        <a:cxn ang="0">
                          <a:pos x="53" y="8"/>
                        </a:cxn>
                        <a:cxn ang="0">
                          <a:pos x="48" y="10"/>
                        </a:cxn>
                        <a:cxn ang="0">
                          <a:pos x="44" y="12"/>
                        </a:cxn>
                        <a:cxn ang="0">
                          <a:pos x="39" y="15"/>
                        </a:cxn>
                        <a:cxn ang="0">
                          <a:pos x="21" y="26"/>
                        </a:cxn>
                        <a:cxn ang="0">
                          <a:pos x="18" y="30"/>
                        </a:cxn>
                        <a:cxn ang="0">
                          <a:pos x="12" y="33"/>
                        </a:cxn>
                        <a:cxn ang="0">
                          <a:pos x="8" y="36"/>
                        </a:cxn>
                        <a:cxn ang="0">
                          <a:pos x="4" y="38"/>
                        </a:cxn>
                        <a:cxn ang="0">
                          <a:pos x="1" y="41"/>
                        </a:cxn>
                        <a:cxn ang="0">
                          <a:pos x="0" y="42"/>
                        </a:cxn>
                        <a:cxn ang="0">
                          <a:pos x="0" y="44"/>
                        </a:cxn>
                        <a:cxn ang="0">
                          <a:pos x="2" y="44"/>
                        </a:cxn>
                        <a:cxn ang="0">
                          <a:pos x="6" y="42"/>
                        </a:cxn>
                        <a:cxn ang="0">
                          <a:pos x="9" y="40"/>
                        </a:cxn>
                        <a:cxn ang="0">
                          <a:pos x="13" y="38"/>
                        </a:cxn>
                        <a:cxn ang="0">
                          <a:pos x="12" y="41"/>
                        </a:cxn>
                        <a:cxn ang="0">
                          <a:pos x="10" y="45"/>
                        </a:cxn>
                        <a:cxn ang="0">
                          <a:pos x="7" y="47"/>
                        </a:cxn>
                        <a:cxn ang="0">
                          <a:pos x="7" y="48"/>
                        </a:cxn>
                        <a:cxn ang="0">
                          <a:pos x="4" y="50"/>
                        </a:cxn>
                        <a:cxn ang="0">
                          <a:pos x="2" y="54"/>
                        </a:cxn>
                        <a:cxn ang="0">
                          <a:pos x="2" y="56"/>
                        </a:cxn>
                        <a:cxn ang="0">
                          <a:pos x="9" y="55"/>
                        </a:cxn>
                        <a:cxn ang="0">
                          <a:pos x="11" y="51"/>
                        </a:cxn>
                        <a:cxn ang="0">
                          <a:pos x="16" y="47"/>
                        </a:cxn>
                        <a:cxn ang="0">
                          <a:pos x="15" y="44"/>
                        </a:cxn>
                        <a:cxn ang="0">
                          <a:pos x="21" y="39"/>
                        </a:cxn>
                        <a:cxn ang="0">
                          <a:pos x="54" y="18"/>
                        </a:cxn>
                        <a:cxn ang="0">
                          <a:pos x="49" y="18"/>
                        </a:cxn>
                        <a:cxn ang="0">
                          <a:pos x="47" y="14"/>
                        </a:cxn>
                        <a:cxn ang="0">
                          <a:pos x="52" y="12"/>
                        </a:cxn>
                        <a:cxn ang="0">
                          <a:pos x="53" y="11"/>
                        </a:cxn>
                        <a:cxn ang="0">
                          <a:pos x="55" y="11"/>
                        </a:cxn>
                        <a:cxn ang="0">
                          <a:pos x="62" y="3"/>
                        </a:cxn>
                        <a:cxn ang="0">
                          <a:pos x="61" y="0"/>
                        </a:cxn>
                      </a:cxnLst>
                      <a:pathLst>
                        <a:path w="63" h="57">
                          <a:moveTo>
                            <a:pt x="61" y="0"/>
                          </a:moveTo>
                          <a:lnTo>
                            <a:pt x="53" y="8"/>
                          </a:lnTo>
                          <a:lnTo>
                            <a:pt x="48" y="10"/>
                          </a:lnTo>
                          <a:lnTo>
                            <a:pt x="44" y="12"/>
                          </a:lnTo>
                          <a:lnTo>
                            <a:pt x="39" y="15"/>
                          </a:lnTo>
                          <a:lnTo>
                            <a:pt x="21" y="26"/>
                          </a:lnTo>
                          <a:lnTo>
                            <a:pt x="18" y="30"/>
                          </a:lnTo>
                          <a:lnTo>
                            <a:pt x="12" y="33"/>
                          </a:lnTo>
                          <a:lnTo>
                            <a:pt x="8" y="36"/>
                          </a:lnTo>
                          <a:lnTo>
                            <a:pt x="4" y="38"/>
                          </a:lnTo>
                          <a:lnTo>
                            <a:pt x="1" y="41"/>
                          </a:lnTo>
                          <a:lnTo>
                            <a:pt x="0" y="42"/>
                          </a:lnTo>
                          <a:lnTo>
                            <a:pt x="0" y="44"/>
                          </a:lnTo>
                          <a:lnTo>
                            <a:pt x="2" y="44"/>
                          </a:lnTo>
                          <a:lnTo>
                            <a:pt x="6" y="42"/>
                          </a:lnTo>
                          <a:lnTo>
                            <a:pt x="9" y="40"/>
                          </a:lnTo>
                          <a:lnTo>
                            <a:pt x="13" y="38"/>
                          </a:lnTo>
                          <a:lnTo>
                            <a:pt x="12" y="41"/>
                          </a:lnTo>
                          <a:lnTo>
                            <a:pt x="10" y="45"/>
                          </a:lnTo>
                          <a:lnTo>
                            <a:pt x="7" y="47"/>
                          </a:lnTo>
                          <a:lnTo>
                            <a:pt x="7" y="48"/>
                          </a:lnTo>
                          <a:lnTo>
                            <a:pt x="4" y="50"/>
                          </a:lnTo>
                          <a:lnTo>
                            <a:pt x="2" y="54"/>
                          </a:lnTo>
                          <a:lnTo>
                            <a:pt x="2" y="56"/>
                          </a:lnTo>
                          <a:lnTo>
                            <a:pt x="9" y="55"/>
                          </a:lnTo>
                          <a:lnTo>
                            <a:pt x="11" y="51"/>
                          </a:lnTo>
                          <a:lnTo>
                            <a:pt x="16" y="47"/>
                          </a:lnTo>
                          <a:lnTo>
                            <a:pt x="15" y="44"/>
                          </a:lnTo>
                          <a:lnTo>
                            <a:pt x="21" y="39"/>
                          </a:lnTo>
                          <a:lnTo>
                            <a:pt x="54" y="18"/>
                          </a:lnTo>
                          <a:lnTo>
                            <a:pt x="49" y="18"/>
                          </a:lnTo>
                          <a:lnTo>
                            <a:pt x="47" y="14"/>
                          </a:lnTo>
                          <a:lnTo>
                            <a:pt x="52" y="12"/>
                          </a:lnTo>
                          <a:lnTo>
                            <a:pt x="53" y="11"/>
                          </a:lnTo>
                          <a:lnTo>
                            <a:pt x="55" y="11"/>
                          </a:lnTo>
                          <a:lnTo>
                            <a:pt x="62" y="3"/>
                          </a:lnTo>
                          <a:lnTo>
                            <a:pt x="61" y="0"/>
                          </a:lnTo>
                        </a:path>
                      </a:pathLst>
                    </a:custGeom>
                    <a:solidFill>
                      <a:srgbClr val="C0C0C0">
                        <a:alpha val="100000"/>
                      </a:srgbClr>
                    </a:solidFill>
                    <a:ln w="9525">
                      <a:noFill/>
                    </a:ln>
                  </p:spPr>
                  <p:txBody>
                    <a:bodyPr/>
                    <a:p>
                      <a:endParaRPr lang="zh-CN" altLang="en-US"/>
                    </a:p>
                  </p:txBody>
                </p:sp>
              </p:grpSp>
              <p:sp>
                <p:nvSpPr>
                  <p:cNvPr id="48268" name="未知"/>
                  <p:cNvSpPr/>
                  <p:nvPr/>
                </p:nvSpPr>
                <p:spPr>
                  <a:xfrm>
                    <a:off x="41" y="21"/>
                    <a:ext cx="29" cy="119"/>
                  </a:xfrm>
                  <a:custGeom>
                    <a:avLst/>
                    <a:gdLst/>
                    <a:ahLst/>
                    <a:cxnLst>
                      <a:cxn ang="0">
                        <a:pos x="5" y="0"/>
                      </a:cxn>
                      <a:cxn ang="0">
                        <a:pos x="8" y="3"/>
                      </a:cxn>
                      <a:cxn ang="0">
                        <a:pos x="11" y="4"/>
                      </a:cxn>
                      <a:cxn ang="0">
                        <a:pos x="15" y="4"/>
                      </a:cxn>
                      <a:cxn ang="0">
                        <a:pos x="19" y="3"/>
                      </a:cxn>
                      <a:cxn ang="0">
                        <a:pos x="20" y="5"/>
                      </a:cxn>
                      <a:cxn ang="0">
                        <a:pos x="20" y="8"/>
                      </a:cxn>
                      <a:cxn ang="0">
                        <a:pos x="19" y="11"/>
                      </a:cxn>
                      <a:cxn ang="0">
                        <a:pos x="18" y="12"/>
                      </a:cxn>
                      <a:cxn ang="0">
                        <a:pos x="15" y="14"/>
                      </a:cxn>
                      <a:cxn ang="0">
                        <a:pos x="20" y="21"/>
                      </a:cxn>
                      <a:cxn ang="0">
                        <a:pos x="23" y="25"/>
                      </a:cxn>
                      <a:cxn ang="0">
                        <a:pos x="24" y="28"/>
                      </a:cxn>
                      <a:cxn ang="0">
                        <a:pos x="25" y="38"/>
                      </a:cxn>
                      <a:cxn ang="0">
                        <a:pos x="27" y="58"/>
                      </a:cxn>
                      <a:cxn ang="0">
                        <a:pos x="28" y="70"/>
                      </a:cxn>
                      <a:cxn ang="0">
                        <a:pos x="28" y="84"/>
                      </a:cxn>
                      <a:cxn ang="0">
                        <a:pos x="28" y="100"/>
                      </a:cxn>
                      <a:cxn ang="0">
                        <a:pos x="27" y="118"/>
                      </a:cxn>
                      <a:cxn ang="0">
                        <a:pos x="1" y="118"/>
                      </a:cxn>
                      <a:cxn ang="0">
                        <a:pos x="0" y="100"/>
                      </a:cxn>
                      <a:cxn ang="0">
                        <a:pos x="1" y="89"/>
                      </a:cxn>
                      <a:cxn ang="0">
                        <a:pos x="2" y="76"/>
                      </a:cxn>
                      <a:cxn ang="0">
                        <a:pos x="2" y="54"/>
                      </a:cxn>
                      <a:cxn ang="0">
                        <a:pos x="2" y="47"/>
                      </a:cxn>
                      <a:cxn ang="0">
                        <a:pos x="2" y="30"/>
                      </a:cxn>
                      <a:cxn ang="0">
                        <a:pos x="4" y="24"/>
                      </a:cxn>
                      <a:cxn ang="0">
                        <a:pos x="7" y="15"/>
                      </a:cxn>
                      <a:cxn ang="0">
                        <a:pos x="3" y="10"/>
                      </a:cxn>
                      <a:cxn ang="0">
                        <a:pos x="1" y="8"/>
                      </a:cxn>
                      <a:cxn ang="0">
                        <a:pos x="5" y="0"/>
                      </a:cxn>
                    </a:cxnLst>
                    <a:pathLst>
                      <a:path w="29" h="119">
                        <a:moveTo>
                          <a:pt x="5" y="0"/>
                        </a:moveTo>
                        <a:lnTo>
                          <a:pt x="8" y="3"/>
                        </a:lnTo>
                        <a:lnTo>
                          <a:pt x="11" y="4"/>
                        </a:lnTo>
                        <a:lnTo>
                          <a:pt x="15" y="4"/>
                        </a:lnTo>
                        <a:lnTo>
                          <a:pt x="19" y="3"/>
                        </a:lnTo>
                        <a:lnTo>
                          <a:pt x="20" y="5"/>
                        </a:lnTo>
                        <a:lnTo>
                          <a:pt x="20" y="8"/>
                        </a:lnTo>
                        <a:lnTo>
                          <a:pt x="19" y="11"/>
                        </a:lnTo>
                        <a:lnTo>
                          <a:pt x="18" y="12"/>
                        </a:lnTo>
                        <a:lnTo>
                          <a:pt x="15" y="14"/>
                        </a:lnTo>
                        <a:lnTo>
                          <a:pt x="20" y="21"/>
                        </a:lnTo>
                        <a:lnTo>
                          <a:pt x="23" y="25"/>
                        </a:lnTo>
                        <a:lnTo>
                          <a:pt x="24" y="28"/>
                        </a:lnTo>
                        <a:lnTo>
                          <a:pt x="25" y="38"/>
                        </a:lnTo>
                        <a:lnTo>
                          <a:pt x="27" y="58"/>
                        </a:lnTo>
                        <a:lnTo>
                          <a:pt x="28" y="70"/>
                        </a:lnTo>
                        <a:lnTo>
                          <a:pt x="28" y="84"/>
                        </a:lnTo>
                        <a:lnTo>
                          <a:pt x="28" y="100"/>
                        </a:lnTo>
                        <a:lnTo>
                          <a:pt x="27" y="118"/>
                        </a:lnTo>
                        <a:lnTo>
                          <a:pt x="1" y="118"/>
                        </a:lnTo>
                        <a:lnTo>
                          <a:pt x="0" y="100"/>
                        </a:lnTo>
                        <a:lnTo>
                          <a:pt x="1" y="89"/>
                        </a:lnTo>
                        <a:lnTo>
                          <a:pt x="2" y="76"/>
                        </a:lnTo>
                        <a:lnTo>
                          <a:pt x="2" y="54"/>
                        </a:lnTo>
                        <a:lnTo>
                          <a:pt x="2" y="47"/>
                        </a:lnTo>
                        <a:lnTo>
                          <a:pt x="2" y="30"/>
                        </a:lnTo>
                        <a:lnTo>
                          <a:pt x="4" y="24"/>
                        </a:lnTo>
                        <a:lnTo>
                          <a:pt x="7" y="15"/>
                        </a:lnTo>
                        <a:lnTo>
                          <a:pt x="3" y="10"/>
                        </a:lnTo>
                        <a:lnTo>
                          <a:pt x="1" y="8"/>
                        </a:lnTo>
                        <a:lnTo>
                          <a:pt x="5" y="0"/>
                        </a:lnTo>
                      </a:path>
                    </a:pathLst>
                  </a:custGeom>
                  <a:solidFill>
                    <a:srgbClr val="0000FF">
                      <a:alpha val="100000"/>
                    </a:srgbClr>
                  </a:solidFill>
                  <a:ln w="9525">
                    <a:noFill/>
                  </a:ln>
                </p:spPr>
                <p:txBody>
                  <a:bodyPr/>
                  <a:p>
                    <a:endParaRPr lang="zh-CN" altLang="en-US"/>
                  </a:p>
                </p:txBody>
              </p:sp>
            </p:grpSp>
            <p:grpSp>
              <p:nvGrpSpPr>
                <p:cNvPr id="48249" name="Group 23"/>
                <p:cNvGrpSpPr/>
                <p:nvPr/>
              </p:nvGrpSpPr>
              <p:grpSpPr>
                <a:xfrm>
                  <a:off x="0" y="0"/>
                  <a:ext cx="259" cy="157"/>
                  <a:chOff x="0" y="0"/>
                  <a:chExt cx="259" cy="157"/>
                </a:xfrm>
              </p:grpSpPr>
              <p:grpSp>
                <p:nvGrpSpPr>
                  <p:cNvPr id="48250" name="Group 24"/>
                  <p:cNvGrpSpPr/>
                  <p:nvPr/>
                </p:nvGrpSpPr>
                <p:grpSpPr>
                  <a:xfrm>
                    <a:off x="0" y="4"/>
                    <a:ext cx="110" cy="153"/>
                    <a:chOff x="0" y="0"/>
                    <a:chExt cx="110" cy="153"/>
                  </a:xfrm>
                </p:grpSpPr>
                <p:sp>
                  <p:nvSpPr>
                    <p:cNvPr id="48258" name="未知"/>
                    <p:cNvSpPr/>
                    <p:nvPr/>
                  </p:nvSpPr>
                  <p:spPr>
                    <a:xfrm>
                      <a:off x="0" y="2"/>
                      <a:ext cx="108" cy="151"/>
                    </a:xfrm>
                    <a:custGeom>
                      <a:avLst/>
                      <a:gdLst/>
                      <a:ahLst/>
                      <a:cxnLst>
                        <a:cxn ang="0">
                          <a:pos x="95" y="0"/>
                        </a:cxn>
                        <a:cxn ang="0">
                          <a:pos x="91" y="5"/>
                        </a:cxn>
                        <a:cxn ang="0">
                          <a:pos x="81" y="8"/>
                        </a:cxn>
                        <a:cxn ang="0">
                          <a:pos x="72" y="10"/>
                        </a:cxn>
                        <a:cxn ang="0">
                          <a:pos x="65" y="11"/>
                        </a:cxn>
                        <a:cxn ang="0">
                          <a:pos x="52" y="12"/>
                        </a:cxn>
                        <a:cxn ang="0">
                          <a:pos x="47" y="14"/>
                        </a:cxn>
                        <a:cxn ang="0">
                          <a:pos x="46" y="15"/>
                        </a:cxn>
                        <a:cxn ang="0">
                          <a:pos x="45" y="16"/>
                        </a:cxn>
                        <a:cxn ang="0">
                          <a:pos x="41" y="31"/>
                        </a:cxn>
                        <a:cxn ang="0">
                          <a:pos x="39" y="39"/>
                        </a:cxn>
                        <a:cxn ang="0">
                          <a:pos x="36" y="47"/>
                        </a:cxn>
                        <a:cxn ang="0">
                          <a:pos x="35" y="51"/>
                        </a:cxn>
                        <a:cxn ang="0">
                          <a:pos x="34" y="52"/>
                        </a:cxn>
                        <a:cxn ang="0">
                          <a:pos x="31" y="53"/>
                        </a:cxn>
                        <a:cxn ang="0">
                          <a:pos x="30" y="56"/>
                        </a:cxn>
                        <a:cxn ang="0">
                          <a:pos x="29" y="59"/>
                        </a:cxn>
                        <a:cxn ang="0">
                          <a:pos x="22" y="74"/>
                        </a:cxn>
                        <a:cxn ang="0">
                          <a:pos x="21" y="79"/>
                        </a:cxn>
                        <a:cxn ang="0">
                          <a:pos x="20" y="82"/>
                        </a:cxn>
                        <a:cxn ang="0">
                          <a:pos x="12" y="90"/>
                        </a:cxn>
                        <a:cxn ang="0">
                          <a:pos x="11" y="93"/>
                        </a:cxn>
                        <a:cxn ang="0">
                          <a:pos x="9" y="96"/>
                        </a:cxn>
                        <a:cxn ang="0">
                          <a:pos x="7" y="99"/>
                        </a:cxn>
                        <a:cxn ang="0">
                          <a:pos x="5" y="102"/>
                        </a:cxn>
                        <a:cxn ang="0">
                          <a:pos x="3" y="108"/>
                        </a:cxn>
                        <a:cxn ang="0">
                          <a:pos x="1" y="113"/>
                        </a:cxn>
                        <a:cxn ang="0">
                          <a:pos x="0" y="116"/>
                        </a:cxn>
                        <a:cxn ang="0">
                          <a:pos x="0" y="120"/>
                        </a:cxn>
                        <a:cxn ang="0">
                          <a:pos x="1" y="123"/>
                        </a:cxn>
                        <a:cxn ang="0">
                          <a:pos x="2" y="127"/>
                        </a:cxn>
                        <a:cxn ang="0">
                          <a:pos x="4" y="130"/>
                        </a:cxn>
                        <a:cxn ang="0">
                          <a:pos x="5" y="133"/>
                        </a:cxn>
                        <a:cxn ang="0">
                          <a:pos x="9" y="137"/>
                        </a:cxn>
                        <a:cxn ang="0">
                          <a:pos x="44" y="138"/>
                        </a:cxn>
                        <a:cxn ang="0">
                          <a:pos x="51" y="119"/>
                        </a:cxn>
                        <a:cxn ang="0">
                          <a:pos x="57" y="109"/>
                        </a:cxn>
                        <a:cxn ang="0">
                          <a:pos x="61" y="96"/>
                        </a:cxn>
                        <a:cxn ang="0">
                          <a:pos x="55" y="122"/>
                        </a:cxn>
                        <a:cxn ang="0">
                          <a:pos x="53" y="131"/>
                        </a:cxn>
                        <a:cxn ang="0">
                          <a:pos x="51" y="141"/>
                        </a:cxn>
                        <a:cxn ang="0">
                          <a:pos x="47" y="150"/>
                        </a:cxn>
                        <a:cxn ang="0">
                          <a:pos x="74" y="150"/>
                        </a:cxn>
                        <a:cxn ang="0">
                          <a:pos x="83" y="136"/>
                        </a:cxn>
                        <a:cxn ang="0">
                          <a:pos x="88" y="129"/>
                        </a:cxn>
                        <a:cxn ang="0">
                          <a:pos x="92" y="120"/>
                        </a:cxn>
                        <a:cxn ang="0">
                          <a:pos x="97" y="109"/>
                        </a:cxn>
                        <a:cxn ang="0">
                          <a:pos x="99" y="99"/>
                        </a:cxn>
                        <a:cxn ang="0">
                          <a:pos x="101" y="90"/>
                        </a:cxn>
                        <a:cxn ang="0">
                          <a:pos x="104" y="80"/>
                        </a:cxn>
                        <a:cxn ang="0">
                          <a:pos x="105" y="70"/>
                        </a:cxn>
                        <a:cxn ang="0">
                          <a:pos x="107" y="58"/>
                        </a:cxn>
                        <a:cxn ang="0">
                          <a:pos x="107" y="50"/>
                        </a:cxn>
                        <a:cxn ang="0">
                          <a:pos x="107" y="43"/>
                        </a:cxn>
                        <a:cxn ang="0">
                          <a:pos x="107" y="32"/>
                        </a:cxn>
                        <a:cxn ang="0">
                          <a:pos x="107" y="25"/>
                        </a:cxn>
                        <a:cxn ang="0">
                          <a:pos x="103" y="3"/>
                        </a:cxn>
                        <a:cxn ang="0">
                          <a:pos x="95" y="0"/>
                        </a:cxn>
                      </a:cxnLst>
                      <a:pathLst>
                        <a:path w="108" h="151">
                          <a:moveTo>
                            <a:pt x="95" y="0"/>
                          </a:moveTo>
                          <a:lnTo>
                            <a:pt x="91" y="5"/>
                          </a:lnTo>
                          <a:lnTo>
                            <a:pt x="81" y="8"/>
                          </a:lnTo>
                          <a:lnTo>
                            <a:pt x="72" y="10"/>
                          </a:lnTo>
                          <a:lnTo>
                            <a:pt x="65" y="11"/>
                          </a:lnTo>
                          <a:lnTo>
                            <a:pt x="52" y="12"/>
                          </a:lnTo>
                          <a:lnTo>
                            <a:pt x="47" y="14"/>
                          </a:lnTo>
                          <a:lnTo>
                            <a:pt x="46" y="15"/>
                          </a:lnTo>
                          <a:lnTo>
                            <a:pt x="45" y="16"/>
                          </a:lnTo>
                          <a:lnTo>
                            <a:pt x="41" y="31"/>
                          </a:lnTo>
                          <a:lnTo>
                            <a:pt x="39" y="39"/>
                          </a:lnTo>
                          <a:lnTo>
                            <a:pt x="36" y="47"/>
                          </a:lnTo>
                          <a:lnTo>
                            <a:pt x="35" y="51"/>
                          </a:lnTo>
                          <a:lnTo>
                            <a:pt x="34" y="52"/>
                          </a:lnTo>
                          <a:lnTo>
                            <a:pt x="31" y="53"/>
                          </a:lnTo>
                          <a:lnTo>
                            <a:pt x="30" y="56"/>
                          </a:lnTo>
                          <a:lnTo>
                            <a:pt x="29" y="59"/>
                          </a:lnTo>
                          <a:lnTo>
                            <a:pt x="22" y="74"/>
                          </a:lnTo>
                          <a:lnTo>
                            <a:pt x="21" y="79"/>
                          </a:lnTo>
                          <a:lnTo>
                            <a:pt x="20" y="82"/>
                          </a:lnTo>
                          <a:lnTo>
                            <a:pt x="12" y="90"/>
                          </a:lnTo>
                          <a:lnTo>
                            <a:pt x="11" y="93"/>
                          </a:lnTo>
                          <a:lnTo>
                            <a:pt x="9" y="96"/>
                          </a:lnTo>
                          <a:lnTo>
                            <a:pt x="7" y="99"/>
                          </a:lnTo>
                          <a:lnTo>
                            <a:pt x="5" y="102"/>
                          </a:lnTo>
                          <a:lnTo>
                            <a:pt x="3" y="108"/>
                          </a:lnTo>
                          <a:lnTo>
                            <a:pt x="1" y="113"/>
                          </a:lnTo>
                          <a:lnTo>
                            <a:pt x="0" y="116"/>
                          </a:lnTo>
                          <a:lnTo>
                            <a:pt x="0" y="120"/>
                          </a:lnTo>
                          <a:lnTo>
                            <a:pt x="1" y="123"/>
                          </a:lnTo>
                          <a:lnTo>
                            <a:pt x="2" y="127"/>
                          </a:lnTo>
                          <a:lnTo>
                            <a:pt x="4" y="130"/>
                          </a:lnTo>
                          <a:lnTo>
                            <a:pt x="5" y="133"/>
                          </a:lnTo>
                          <a:lnTo>
                            <a:pt x="9" y="137"/>
                          </a:lnTo>
                          <a:lnTo>
                            <a:pt x="44" y="138"/>
                          </a:lnTo>
                          <a:lnTo>
                            <a:pt x="51" y="119"/>
                          </a:lnTo>
                          <a:lnTo>
                            <a:pt x="57" y="109"/>
                          </a:lnTo>
                          <a:lnTo>
                            <a:pt x="61" y="96"/>
                          </a:lnTo>
                          <a:lnTo>
                            <a:pt x="55" y="122"/>
                          </a:lnTo>
                          <a:lnTo>
                            <a:pt x="53" y="131"/>
                          </a:lnTo>
                          <a:lnTo>
                            <a:pt x="51" y="141"/>
                          </a:lnTo>
                          <a:lnTo>
                            <a:pt x="47" y="150"/>
                          </a:lnTo>
                          <a:lnTo>
                            <a:pt x="74" y="150"/>
                          </a:lnTo>
                          <a:lnTo>
                            <a:pt x="83" y="136"/>
                          </a:lnTo>
                          <a:lnTo>
                            <a:pt x="88" y="129"/>
                          </a:lnTo>
                          <a:lnTo>
                            <a:pt x="92" y="120"/>
                          </a:lnTo>
                          <a:lnTo>
                            <a:pt x="97" y="109"/>
                          </a:lnTo>
                          <a:lnTo>
                            <a:pt x="99" y="99"/>
                          </a:lnTo>
                          <a:lnTo>
                            <a:pt x="101" y="90"/>
                          </a:lnTo>
                          <a:lnTo>
                            <a:pt x="104" y="80"/>
                          </a:lnTo>
                          <a:lnTo>
                            <a:pt x="105" y="70"/>
                          </a:lnTo>
                          <a:lnTo>
                            <a:pt x="107" y="58"/>
                          </a:lnTo>
                          <a:lnTo>
                            <a:pt x="107" y="50"/>
                          </a:lnTo>
                          <a:lnTo>
                            <a:pt x="107" y="43"/>
                          </a:lnTo>
                          <a:lnTo>
                            <a:pt x="107" y="32"/>
                          </a:lnTo>
                          <a:lnTo>
                            <a:pt x="107" y="25"/>
                          </a:lnTo>
                          <a:lnTo>
                            <a:pt x="103" y="3"/>
                          </a:lnTo>
                          <a:lnTo>
                            <a:pt x="95" y="0"/>
                          </a:lnTo>
                        </a:path>
                      </a:pathLst>
                    </a:custGeom>
                    <a:solidFill>
                      <a:srgbClr val="7F7F7F">
                        <a:alpha val="100000"/>
                      </a:srgbClr>
                    </a:solidFill>
                    <a:ln w="9525">
                      <a:noFill/>
                    </a:ln>
                  </p:spPr>
                  <p:txBody>
                    <a:bodyPr/>
                    <a:p>
                      <a:endParaRPr lang="zh-CN" altLang="en-US"/>
                    </a:p>
                  </p:txBody>
                </p:sp>
                <p:sp>
                  <p:nvSpPr>
                    <p:cNvPr id="48259" name="未知"/>
                    <p:cNvSpPr/>
                    <p:nvPr/>
                  </p:nvSpPr>
                  <p:spPr>
                    <a:xfrm>
                      <a:off x="29" y="73"/>
                      <a:ext cx="44" cy="34"/>
                    </a:xfrm>
                    <a:custGeom>
                      <a:avLst/>
                      <a:gdLst/>
                      <a:ahLst/>
                      <a:cxnLst>
                        <a:cxn ang="0">
                          <a:pos x="14" y="0"/>
                        </a:cxn>
                        <a:cxn ang="0">
                          <a:pos x="19" y="1"/>
                        </a:cxn>
                        <a:cxn ang="0">
                          <a:pos x="22" y="2"/>
                        </a:cxn>
                        <a:cxn ang="0">
                          <a:pos x="24" y="3"/>
                        </a:cxn>
                        <a:cxn ang="0">
                          <a:pos x="27" y="5"/>
                        </a:cxn>
                        <a:cxn ang="0">
                          <a:pos x="29" y="6"/>
                        </a:cxn>
                        <a:cxn ang="0">
                          <a:pos x="31" y="7"/>
                        </a:cxn>
                        <a:cxn ang="0">
                          <a:pos x="34" y="3"/>
                        </a:cxn>
                        <a:cxn ang="0">
                          <a:pos x="34" y="8"/>
                        </a:cxn>
                        <a:cxn ang="0">
                          <a:pos x="35" y="12"/>
                        </a:cxn>
                        <a:cxn ang="0">
                          <a:pos x="38" y="9"/>
                        </a:cxn>
                        <a:cxn ang="0">
                          <a:pos x="41" y="6"/>
                        </a:cxn>
                        <a:cxn ang="0">
                          <a:pos x="43" y="4"/>
                        </a:cxn>
                        <a:cxn ang="0">
                          <a:pos x="43" y="8"/>
                        </a:cxn>
                        <a:cxn ang="0">
                          <a:pos x="41" y="13"/>
                        </a:cxn>
                        <a:cxn ang="0">
                          <a:pos x="39" y="17"/>
                        </a:cxn>
                        <a:cxn ang="0">
                          <a:pos x="36" y="19"/>
                        </a:cxn>
                        <a:cxn ang="0">
                          <a:pos x="35" y="21"/>
                        </a:cxn>
                        <a:cxn ang="0">
                          <a:pos x="32" y="21"/>
                        </a:cxn>
                        <a:cxn ang="0">
                          <a:pos x="28" y="33"/>
                        </a:cxn>
                        <a:cxn ang="0">
                          <a:pos x="24" y="33"/>
                        </a:cxn>
                        <a:cxn ang="0">
                          <a:pos x="20" y="32"/>
                        </a:cxn>
                        <a:cxn ang="0">
                          <a:pos x="17" y="30"/>
                        </a:cxn>
                        <a:cxn ang="0">
                          <a:pos x="21" y="29"/>
                        </a:cxn>
                        <a:cxn ang="0">
                          <a:pos x="22" y="28"/>
                        </a:cxn>
                        <a:cxn ang="0">
                          <a:pos x="14" y="21"/>
                        </a:cxn>
                        <a:cxn ang="0">
                          <a:pos x="9" y="20"/>
                        </a:cxn>
                        <a:cxn ang="0">
                          <a:pos x="3" y="20"/>
                        </a:cxn>
                        <a:cxn ang="0">
                          <a:pos x="2" y="20"/>
                        </a:cxn>
                        <a:cxn ang="0">
                          <a:pos x="0" y="19"/>
                        </a:cxn>
                        <a:cxn ang="0">
                          <a:pos x="0" y="17"/>
                        </a:cxn>
                        <a:cxn ang="0">
                          <a:pos x="8" y="17"/>
                        </a:cxn>
                        <a:cxn ang="0">
                          <a:pos x="11" y="17"/>
                        </a:cxn>
                        <a:cxn ang="0">
                          <a:pos x="10" y="17"/>
                        </a:cxn>
                        <a:cxn ang="0">
                          <a:pos x="14" y="20"/>
                        </a:cxn>
                        <a:cxn ang="0">
                          <a:pos x="19" y="23"/>
                        </a:cxn>
                        <a:cxn ang="0">
                          <a:pos x="22" y="25"/>
                        </a:cxn>
                        <a:cxn ang="0">
                          <a:pos x="25" y="20"/>
                        </a:cxn>
                        <a:cxn ang="0">
                          <a:pos x="25" y="19"/>
                        </a:cxn>
                        <a:cxn ang="0">
                          <a:pos x="25" y="14"/>
                        </a:cxn>
                        <a:cxn ang="0">
                          <a:pos x="28" y="15"/>
                        </a:cxn>
                        <a:cxn ang="0">
                          <a:pos x="30" y="13"/>
                        </a:cxn>
                        <a:cxn ang="0">
                          <a:pos x="27" y="11"/>
                        </a:cxn>
                        <a:cxn ang="0">
                          <a:pos x="25" y="9"/>
                        </a:cxn>
                        <a:cxn ang="0">
                          <a:pos x="20" y="6"/>
                        </a:cxn>
                        <a:cxn ang="0">
                          <a:pos x="18" y="3"/>
                        </a:cxn>
                        <a:cxn ang="0">
                          <a:pos x="14" y="0"/>
                        </a:cxn>
                      </a:cxnLst>
                      <a:pathLst>
                        <a:path w="44" h="34">
                          <a:moveTo>
                            <a:pt x="14" y="0"/>
                          </a:moveTo>
                          <a:lnTo>
                            <a:pt x="19" y="1"/>
                          </a:lnTo>
                          <a:lnTo>
                            <a:pt x="22" y="2"/>
                          </a:lnTo>
                          <a:lnTo>
                            <a:pt x="24" y="3"/>
                          </a:lnTo>
                          <a:lnTo>
                            <a:pt x="27" y="5"/>
                          </a:lnTo>
                          <a:lnTo>
                            <a:pt x="29" y="6"/>
                          </a:lnTo>
                          <a:lnTo>
                            <a:pt x="31" y="7"/>
                          </a:lnTo>
                          <a:lnTo>
                            <a:pt x="34" y="3"/>
                          </a:lnTo>
                          <a:lnTo>
                            <a:pt x="34" y="8"/>
                          </a:lnTo>
                          <a:lnTo>
                            <a:pt x="35" y="12"/>
                          </a:lnTo>
                          <a:lnTo>
                            <a:pt x="38" y="9"/>
                          </a:lnTo>
                          <a:lnTo>
                            <a:pt x="41" y="6"/>
                          </a:lnTo>
                          <a:lnTo>
                            <a:pt x="43" y="4"/>
                          </a:lnTo>
                          <a:lnTo>
                            <a:pt x="43" y="8"/>
                          </a:lnTo>
                          <a:lnTo>
                            <a:pt x="41" y="13"/>
                          </a:lnTo>
                          <a:lnTo>
                            <a:pt x="39" y="17"/>
                          </a:lnTo>
                          <a:lnTo>
                            <a:pt x="36" y="19"/>
                          </a:lnTo>
                          <a:lnTo>
                            <a:pt x="35" y="21"/>
                          </a:lnTo>
                          <a:lnTo>
                            <a:pt x="32" y="21"/>
                          </a:lnTo>
                          <a:lnTo>
                            <a:pt x="28" y="33"/>
                          </a:lnTo>
                          <a:lnTo>
                            <a:pt x="24" y="33"/>
                          </a:lnTo>
                          <a:lnTo>
                            <a:pt x="20" y="32"/>
                          </a:lnTo>
                          <a:lnTo>
                            <a:pt x="17" y="30"/>
                          </a:lnTo>
                          <a:lnTo>
                            <a:pt x="21" y="29"/>
                          </a:lnTo>
                          <a:lnTo>
                            <a:pt x="22" y="28"/>
                          </a:lnTo>
                          <a:lnTo>
                            <a:pt x="14" y="21"/>
                          </a:lnTo>
                          <a:lnTo>
                            <a:pt x="9" y="20"/>
                          </a:lnTo>
                          <a:lnTo>
                            <a:pt x="3" y="20"/>
                          </a:lnTo>
                          <a:lnTo>
                            <a:pt x="2" y="20"/>
                          </a:lnTo>
                          <a:lnTo>
                            <a:pt x="0" y="19"/>
                          </a:lnTo>
                          <a:lnTo>
                            <a:pt x="0" y="17"/>
                          </a:lnTo>
                          <a:lnTo>
                            <a:pt x="8" y="17"/>
                          </a:lnTo>
                          <a:lnTo>
                            <a:pt x="11" y="17"/>
                          </a:lnTo>
                          <a:lnTo>
                            <a:pt x="10" y="17"/>
                          </a:lnTo>
                          <a:lnTo>
                            <a:pt x="14" y="20"/>
                          </a:lnTo>
                          <a:lnTo>
                            <a:pt x="19" y="23"/>
                          </a:lnTo>
                          <a:lnTo>
                            <a:pt x="22" y="25"/>
                          </a:lnTo>
                          <a:lnTo>
                            <a:pt x="25" y="20"/>
                          </a:lnTo>
                          <a:lnTo>
                            <a:pt x="25" y="19"/>
                          </a:lnTo>
                          <a:lnTo>
                            <a:pt x="25" y="14"/>
                          </a:lnTo>
                          <a:lnTo>
                            <a:pt x="28" y="15"/>
                          </a:lnTo>
                          <a:lnTo>
                            <a:pt x="30" y="13"/>
                          </a:lnTo>
                          <a:lnTo>
                            <a:pt x="27" y="11"/>
                          </a:lnTo>
                          <a:lnTo>
                            <a:pt x="25" y="9"/>
                          </a:lnTo>
                          <a:lnTo>
                            <a:pt x="20" y="6"/>
                          </a:lnTo>
                          <a:lnTo>
                            <a:pt x="18" y="3"/>
                          </a:lnTo>
                          <a:lnTo>
                            <a:pt x="14" y="0"/>
                          </a:lnTo>
                        </a:path>
                      </a:pathLst>
                    </a:custGeom>
                    <a:solidFill>
                      <a:srgbClr val="5F5F5F">
                        <a:alpha val="100000"/>
                      </a:srgbClr>
                    </a:solidFill>
                    <a:ln w="9525">
                      <a:noFill/>
                    </a:ln>
                  </p:spPr>
                  <p:txBody>
                    <a:bodyPr/>
                    <a:p>
                      <a:endParaRPr lang="zh-CN" altLang="en-US"/>
                    </a:p>
                  </p:txBody>
                </p:sp>
                <p:sp>
                  <p:nvSpPr>
                    <p:cNvPr id="48260" name="未知"/>
                    <p:cNvSpPr/>
                    <p:nvPr/>
                  </p:nvSpPr>
                  <p:spPr>
                    <a:xfrm>
                      <a:off x="43" y="23"/>
                      <a:ext cx="21" cy="47"/>
                    </a:xfrm>
                    <a:custGeom>
                      <a:avLst/>
                      <a:gdLst/>
                      <a:ahLst/>
                      <a:cxnLst>
                        <a:cxn ang="0">
                          <a:pos x="7" y="0"/>
                        </a:cxn>
                        <a:cxn ang="0">
                          <a:pos x="15" y="14"/>
                        </a:cxn>
                        <a:cxn ang="0">
                          <a:pos x="17" y="22"/>
                        </a:cxn>
                        <a:cxn ang="0">
                          <a:pos x="19" y="29"/>
                        </a:cxn>
                        <a:cxn ang="0">
                          <a:pos x="20" y="35"/>
                        </a:cxn>
                        <a:cxn ang="0">
                          <a:pos x="20" y="46"/>
                        </a:cxn>
                        <a:cxn ang="0">
                          <a:pos x="19" y="42"/>
                        </a:cxn>
                        <a:cxn ang="0">
                          <a:pos x="11" y="39"/>
                        </a:cxn>
                        <a:cxn ang="0">
                          <a:pos x="8" y="38"/>
                        </a:cxn>
                        <a:cxn ang="0">
                          <a:pos x="2" y="34"/>
                        </a:cxn>
                        <a:cxn ang="0">
                          <a:pos x="0" y="29"/>
                        </a:cxn>
                        <a:cxn ang="0">
                          <a:pos x="2" y="26"/>
                        </a:cxn>
                        <a:cxn ang="0">
                          <a:pos x="7" y="33"/>
                        </a:cxn>
                        <a:cxn ang="0">
                          <a:pos x="10" y="36"/>
                        </a:cxn>
                        <a:cxn ang="0">
                          <a:pos x="15" y="39"/>
                        </a:cxn>
                        <a:cxn ang="0">
                          <a:pos x="17" y="39"/>
                        </a:cxn>
                        <a:cxn ang="0">
                          <a:pos x="19" y="41"/>
                        </a:cxn>
                        <a:cxn ang="0">
                          <a:pos x="17" y="26"/>
                        </a:cxn>
                        <a:cxn ang="0">
                          <a:pos x="13" y="16"/>
                        </a:cxn>
                        <a:cxn ang="0">
                          <a:pos x="10" y="10"/>
                        </a:cxn>
                        <a:cxn ang="0">
                          <a:pos x="7" y="0"/>
                        </a:cxn>
                      </a:cxnLst>
                      <a:pathLst>
                        <a:path w="21" h="47">
                          <a:moveTo>
                            <a:pt x="7" y="0"/>
                          </a:moveTo>
                          <a:lnTo>
                            <a:pt x="15" y="14"/>
                          </a:lnTo>
                          <a:lnTo>
                            <a:pt x="17" y="22"/>
                          </a:lnTo>
                          <a:lnTo>
                            <a:pt x="19" y="29"/>
                          </a:lnTo>
                          <a:lnTo>
                            <a:pt x="20" y="35"/>
                          </a:lnTo>
                          <a:lnTo>
                            <a:pt x="20" y="46"/>
                          </a:lnTo>
                          <a:lnTo>
                            <a:pt x="19" y="42"/>
                          </a:lnTo>
                          <a:lnTo>
                            <a:pt x="11" y="39"/>
                          </a:lnTo>
                          <a:lnTo>
                            <a:pt x="8" y="38"/>
                          </a:lnTo>
                          <a:lnTo>
                            <a:pt x="2" y="34"/>
                          </a:lnTo>
                          <a:lnTo>
                            <a:pt x="0" y="29"/>
                          </a:lnTo>
                          <a:lnTo>
                            <a:pt x="2" y="26"/>
                          </a:lnTo>
                          <a:lnTo>
                            <a:pt x="7" y="33"/>
                          </a:lnTo>
                          <a:lnTo>
                            <a:pt x="10" y="36"/>
                          </a:lnTo>
                          <a:lnTo>
                            <a:pt x="15" y="39"/>
                          </a:lnTo>
                          <a:lnTo>
                            <a:pt x="17" y="39"/>
                          </a:lnTo>
                          <a:lnTo>
                            <a:pt x="19" y="41"/>
                          </a:lnTo>
                          <a:lnTo>
                            <a:pt x="17" y="26"/>
                          </a:lnTo>
                          <a:lnTo>
                            <a:pt x="13" y="16"/>
                          </a:lnTo>
                          <a:lnTo>
                            <a:pt x="10" y="10"/>
                          </a:lnTo>
                          <a:lnTo>
                            <a:pt x="7" y="0"/>
                          </a:lnTo>
                        </a:path>
                      </a:pathLst>
                    </a:custGeom>
                    <a:solidFill>
                      <a:srgbClr val="5F5F5F">
                        <a:alpha val="100000"/>
                      </a:srgbClr>
                    </a:solidFill>
                    <a:ln w="9525">
                      <a:noFill/>
                    </a:ln>
                  </p:spPr>
                  <p:txBody>
                    <a:bodyPr/>
                    <a:p>
                      <a:endParaRPr lang="zh-CN" altLang="en-US"/>
                    </a:p>
                  </p:txBody>
                </p:sp>
                <p:grpSp>
                  <p:nvGrpSpPr>
                    <p:cNvPr id="48261" name="Group 28"/>
                    <p:cNvGrpSpPr/>
                    <p:nvPr/>
                  </p:nvGrpSpPr>
                  <p:grpSpPr>
                    <a:xfrm>
                      <a:off x="63" y="0"/>
                      <a:ext cx="47" cy="153"/>
                      <a:chOff x="0" y="0"/>
                      <a:chExt cx="47" cy="153"/>
                    </a:xfrm>
                  </p:grpSpPr>
                  <p:sp>
                    <p:nvSpPr>
                      <p:cNvPr id="48262" name="未知"/>
                      <p:cNvSpPr/>
                      <p:nvPr/>
                    </p:nvSpPr>
                    <p:spPr>
                      <a:xfrm>
                        <a:off x="0" y="2"/>
                        <a:ext cx="45" cy="151"/>
                      </a:xfrm>
                      <a:custGeom>
                        <a:avLst/>
                        <a:gdLst/>
                        <a:ahLst/>
                        <a:cxnLst>
                          <a:cxn ang="0">
                            <a:pos x="33" y="0"/>
                          </a:cxn>
                          <a:cxn ang="0">
                            <a:pos x="29" y="5"/>
                          </a:cxn>
                          <a:cxn ang="0">
                            <a:pos x="24" y="11"/>
                          </a:cxn>
                          <a:cxn ang="0">
                            <a:pos x="17" y="19"/>
                          </a:cxn>
                          <a:cxn ang="0">
                            <a:pos x="12" y="26"/>
                          </a:cxn>
                          <a:cxn ang="0">
                            <a:pos x="26" y="33"/>
                          </a:cxn>
                          <a:cxn ang="0">
                            <a:pos x="11" y="38"/>
                          </a:cxn>
                          <a:cxn ang="0">
                            <a:pos x="12" y="46"/>
                          </a:cxn>
                          <a:cxn ang="0">
                            <a:pos x="12" y="51"/>
                          </a:cxn>
                          <a:cxn ang="0">
                            <a:pos x="13" y="56"/>
                          </a:cxn>
                          <a:cxn ang="0">
                            <a:pos x="14" y="62"/>
                          </a:cxn>
                          <a:cxn ang="0">
                            <a:pos x="16" y="70"/>
                          </a:cxn>
                          <a:cxn ang="0">
                            <a:pos x="18" y="75"/>
                          </a:cxn>
                          <a:cxn ang="0">
                            <a:pos x="20" y="82"/>
                          </a:cxn>
                          <a:cxn ang="0">
                            <a:pos x="21" y="86"/>
                          </a:cxn>
                          <a:cxn ang="0">
                            <a:pos x="22" y="92"/>
                          </a:cxn>
                          <a:cxn ang="0">
                            <a:pos x="22" y="97"/>
                          </a:cxn>
                          <a:cxn ang="0">
                            <a:pos x="21" y="104"/>
                          </a:cxn>
                          <a:cxn ang="0">
                            <a:pos x="20" y="109"/>
                          </a:cxn>
                          <a:cxn ang="0">
                            <a:pos x="18" y="115"/>
                          </a:cxn>
                          <a:cxn ang="0">
                            <a:pos x="15" y="122"/>
                          </a:cxn>
                          <a:cxn ang="0">
                            <a:pos x="12" y="129"/>
                          </a:cxn>
                          <a:cxn ang="0">
                            <a:pos x="8" y="137"/>
                          </a:cxn>
                          <a:cxn ang="0">
                            <a:pos x="0" y="150"/>
                          </a:cxn>
                          <a:cxn ang="0">
                            <a:pos x="13" y="150"/>
                          </a:cxn>
                          <a:cxn ang="0">
                            <a:pos x="21" y="136"/>
                          </a:cxn>
                          <a:cxn ang="0">
                            <a:pos x="26" y="129"/>
                          </a:cxn>
                          <a:cxn ang="0">
                            <a:pos x="30" y="120"/>
                          </a:cxn>
                          <a:cxn ang="0">
                            <a:pos x="34" y="109"/>
                          </a:cxn>
                          <a:cxn ang="0">
                            <a:pos x="36" y="99"/>
                          </a:cxn>
                          <a:cxn ang="0">
                            <a:pos x="38" y="90"/>
                          </a:cxn>
                          <a:cxn ang="0">
                            <a:pos x="41" y="80"/>
                          </a:cxn>
                          <a:cxn ang="0">
                            <a:pos x="42" y="70"/>
                          </a:cxn>
                          <a:cxn ang="0">
                            <a:pos x="44" y="58"/>
                          </a:cxn>
                          <a:cxn ang="0">
                            <a:pos x="44" y="50"/>
                          </a:cxn>
                          <a:cxn ang="0">
                            <a:pos x="44" y="43"/>
                          </a:cxn>
                          <a:cxn ang="0">
                            <a:pos x="44" y="32"/>
                          </a:cxn>
                          <a:cxn ang="0">
                            <a:pos x="44" y="25"/>
                          </a:cxn>
                          <a:cxn ang="0">
                            <a:pos x="41" y="3"/>
                          </a:cxn>
                          <a:cxn ang="0">
                            <a:pos x="33" y="0"/>
                          </a:cxn>
                        </a:cxnLst>
                        <a:pathLst>
                          <a:path w="45" h="151">
                            <a:moveTo>
                              <a:pt x="33" y="0"/>
                            </a:moveTo>
                            <a:lnTo>
                              <a:pt x="29" y="5"/>
                            </a:lnTo>
                            <a:lnTo>
                              <a:pt x="24" y="11"/>
                            </a:lnTo>
                            <a:lnTo>
                              <a:pt x="17" y="19"/>
                            </a:lnTo>
                            <a:lnTo>
                              <a:pt x="12" y="26"/>
                            </a:lnTo>
                            <a:lnTo>
                              <a:pt x="26" y="33"/>
                            </a:lnTo>
                            <a:lnTo>
                              <a:pt x="11" y="38"/>
                            </a:lnTo>
                            <a:lnTo>
                              <a:pt x="12" y="46"/>
                            </a:lnTo>
                            <a:lnTo>
                              <a:pt x="12" y="51"/>
                            </a:lnTo>
                            <a:lnTo>
                              <a:pt x="13" y="56"/>
                            </a:lnTo>
                            <a:lnTo>
                              <a:pt x="14" y="62"/>
                            </a:lnTo>
                            <a:lnTo>
                              <a:pt x="16" y="70"/>
                            </a:lnTo>
                            <a:lnTo>
                              <a:pt x="18" y="75"/>
                            </a:lnTo>
                            <a:lnTo>
                              <a:pt x="20" y="82"/>
                            </a:lnTo>
                            <a:lnTo>
                              <a:pt x="21" y="86"/>
                            </a:lnTo>
                            <a:lnTo>
                              <a:pt x="22" y="92"/>
                            </a:lnTo>
                            <a:lnTo>
                              <a:pt x="22" y="97"/>
                            </a:lnTo>
                            <a:lnTo>
                              <a:pt x="21" y="104"/>
                            </a:lnTo>
                            <a:lnTo>
                              <a:pt x="20" y="109"/>
                            </a:lnTo>
                            <a:lnTo>
                              <a:pt x="18" y="115"/>
                            </a:lnTo>
                            <a:lnTo>
                              <a:pt x="15" y="122"/>
                            </a:lnTo>
                            <a:lnTo>
                              <a:pt x="12" y="129"/>
                            </a:lnTo>
                            <a:lnTo>
                              <a:pt x="8" y="137"/>
                            </a:lnTo>
                            <a:lnTo>
                              <a:pt x="0" y="150"/>
                            </a:lnTo>
                            <a:lnTo>
                              <a:pt x="13" y="150"/>
                            </a:lnTo>
                            <a:lnTo>
                              <a:pt x="21" y="136"/>
                            </a:lnTo>
                            <a:lnTo>
                              <a:pt x="26" y="129"/>
                            </a:lnTo>
                            <a:lnTo>
                              <a:pt x="30" y="120"/>
                            </a:lnTo>
                            <a:lnTo>
                              <a:pt x="34" y="109"/>
                            </a:lnTo>
                            <a:lnTo>
                              <a:pt x="36" y="99"/>
                            </a:lnTo>
                            <a:lnTo>
                              <a:pt x="38" y="90"/>
                            </a:lnTo>
                            <a:lnTo>
                              <a:pt x="41" y="80"/>
                            </a:lnTo>
                            <a:lnTo>
                              <a:pt x="42" y="70"/>
                            </a:lnTo>
                            <a:lnTo>
                              <a:pt x="44" y="58"/>
                            </a:lnTo>
                            <a:lnTo>
                              <a:pt x="44" y="50"/>
                            </a:lnTo>
                            <a:lnTo>
                              <a:pt x="44" y="43"/>
                            </a:lnTo>
                            <a:lnTo>
                              <a:pt x="44" y="32"/>
                            </a:lnTo>
                            <a:lnTo>
                              <a:pt x="44" y="25"/>
                            </a:lnTo>
                            <a:lnTo>
                              <a:pt x="41" y="3"/>
                            </a:lnTo>
                            <a:lnTo>
                              <a:pt x="33" y="0"/>
                            </a:lnTo>
                          </a:path>
                        </a:pathLst>
                      </a:custGeom>
                      <a:solidFill>
                        <a:srgbClr val="5F5F5F">
                          <a:alpha val="100000"/>
                        </a:srgbClr>
                      </a:solidFill>
                      <a:ln w="9525">
                        <a:noFill/>
                      </a:ln>
                    </p:spPr>
                    <p:txBody>
                      <a:bodyPr/>
                      <a:p>
                        <a:endParaRPr lang="zh-CN" altLang="en-US"/>
                      </a:p>
                    </p:txBody>
                  </p:sp>
                  <p:sp>
                    <p:nvSpPr>
                      <p:cNvPr id="48263" name="未知"/>
                      <p:cNvSpPr/>
                      <p:nvPr/>
                    </p:nvSpPr>
                    <p:spPr>
                      <a:xfrm>
                        <a:off x="1" y="0"/>
                        <a:ext cx="46" cy="151"/>
                      </a:xfrm>
                      <a:custGeom>
                        <a:avLst/>
                        <a:gdLst/>
                        <a:ahLst/>
                        <a:cxnLst>
                          <a:cxn ang="0">
                            <a:pos x="33" y="0"/>
                          </a:cxn>
                          <a:cxn ang="0">
                            <a:pos x="29" y="5"/>
                          </a:cxn>
                          <a:cxn ang="0">
                            <a:pos x="25" y="11"/>
                          </a:cxn>
                          <a:cxn ang="0">
                            <a:pos x="17" y="19"/>
                          </a:cxn>
                          <a:cxn ang="0">
                            <a:pos x="12" y="26"/>
                          </a:cxn>
                          <a:cxn ang="0">
                            <a:pos x="26" y="33"/>
                          </a:cxn>
                          <a:cxn ang="0">
                            <a:pos x="12" y="38"/>
                          </a:cxn>
                          <a:cxn ang="0">
                            <a:pos x="12" y="46"/>
                          </a:cxn>
                          <a:cxn ang="0">
                            <a:pos x="12" y="51"/>
                          </a:cxn>
                          <a:cxn ang="0">
                            <a:pos x="13" y="56"/>
                          </a:cxn>
                          <a:cxn ang="0">
                            <a:pos x="14" y="62"/>
                          </a:cxn>
                          <a:cxn ang="0">
                            <a:pos x="16" y="70"/>
                          </a:cxn>
                          <a:cxn ang="0">
                            <a:pos x="18" y="75"/>
                          </a:cxn>
                          <a:cxn ang="0">
                            <a:pos x="20" y="81"/>
                          </a:cxn>
                          <a:cxn ang="0">
                            <a:pos x="21" y="86"/>
                          </a:cxn>
                          <a:cxn ang="0">
                            <a:pos x="22" y="92"/>
                          </a:cxn>
                          <a:cxn ang="0">
                            <a:pos x="22" y="97"/>
                          </a:cxn>
                          <a:cxn ang="0">
                            <a:pos x="21" y="104"/>
                          </a:cxn>
                          <a:cxn ang="0">
                            <a:pos x="20" y="109"/>
                          </a:cxn>
                          <a:cxn ang="0">
                            <a:pos x="18" y="115"/>
                          </a:cxn>
                          <a:cxn ang="0">
                            <a:pos x="16" y="122"/>
                          </a:cxn>
                          <a:cxn ang="0">
                            <a:pos x="12" y="129"/>
                          </a:cxn>
                          <a:cxn ang="0">
                            <a:pos x="8" y="137"/>
                          </a:cxn>
                          <a:cxn ang="0">
                            <a:pos x="0" y="150"/>
                          </a:cxn>
                          <a:cxn ang="0">
                            <a:pos x="13" y="150"/>
                          </a:cxn>
                          <a:cxn ang="0">
                            <a:pos x="22" y="136"/>
                          </a:cxn>
                          <a:cxn ang="0">
                            <a:pos x="26" y="129"/>
                          </a:cxn>
                          <a:cxn ang="0">
                            <a:pos x="30" y="120"/>
                          </a:cxn>
                          <a:cxn ang="0">
                            <a:pos x="35" y="109"/>
                          </a:cxn>
                          <a:cxn ang="0">
                            <a:pos x="37" y="99"/>
                          </a:cxn>
                          <a:cxn ang="0">
                            <a:pos x="39" y="90"/>
                          </a:cxn>
                          <a:cxn ang="0">
                            <a:pos x="42" y="80"/>
                          </a:cxn>
                          <a:cxn ang="0">
                            <a:pos x="43" y="70"/>
                          </a:cxn>
                          <a:cxn ang="0">
                            <a:pos x="45" y="58"/>
                          </a:cxn>
                          <a:cxn ang="0">
                            <a:pos x="45" y="50"/>
                          </a:cxn>
                          <a:cxn ang="0">
                            <a:pos x="45" y="43"/>
                          </a:cxn>
                          <a:cxn ang="0">
                            <a:pos x="45" y="32"/>
                          </a:cxn>
                          <a:cxn ang="0">
                            <a:pos x="45" y="25"/>
                          </a:cxn>
                          <a:cxn ang="0">
                            <a:pos x="41" y="3"/>
                          </a:cxn>
                          <a:cxn ang="0">
                            <a:pos x="33" y="0"/>
                          </a:cxn>
                        </a:cxnLst>
                        <a:pathLst>
                          <a:path w="46" h="151">
                            <a:moveTo>
                              <a:pt x="33" y="0"/>
                            </a:moveTo>
                            <a:lnTo>
                              <a:pt x="29" y="5"/>
                            </a:lnTo>
                            <a:lnTo>
                              <a:pt x="25" y="11"/>
                            </a:lnTo>
                            <a:lnTo>
                              <a:pt x="17" y="19"/>
                            </a:lnTo>
                            <a:lnTo>
                              <a:pt x="12" y="26"/>
                            </a:lnTo>
                            <a:lnTo>
                              <a:pt x="26" y="33"/>
                            </a:lnTo>
                            <a:lnTo>
                              <a:pt x="12" y="38"/>
                            </a:lnTo>
                            <a:lnTo>
                              <a:pt x="12" y="46"/>
                            </a:lnTo>
                            <a:lnTo>
                              <a:pt x="12" y="51"/>
                            </a:lnTo>
                            <a:lnTo>
                              <a:pt x="13" y="56"/>
                            </a:lnTo>
                            <a:lnTo>
                              <a:pt x="14" y="62"/>
                            </a:lnTo>
                            <a:lnTo>
                              <a:pt x="16" y="70"/>
                            </a:lnTo>
                            <a:lnTo>
                              <a:pt x="18" y="75"/>
                            </a:lnTo>
                            <a:lnTo>
                              <a:pt x="20" y="81"/>
                            </a:lnTo>
                            <a:lnTo>
                              <a:pt x="21" y="86"/>
                            </a:lnTo>
                            <a:lnTo>
                              <a:pt x="22" y="92"/>
                            </a:lnTo>
                            <a:lnTo>
                              <a:pt x="22" y="97"/>
                            </a:lnTo>
                            <a:lnTo>
                              <a:pt x="21" y="104"/>
                            </a:lnTo>
                            <a:lnTo>
                              <a:pt x="20" y="109"/>
                            </a:lnTo>
                            <a:lnTo>
                              <a:pt x="18" y="115"/>
                            </a:lnTo>
                            <a:lnTo>
                              <a:pt x="16" y="122"/>
                            </a:lnTo>
                            <a:lnTo>
                              <a:pt x="12" y="129"/>
                            </a:lnTo>
                            <a:lnTo>
                              <a:pt x="8" y="137"/>
                            </a:lnTo>
                            <a:lnTo>
                              <a:pt x="0" y="150"/>
                            </a:lnTo>
                            <a:lnTo>
                              <a:pt x="13" y="150"/>
                            </a:lnTo>
                            <a:lnTo>
                              <a:pt x="22" y="136"/>
                            </a:lnTo>
                            <a:lnTo>
                              <a:pt x="26" y="129"/>
                            </a:lnTo>
                            <a:lnTo>
                              <a:pt x="30" y="120"/>
                            </a:lnTo>
                            <a:lnTo>
                              <a:pt x="35" y="109"/>
                            </a:lnTo>
                            <a:lnTo>
                              <a:pt x="37" y="99"/>
                            </a:lnTo>
                            <a:lnTo>
                              <a:pt x="39" y="90"/>
                            </a:lnTo>
                            <a:lnTo>
                              <a:pt x="42" y="80"/>
                            </a:lnTo>
                            <a:lnTo>
                              <a:pt x="43" y="70"/>
                            </a:lnTo>
                            <a:lnTo>
                              <a:pt x="45" y="58"/>
                            </a:lnTo>
                            <a:lnTo>
                              <a:pt x="45" y="50"/>
                            </a:lnTo>
                            <a:lnTo>
                              <a:pt x="45" y="43"/>
                            </a:lnTo>
                            <a:lnTo>
                              <a:pt x="45" y="32"/>
                            </a:lnTo>
                            <a:lnTo>
                              <a:pt x="45" y="25"/>
                            </a:lnTo>
                            <a:lnTo>
                              <a:pt x="41" y="3"/>
                            </a:lnTo>
                            <a:lnTo>
                              <a:pt x="33" y="0"/>
                            </a:lnTo>
                          </a:path>
                        </a:pathLst>
                      </a:custGeom>
                      <a:solidFill>
                        <a:srgbClr val="7F7F7F">
                          <a:alpha val="100000"/>
                        </a:srgbClr>
                      </a:solidFill>
                      <a:ln w="9525">
                        <a:noFill/>
                      </a:ln>
                    </p:spPr>
                    <p:txBody>
                      <a:bodyPr/>
                      <a:p>
                        <a:endParaRPr lang="zh-CN" altLang="en-US"/>
                      </a:p>
                    </p:txBody>
                  </p:sp>
                </p:grpSp>
              </p:grpSp>
              <p:grpSp>
                <p:nvGrpSpPr>
                  <p:cNvPr id="48251" name="Group 31"/>
                  <p:cNvGrpSpPr/>
                  <p:nvPr/>
                </p:nvGrpSpPr>
                <p:grpSpPr>
                  <a:xfrm>
                    <a:off x="150" y="0"/>
                    <a:ext cx="109" cy="151"/>
                    <a:chOff x="0" y="0"/>
                    <a:chExt cx="109" cy="151"/>
                  </a:xfrm>
                </p:grpSpPr>
                <p:sp>
                  <p:nvSpPr>
                    <p:cNvPr id="48252" name="未知"/>
                    <p:cNvSpPr/>
                    <p:nvPr/>
                  </p:nvSpPr>
                  <p:spPr>
                    <a:xfrm>
                      <a:off x="1" y="3"/>
                      <a:ext cx="108" cy="148"/>
                    </a:xfrm>
                    <a:custGeom>
                      <a:avLst/>
                      <a:gdLst/>
                      <a:ahLst/>
                      <a:cxnLst>
                        <a:cxn ang="0">
                          <a:pos x="16" y="2"/>
                        </a:cxn>
                        <a:cxn ang="0">
                          <a:pos x="4" y="0"/>
                        </a:cxn>
                        <a:cxn ang="0">
                          <a:pos x="2" y="7"/>
                        </a:cxn>
                        <a:cxn ang="0">
                          <a:pos x="0" y="18"/>
                        </a:cxn>
                        <a:cxn ang="0">
                          <a:pos x="1" y="36"/>
                        </a:cxn>
                        <a:cxn ang="0">
                          <a:pos x="2" y="43"/>
                        </a:cxn>
                        <a:cxn ang="0">
                          <a:pos x="6" y="55"/>
                        </a:cxn>
                        <a:cxn ang="0">
                          <a:pos x="6" y="67"/>
                        </a:cxn>
                        <a:cxn ang="0">
                          <a:pos x="6" y="83"/>
                        </a:cxn>
                        <a:cxn ang="0">
                          <a:pos x="8" y="99"/>
                        </a:cxn>
                        <a:cxn ang="0">
                          <a:pos x="9" y="107"/>
                        </a:cxn>
                        <a:cxn ang="0">
                          <a:pos x="13" y="119"/>
                        </a:cxn>
                        <a:cxn ang="0">
                          <a:pos x="16" y="129"/>
                        </a:cxn>
                        <a:cxn ang="0">
                          <a:pos x="19" y="142"/>
                        </a:cxn>
                        <a:cxn ang="0">
                          <a:pos x="22" y="147"/>
                        </a:cxn>
                        <a:cxn ang="0">
                          <a:pos x="99" y="147"/>
                        </a:cxn>
                        <a:cxn ang="0">
                          <a:pos x="107" y="143"/>
                        </a:cxn>
                        <a:cxn ang="0">
                          <a:pos x="102" y="112"/>
                        </a:cxn>
                        <a:cxn ang="0">
                          <a:pos x="99" y="100"/>
                        </a:cxn>
                        <a:cxn ang="0">
                          <a:pos x="99" y="93"/>
                        </a:cxn>
                        <a:cxn ang="0">
                          <a:pos x="98" y="90"/>
                        </a:cxn>
                        <a:cxn ang="0">
                          <a:pos x="97" y="87"/>
                        </a:cxn>
                        <a:cxn ang="0">
                          <a:pos x="96" y="86"/>
                        </a:cxn>
                        <a:cxn ang="0">
                          <a:pos x="92" y="82"/>
                        </a:cxn>
                        <a:cxn ang="0">
                          <a:pos x="91" y="78"/>
                        </a:cxn>
                        <a:cxn ang="0">
                          <a:pos x="90" y="74"/>
                        </a:cxn>
                        <a:cxn ang="0">
                          <a:pos x="88" y="69"/>
                        </a:cxn>
                        <a:cxn ang="0">
                          <a:pos x="85" y="64"/>
                        </a:cxn>
                        <a:cxn ang="0">
                          <a:pos x="81" y="49"/>
                        </a:cxn>
                        <a:cxn ang="0">
                          <a:pos x="78" y="46"/>
                        </a:cxn>
                        <a:cxn ang="0">
                          <a:pos x="76" y="44"/>
                        </a:cxn>
                        <a:cxn ang="0">
                          <a:pos x="73" y="42"/>
                        </a:cxn>
                        <a:cxn ang="0">
                          <a:pos x="74" y="38"/>
                        </a:cxn>
                        <a:cxn ang="0">
                          <a:pos x="73" y="36"/>
                        </a:cxn>
                        <a:cxn ang="0">
                          <a:pos x="70" y="31"/>
                        </a:cxn>
                        <a:cxn ang="0">
                          <a:pos x="71" y="28"/>
                        </a:cxn>
                        <a:cxn ang="0">
                          <a:pos x="72" y="26"/>
                        </a:cxn>
                        <a:cxn ang="0">
                          <a:pos x="72" y="23"/>
                        </a:cxn>
                        <a:cxn ang="0">
                          <a:pos x="71" y="21"/>
                        </a:cxn>
                        <a:cxn ang="0">
                          <a:pos x="69" y="17"/>
                        </a:cxn>
                        <a:cxn ang="0">
                          <a:pos x="68" y="15"/>
                        </a:cxn>
                        <a:cxn ang="0">
                          <a:pos x="67" y="14"/>
                        </a:cxn>
                        <a:cxn ang="0">
                          <a:pos x="65" y="13"/>
                        </a:cxn>
                        <a:cxn ang="0">
                          <a:pos x="62" y="13"/>
                        </a:cxn>
                        <a:cxn ang="0">
                          <a:pos x="54" y="12"/>
                        </a:cxn>
                        <a:cxn ang="0">
                          <a:pos x="44" y="11"/>
                        </a:cxn>
                        <a:cxn ang="0">
                          <a:pos x="34" y="9"/>
                        </a:cxn>
                        <a:cxn ang="0">
                          <a:pos x="25" y="6"/>
                        </a:cxn>
                        <a:cxn ang="0">
                          <a:pos x="16" y="2"/>
                        </a:cxn>
                      </a:cxnLst>
                      <a:pathLst>
                        <a:path w="108" h="148">
                          <a:moveTo>
                            <a:pt x="16" y="2"/>
                          </a:moveTo>
                          <a:lnTo>
                            <a:pt x="4" y="0"/>
                          </a:lnTo>
                          <a:lnTo>
                            <a:pt x="2" y="7"/>
                          </a:lnTo>
                          <a:lnTo>
                            <a:pt x="0" y="18"/>
                          </a:lnTo>
                          <a:lnTo>
                            <a:pt x="1" y="36"/>
                          </a:lnTo>
                          <a:lnTo>
                            <a:pt x="2" y="43"/>
                          </a:lnTo>
                          <a:lnTo>
                            <a:pt x="6" y="55"/>
                          </a:lnTo>
                          <a:lnTo>
                            <a:pt x="6" y="67"/>
                          </a:lnTo>
                          <a:lnTo>
                            <a:pt x="6" y="83"/>
                          </a:lnTo>
                          <a:lnTo>
                            <a:pt x="8" y="99"/>
                          </a:lnTo>
                          <a:lnTo>
                            <a:pt x="9" y="107"/>
                          </a:lnTo>
                          <a:lnTo>
                            <a:pt x="13" y="119"/>
                          </a:lnTo>
                          <a:lnTo>
                            <a:pt x="16" y="129"/>
                          </a:lnTo>
                          <a:lnTo>
                            <a:pt x="19" y="142"/>
                          </a:lnTo>
                          <a:lnTo>
                            <a:pt x="22" y="147"/>
                          </a:lnTo>
                          <a:lnTo>
                            <a:pt x="99" y="147"/>
                          </a:lnTo>
                          <a:lnTo>
                            <a:pt x="107" y="143"/>
                          </a:lnTo>
                          <a:lnTo>
                            <a:pt x="102" y="112"/>
                          </a:lnTo>
                          <a:lnTo>
                            <a:pt x="99" y="100"/>
                          </a:lnTo>
                          <a:lnTo>
                            <a:pt x="99" y="93"/>
                          </a:lnTo>
                          <a:lnTo>
                            <a:pt x="98" y="90"/>
                          </a:lnTo>
                          <a:lnTo>
                            <a:pt x="97" y="87"/>
                          </a:lnTo>
                          <a:lnTo>
                            <a:pt x="96" y="86"/>
                          </a:lnTo>
                          <a:lnTo>
                            <a:pt x="92" y="82"/>
                          </a:lnTo>
                          <a:lnTo>
                            <a:pt x="91" y="78"/>
                          </a:lnTo>
                          <a:lnTo>
                            <a:pt x="90" y="74"/>
                          </a:lnTo>
                          <a:lnTo>
                            <a:pt x="88" y="69"/>
                          </a:lnTo>
                          <a:lnTo>
                            <a:pt x="85" y="64"/>
                          </a:lnTo>
                          <a:lnTo>
                            <a:pt x="81" y="49"/>
                          </a:lnTo>
                          <a:lnTo>
                            <a:pt x="78" y="46"/>
                          </a:lnTo>
                          <a:lnTo>
                            <a:pt x="76" y="44"/>
                          </a:lnTo>
                          <a:lnTo>
                            <a:pt x="73" y="42"/>
                          </a:lnTo>
                          <a:lnTo>
                            <a:pt x="74" y="38"/>
                          </a:lnTo>
                          <a:lnTo>
                            <a:pt x="73" y="36"/>
                          </a:lnTo>
                          <a:lnTo>
                            <a:pt x="70" y="31"/>
                          </a:lnTo>
                          <a:lnTo>
                            <a:pt x="71" y="28"/>
                          </a:lnTo>
                          <a:lnTo>
                            <a:pt x="72" y="26"/>
                          </a:lnTo>
                          <a:lnTo>
                            <a:pt x="72" y="23"/>
                          </a:lnTo>
                          <a:lnTo>
                            <a:pt x="71" y="21"/>
                          </a:lnTo>
                          <a:lnTo>
                            <a:pt x="69" y="17"/>
                          </a:lnTo>
                          <a:lnTo>
                            <a:pt x="68" y="15"/>
                          </a:lnTo>
                          <a:lnTo>
                            <a:pt x="67" y="14"/>
                          </a:lnTo>
                          <a:lnTo>
                            <a:pt x="65" y="13"/>
                          </a:lnTo>
                          <a:lnTo>
                            <a:pt x="62" y="13"/>
                          </a:lnTo>
                          <a:lnTo>
                            <a:pt x="54" y="12"/>
                          </a:lnTo>
                          <a:lnTo>
                            <a:pt x="44" y="11"/>
                          </a:lnTo>
                          <a:lnTo>
                            <a:pt x="34" y="9"/>
                          </a:lnTo>
                          <a:lnTo>
                            <a:pt x="25" y="6"/>
                          </a:lnTo>
                          <a:lnTo>
                            <a:pt x="16" y="2"/>
                          </a:lnTo>
                        </a:path>
                      </a:pathLst>
                    </a:custGeom>
                    <a:solidFill>
                      <a:srgbClr val="7F7F7F">
                        <a:alpha val="100000"/>
                      </a:srgbClr>
                    </a:solidFill>
                    <a:ln w="9525">
                      <a:noFill/>
                    </a:ln>
                  </p:spPr>
                  <p:txBody>
                    <a:bodyPr/>
                    <a:p>
                      <a:endParaRPr lang="zh-CN" altLang="en-US"/>
                    </a:p>
                  </p:txBody>
                </p:sp>
                <p:sp>
                  <p:nvSpPr>
                    <p:cNvPr id="48253" name="未知"/>
                    <p:cNvSpPr/>
                    <p:nvPr/>
                  </p:nvSpPr>
                  <p:spPr>
                    <a:xfrm>
                      <a:off x="42" y="19"/>
                      <a:ext cx="51" cy="102"/>
                    </a:xfrm>
                    <a:custGeom>
                      <a:avLst/>
                      <a:gdLst/>
                      <a:ahLst/>
                      <a:cxnLst>
                        <a:cxn ang="0">
                          <a:pos x="23" y="4"/>
                        </a:cxn>
                        <a:cxn ang="0">
                          <a:pos x="19" y="11"/>
                        </a:cxn>
                        <a:cxn ang="0">
                          <a:pos x="17" y="23"/>
                        </a:cxn>
                        <a:cxn ang="0">
                          <a:pos x="24" y="21"/>
                        </a:cxn>
                        <a:cxn ang="0">
                          <a:pos x="20" y="28"/>
                        </a:cxn>
                        <a:cxn ang="0">
                          <a:pos x="17" y="41"/>
                        </a:cxn>
                        <a:cxn ang="0">
                          <a:pos x="25" y="36"/>
                        </a:cxn>
                        <a:cxn ang="0">
                          <a:pos x="33" y="33"/>
                        </a:cxn>
                        <a:cxn ang="0">
                          <a:pos x="33" y="36"/>
                        </a:cxn>
                        <a:cxn ang="0">
                          <a:pos x="27" y="41"/>
                        </a:cxn>
                        <a:cxn ang="0">
                          <a:pos x="20" y="44"/>
                        </a:cxn>
                        <a:cxn ang="0">
                          <a:pos x="16" y="53"/>
                        </a:cxn>
                        <a:cxn ang="0">
                          <a:pos x="15" y="63"/>
                        </a:cxn>
                        <a:cxn ang="0">
                          <a:pos x="17" y="67"/>
                        </a:cxn>
                        <a:cxn ang="0">
                          <a:pos x="18" y="71"/>
                        </a:cxn>
                        <a:cxn ang="0">
                          <a:pos x="15" y="77"/>
                        </a:cxn>
                        <a:cxn ang="0">
                          <a:pos x="17" y="87"/>
                        </a:cxn>
                        <a:cxn ang="0">
                          <a:pos x="29" y="91"/>
                        </a:cxn>
                        <a:cxn ang="0">
                          <a:pos x="42" y="89"/>
                        </a:cxn>
                        <a:cxn ang="0">
                          <a:pos x="48" y="91"/>
                        </a:cxn>
                        <a:cxn ang="0">
                          <a:pos x="44" y="93"/>
                        </a:cxn>
                        <a:cxn ang="0">
                          <a:pos x="33" y="92"/>
                        </a:cxn>
                        <a:cxn ang="0">
                          <a:pos x="26" y="96"/>
                        </a:cxn>
                        <a:cxn ang="0">
                          <a:pos x="20" y="100"/>
                        </a:cxn>
                        <a:cxn ang="0">
                          <a:pos x="16" y="96"/>
                        </a:cxn>
                        <a:cxn ang="0">
                          <a:pos x="12" y="86"/>
                        </a:cxn>
                        <a:cxn ang="0">
                          <a:pos x="13" y="67"/>
                        </a:cxn>
                        <a:cxn ang="0">
                          <a:pos x="12" y="62"/>
                        </a:cxn>
                        <a:cxn ang="0">
                          <a:pos x="4" y="57"/>
                        </a:cxn>
                        <a:cxn ang="0">
                          <a:pos x="14" y="54"/>
                        </a:cxn>
                        <a:cxn ang="0">
                          <a:pos x="14" y="46"/>
                        </a:cxn>
                        <a:cxn ang="0">
                          <a:pos x="16" y="19"/>
                        </a:cxn>
                        <a:cxn ang="0">
                          <a:pos x="19" y="0"/>
                        </a:cxn>
                      </a:cxnLst>
                      <a:pathLst>
                        <a:path w="51" h="102">
                          <a:moveTo>
                            <a:pt x="19" y="0"/>
                          </a:moveTo>
                          <a:lnTo>
                            <a:pt x="23" y="4"/>
                          </a:lnTo>
                          <a:lnTo>
                            <a:pt x="20" y="7"/>
                          </a:lnTo>
                          <a:lnTo>
                            <a:pt x="19" y="11"/>
                          </a:lnTo>
                          <a:lnTo>
                            <a:pt x="18" y="16"/>
                          </a:lnTo>
                          <a:lnTo>
                            <a:pt x="17" y="23"/>
                          </a:lnTo>
                          <a:lnTo>
                            <a:pt x="21" y="22"/>
                          </a:lnTo>
                          <a:lnTo>
                            <a:pt x="24" y="21"/>
                          </a:lnTo>
                          <a:lnTo>
                            <a:pt x="27" y="22"/>
                          </a:lnTo>
                          <a:lnTo>
                            <a:pt x="20" y="28"/>
                          </a:lnTo>
                          <a:lnTo>
                            <a:pt x="17" y="32"/>
                          </a:lnTo>
                          <a:lnTo>
                            <a:pt x="17" y="41"/>
                          </a:lnTo>
                          <a:lnTo>
                            <a:pt x="18" y="41"/>
                          </a:lnTo>
                          <a:lnTo>
                            <a:pt x="25" y="36"/>
                          </a:lnTo>
                          <a:lnTo>
                            <a:pt x="28" y="34"/>
                          </a:lnTo>
                          <a:lnTo>
                            <a:pt x="33" y="33"/>
                          </a:lnTo>
                          <a:lnTo>
                            <a:pt x="35" y="33"/>
                          </a:lnTo>
                          <a:lnTo>
                            <a:pt x="33" y="36"/>
                          </a:lnTo>
                          <a:lnTo>
                            <a:pt x="30" y="39"/>
                          </a:lnTo>
                          <a:lnTo>
                            <a:pt x="27" y="41"/>
                          </a:lnTo>
                          <a:lnTo>
                            <a:pt x="23" y="42"/>
                          </a:lnTo>
                          <a:lnTo>
                            <a:pt x="20" y="44"/>
                          </a:lnTo>
                          <a:lnTo>
                            <a:pt x="17" y="47"/>
                          </a:lnTo>
                          <a:lnTo>
                            <a:pt x="16" y="53"/>
                          </a:lnTo>
                          <a:lnTo>
                            <a:pt x="15" y="57"/>
                          </a:lnTo>
                          <a:lnTo>
                            <a:pt x="15" y="63"/>
                          </a:lnTo>
                          <a:lnTo>
                            <a:pt x="15" y="68"/>
                          </a:lnTo>
                          <a:lnTo>
                            <a:pt x="17" y="67"/>
                          </a:lnTo>
                          <a:lnTo>
                            <a:pt x="19" y="67"/>
                          </a:lnTo>
                          <a:lnTo>
                            <a:pt x="18" y="71"/>
                          </a:lnTo>
                          <a:lnTo>
                            <a:pt x="14" y="75"/>
                          </a:lnTo>
                          <a:lnTo>
                            <a:pt x="15" y="77"/>
                          </a:lnTo>
                          <a:lnTo>
                            <a:pt x="16" y="83"/>
                          </a:lnTo>
                          <a:lnTo>
                            <a:pt x="17" y="87"/>
                          </a:lnTo>
                          <a:lnTo>
                            <a:pt x="23" y="92"/>
                          </a:lnTo>
                          <a:lnTo>
                            <a:pt x="29" y="91"/>
                          </a:lnTo>
                          <a:lnTo>
                            <a:pt x="38" y="90"/>
                          </a:lnTo>
                          <a:lnTo>
                            <a:pt x="42" y="89"/>
                          </a:lnTo>
                          <a:lnTo>
                            <a:pt x="45" y="90"/>
                          </a:lnTo>
                          <a:lnTo>
                            <a:pt x="48" y="91"/>
                          </a:lnTo>
                          <a:lnTo>
                            <a:pt x="50" y="93"/>
                          </a:lnTo>
                          <a:lnTo>
                            <a:pt x="44" y="93"/>
                          </a:lnTo>
                          <a:lnTo>
                            <a:pt x="38" y="92"/>
                          </a:lnTo>
                          <a:lnTo>
                            <a:pt x="33" y="92"/>
                          </a:lnTo>
                          <a:lnTo>
                            <a:pt x="29" y="93"/>
                          </a:lnTo>
                          <a:lnTo>
                            <a:pt x="26" y="96"/>
                          </a:lnTo>
                          <a:lnTo>
                            <a:pt x="36" y="99"/>
                          </a:lnTo>
                          <a:lnTo>
                            <a:pt x="20" y="100"/>
                          </a:lnTo>
                          <a:lnTo>
                            <a:pt x="10" y="101"/>
                          </a:lnTo>
                          <a:lnTo>
                            <a:pt x="16" y="96"/>
                          </a:lnTo>
                          <a:lnTo>
                            <a:pt x="16" y="93"/>
                          </a:lnTo>
                          <a:lnTo>
                            <a:pt x="12" y="86"/>
                          </a:lnTo>
                          <a:lnTo>
                            <a:pt x="11" y="76"/>
                          </a:lnTo>
                          <a:lnTo>
                            <a:pt x="13" y="67"/>
                          </a:lnTo>
                          <a:lnTo>
                            <a:pt x="10" y="65"/>
                          </a:lnTo>
                          <a:lnTo>
                            <a:pt x="12" y="62"/>
                          </a:lnTo>
                          <a:lnTo>
                            <a:pt x="0" y="61"/>
                          </a:lnTo>
                          <a:lnTo>
                            <a:pt x="4" y="57"/>
                          </a:lnTo>
                          <a:lnTo>
                            <a:pt x="9" y="58"/>
                          </a:lnTo>
                          <a:lnTo>
                            <a:pt x="14" y="54"/>
                          </a:lnTo>
                          <a:lnTo>
                            <a:pt x="12" y="51"/>
                          </a:lnTo>
                          <a:lnTo>
                            <a:pt x="14" y="46"/>
                          </a:lnTo>
                          <a:lnTo>
                            <a:pt x="15" y="29"/>
                          </a:lnTo>
                          <a:lnTo>
                            <a:pt x="16" y="19"/>
                          </a:lnTo>
                          <a:lnTo>
                            <a:pt x="18" y="4"/>
                          </a:lnTo>
                          <a:lnTo>
                            <a:pt x="19" y="0"/>
                          </a:lnTo>
                        </a:path>
                      </a:pathLst>
                    </a:custGeom>
                    <a:solidFill>
                      <a:srgbClr val="5F5F5F">
                        <a:alpha val="100000"/>
                      </a:srgbClr>
                    </a:solidFill>
                    <a:ln w="9525">
                      <a:noFill/>
                    </a:ln>
                  </p:spPr>
                  <p:txBody>
                    <a:bodyPr/>
                    <a:p>
                      <a:endParaRPr lang="zh-CN" altLang="en-US"/>
                    </a:p>
                  </p:txBody>
                </p:sp>
                <p:sp>
                  <p:nvSpPr>
                    <p:cNvPr id="48254" name="未知"/>
                    <p:cNvSpPr/>
                    <p:nvPr/>
                  </p:nvSpPr>
                  <p:spPr>
                    <a:xfrm>
                      <a:off x="29" y="69"/>
                      <a:ext cx="22" cy="17"/>
                    </a:xfrm>
                    <a:custGeom>
                      <a:avLst/>
                      <a:gdLst/>
                      <a:ahLst/>
                      <a:cxnLst>
                        <a:cxn ang="0">
                          <a:pos x="21" y="0"/>
                        </a:cxn>
                        <a:cxn ang="0">
                          <a:pos x="0" y="16"/>
                        </a:cxn>
                        <a:cxn ang="0">
                          <a:pos x="12" y="16"/>
                        </a:cxn>
                        <a:cxn ang="0">
                          <a:pos x="21" y="0"/>
                        </a:cxn>
                      </a:cxnLst>
                      <a:pathLst>
                        <a:path w="22" h="17">
                          <a:moveTo>
                            <a:pt x="21" y="0"/>
                          </a:moveTo>
                          <a:lnTo>
                            <a:pt x="0" y="16"/>
                          </a:lnTo>
                          <a:lnTo>
                            <a:pt x="12" y="16"/>
                          </a:lnTo>
                          <a:lnTo>
                            <a:pt x="21" y="0"/>
                          </a:lnTo>
                        </a:path>
                      </a:pathLst>
                    </a:custGeom>
                    <a:solidFill>
                      <a:srgbClr val="5F5F5F">
                        <a:alpha val="100000"/>
                      </a:srgbClr>
                    </a:solidFill>
                    <a:ln w="9525">
                      <a:noFill/>
                    </a:ln>
                  </p:spPr>
                  <p:txBody>
                    <a:bodyPr/>
                    <a:p>
                      <a:endParaRPr lang="zh-CN" altLang="en-US"/>
                    </a:p>
                  </p:txBody>
                </p:sp>
                <p:grpSp>
                  <p:nvGrpSpPr>
                    <p:cNvPr id="48255" name="Group 35"/>
                    <p:cNvGrpSpPr/>
                    <p:nvPr/>
                  </p:nvGrpSpPr>
                  <p:grpSpPr>
                    <a:xfrm>
                      <a:off x="0" y="0"/>
                      <a:ext cx="37" cy="151"/>
                      <a:chOff x="0" y="0"/>
                      <a:chExt cx="37" cy="151"/>
                    </a:xfrm>
                  </p:grpSpPr>
                  <p:sp>
                    <p:nvSpPr>
                      <p:cNvPr id="48256" name="未知"/>
                      <p:cNvSpPr/>
                      <p:nvPr/>
                    </p:nvSpPr>
                    <p:spPr>
                      <a:xfrm>
                        <a:off x="1" y="3"/>
                        <a:ext cx="36" cy="148"/>
                      </a:xfrm>
                      <a:custGeom>
                        <a:avLst/>
                        <a:gdLst/>
                        <a:ahLst/>
                        <a:cxnLst>
                          <a:cxn ang="0">
                            <a:pos x="15" y="2"/>
                          </a:cxn>
                          <a:cxn ang="0">
                            <a:pos x="3" y="0"/>
                          </a:cxn>
                          <a:cxn ang="0">
                            <a:pos x="2" y="7"/>
                          </a:cxn>
                          <a:cxn ang="0">
                            <a:pos x="0" y="18"/>
                          </a:cxn>
                          <a:cxn ang="0">
                            <a:pos x="1" y="36"/>
                          </a:cxn>
                          <a:cxn ang="0">
                            <a:pos x="2" y="43"/>
                          </a:cxn>
                          <a:cxn ang="0">
                            <a:pos x="5" y="55"/>
                          </a:cxn>
                          <a:cxn ang="0">
                            <a:pos x="5" y="67"/>
                          </a:cxn>
                          <a:cxn ang="0">
                            <a:pos x="6" y="83"/>
                          </a:cxn>
                          <a:cxn ang="0">
                            <a:pos x="8" y="99"/>
                          </a:cxn>
                          <a:cxn ang="0">
                            <a:pos x="8" y="107"/>
                          </a:cxn>
                          <a:cxn ang="0">
                            <a:pos x="12" y="119"/>
                          </a:cxn>
                          <a:cxn ang="0">
                            <a:pos x="15" y="129"/>
                          </a:cxn>
                          <a:cxn ang="0">
                            <a:pos x="18" y="142"/>
                          </a:cxn>
                          <a:cxn ang="0">
                            <a:pos x="21" y="147"/>
                          </a:cxn>
                          <a:cxn ang="0">
                            <a:pos x="31" y="147"/>
                          </a:cxn>
                          <a:cxn ang="0">
                            <a:pos x="29" y="143"/>
                          </a:cxn>
                          <a:cxn ang="0">
                            <a:pos x="26" y="134"/>
                          </a:cxn>
                          <a:cxn ang="0">
                            <a:pos x="23" y="127"/>
                          </a:cxn>
                          <a:cxn ang="0">
                            <a:pos x="21" y="119"/>
                          </a:cxn>
                          <a:cxn ang="0">
                            <a:pos x="20" y="111"/>
                          </a:cxn>
                          <a:cxn ang="0">
                            <a:pos x="20" y="103"/>
                          </a:cxn>
                          <a:cxn ang="0">
                            <a:pos x="21" y="96"/>
                          </a:cxn>
                          <a:cxn ang="0">
                            <a:pos x="23" y="84"/>
                          </a:cxn>
                          <a:cxn ang="0">
                            <a:pos x="25" y="76"/>
                          </a:cxn>
                          <a:cxn ang="0">
                            <a:pos x="28" y="67"/>
                          </a:cxn>
                          <a:cxn ang="0">
                            <a:pos x="32" y="57"/>
                          </a:cxn>
                          <a:cxn ang="0">
                            <a:pos x="32" y="51"/>
                          </a:cxn>
                          <a:cxn ang="0">
                            <a:pos x="33" y="44"/>
                          </a:cxn>
                          <a:cxn ang="0">
                            <a:pos x="34" y="40"/>
                          </a:cxn>
                          <a:cxn ang="0">
                            <a:pos x="18" y="36"/>
                          </a:cxn>
                          <a:cxn ang="0">
                            <a:pos x="35" y="27"/>
                          </a:cxn>
                          <a:cxn ang="0">
                            <a:pos x="29" y="22"/>
                          </a:cxn>
                          <a:cxn ang="0">
                            <a:pos x="25" y="17"/>
                          </a:cxn>
                          <a:cxn ang="0">
                            <a:pos x="20" y="10"/>
                          </a:cxn>
                          <a:cxn ang="0">
                            <a:pos x="15" y="2"/>
                          </a:cxn>
                        </a:cxnLst>
                        <a:pathLst>
                          <a:path w="36" h="148">
                            <a:moveTo>
                              <a:pt x="15" y="2"/>
                            </a:moveTo>
                            <a:lnTo>
                              <a:pt x="3" y="0"/>
                            </a:lnTo>
                            <a:lnTo>
                              <a:pt x="2" y="7"/>
                            </a:lnTo>
                            <a:lnTo>
                              <a:pt x="0" y="18"/>
                            </a:lnTo>
                            <a:lnTo>
                              <a:pt x="1" y="36"/>
                            </a:lnTo>
                            <a:lnTo>
                              <a:pt x="2" y="43"/>
                            </a:lnTo>
                            <a:lnTo>
                              <a:pt x="5" y="55"/>
                            </a:lnTo>
                            <a:lnTo>
                              <a:pt x="5" y="67"/>
                            </a:lnTo>
                            <a:lnTo>
                              <a:pt x="6" y="83"/>
                            </a:lnTo>
                            <a:lnTo>
                              <a:pt x="8" y="99"/>
                            </a:lnTo>
                            <a:lnTo>
                              <a:pt x="8" y="107"/>
                            </a:lnTo>
                            <a:lnTo>
                              <a:pt x="12" y="119"/>
                            </a:lnTo>
                            <a:lnTo>
                              <a:pt x="15" y="129"/>
                            </a:lnTo>
                            <a:lnTo>
                              <a:pt x="18" y="142"/>
                            </a:lnTo>
                            <a:lnTo>
                              <a:pt x="21" y="147"/>
                            </a:lnTo>
                            <a:lnTo>
                              <a:pt x="31" y="147"/>
                            </a:lnTo>
                            <a:lnTo>
                              <a:pt x="29" y="143"/>
                            </a:lnTo>
                            <a:lnTo>
                              <a:pt x="26" y="134"/>
                            </a:lnTo>
                            <a:lnTo>
                              <a:pt x="23" y="127"/>
                            </a:lnTo>
                            <a:lnTo>
                              <a:pt x="21" y="119"/>
                            </a:lnTo>
                            <a:lnTo>
                              <a:pt x="20" y="111"/>
                            </a:lnTo>
                            <a:lnTo>
                              <a:pt x="20" y="103"/>
                            </a:lnTo>
                            <a:lnTo>
                              <a:pt x="21" y="96"/>
                            </a:lnTo>
                            <a:lnTo>
                              <a:pt x="23" y="84"/>
                            </a:lnTo>
                            <a:lnTo>
                              <a:pt x="25" y="76"/>
                            </a:lnTo>
                            <a:lnTo>
                              <a:pt x="28" y="67"/>
                            </a:lnTo>
                            <a:lnTo>
                              <a:pt x="32" y="57"/>
                            </a:lnTo>
                            <a:lnTo>
                              <a:pt x="32" y="51"/>
                            </a:lnTo>
                            <a:lnTo>
                              <a:pt x="33" y="44"/>
                            </a:lnTo>
                            <a:lnTo>
                              <a:pt x="34" y="40"/>
                            </a:lnTo>
                            <a:lnTo>
                              <a:pt x="18" y="36"/>
                            </a:lnTo>
                            <a:lnTo>
                              <a:pt x="35" y="27"/>
                            </a:lnTo>
                            <a:lnTo>
                              <a:pt x="29" y="22"/>
                            </a:lnTo>
                            <a:lnTo>
                              <a:pt x="25" y="17"/>
                            </a:lnTo>
                            <a:lnTo>
                              <a:pt x="20" y="10"/>
                            </a:lnTo>
                            <a:lnTo>
                              <a:pt x="15" y="2"/>
                            </a:lnTo>
                          </a:path>
                        </a:pathLst>
                      </a:custGeom>
                      <a:solidFill>
                        <a:srgbClr val="5F5F5F">
                          <a:alpha val="100000"/>
                        </a:srgbClr>
                      </a:solidFill>
                      <a:ln w="9525">
                        <a:noFill/>
                      </a:ln>
                    </p:spPr>
                    <p:txBody>
                      <a:bodyPr/>
                      <a:p>
                        <a:endParaRPr lang="zh-CN" altLang="en-US"/>
                      </a:p>
                    </p:txBody>
                  </p:sp>
                  <p:sp>
                    <p:nvSpPr>
                      <p:cNvPr id="48257" name="未知"/>
                      <p:cNvSpPr/>
                      <p:nvPr/>
                    </p:nvSpPr>
                    <p:spPr>
                      <a:xfrm>
                        <a:off x="0" y="0"/>
                        <a:ext cx="35" cy="148"/>
                      </a:xfrm>
                      <a:custGeom>
                        <a:avLst/>
                        <a:gdLst/>
                        <a:ahLst/>
                        <a:cxnLst>
                          <a:cxn ang="0">
                            <a:pos x="14" y="2"/>
                          </a:cxn>
                          <a:cxn ang="0">
                            <a:pos x="3" y="0"/>
                          </a:cxn>
                          <a:cxn ang="0">
                            <a:pos x="1" y="7"/>
                          </a:cxn>
                          <a:cxn ang="0">
                            <a:pos x="0" y="18"/>
                          </a:cxn>
                          <a:cxn ang="0">
                            <a:pos x="1" y="36"/>
                          </a:cxn>
                          <a:cxn ang="0">
                            <a:pos x="2" y="43"/>
                          </a:cxn>
                          <a:cxn ang="0">
                            <a:pos x="5" y="55"/>
                          </a:cxn>
                          <a:cxn ang="0">
                            <a:pos x="5" y="67"/>
                          </a:cxn>
                          <a:cxn ang="0">
                            <a:pos x="6" y="83"/>
                          </a:cxn>
                          <a:cxn ang="0">
                            <a:pos x="7" y="99"/>
                          </a:cxn>
                          <a:cxn ang="0">
                            <a:pos x="8" y="107"/>
                          </a:cxn>
                          <a:cxn ang="0">
                            <a:pos x="12" y="119"/>
                          </a:cxn>
                          <a:cxn ang="0">
                            <a:pos x="14" y="129"/>
                          </a:cxn>
                          <a:cxn ang="0">
                            <a:pos x="18" y="142"/>
                          </a:cxn>
                          <a:cxn ang="0">
                            <a:pos x="20" y="147"/>
                          </a:cxn>
                          <a:cxn ang="0">
                            <a:pos x="30" y="147"/>
                          </a:cxn>
                          <a:cxn ang="0">
                            <a:pos x="28" y="143"/>
                          </a:cxn>
                          <a:cxn ang="0">
                            <a:pos x="25" y="134"/>
                          </a:cxn>
                          <a:cxn ang="0">
                            <a:pos x="23" y="127"/>
                          </a:cxn>
                          <a:cxn ang="0">
                            <a:pos x="21" y="119"/>
                          </a:cxn>
                          <a:cxn ang="0">
                            <a:pos x="20" y="111"/>
                          </a:cxn>
                          <a:cxn ang="0">
                            <a:pos x="20" y="103"/>
                          </a:cxn>
                          <a:cxn ang="0">
                            <a:pos x="20" y="96"/>
                          </a:cxn>
                          <a:cxn ang="0">
                            <a:pos x="22" y="84"/>
                          </a:cxn>
                          <a:cxn ang="0">
                            <a:pos x="24" y="76"/>
                          </a:cxn>
                          <a:cxn ang="0">
                            <a:pos x="27" y="67"/>
                          </a:cxn>
                          <a:cxn ang="0">
                            <a:pos x="31" y="57"/>
                          </a:cxn>
                          <a:cxn ang="0">
                            <a:pos x="31" y="51"/>
                          </a:cxn>
                          <a:cxn ang="0">
                            <a:pos x="33" y="44"/>
                          </a:cxn>
                          <a:cxn ang="0">
                            <a:pos x="33" y="40"/>
                          </a:cxn>
                          <a:cxn ang="0">
                            <a:pos x="18" y="36"/>
                          </a:cxn>
                          <a:cxn ang="0">
                            <a:pos x="34" y="27"/>
                          </a:cxn>
                          <a:cxn ang="0">
                            <a:pos x="28" y="22"/>
                          </a:cxn>
                          <a:cxn ang="0">
                            <a:pos x="24" y="17"/>
                          </a:cxn>
                          <a:cxn ang="0">
                            <a:pos x="19" y="10"/>
                          </a:cxn>
                          <a:cxn ang="0">
                            <a:pos x="14" y="2"/>
                          </a:cxn>
                        </a:cxnLst>
                        <a:pathLst>
                          <a:path w="35" h="148">
                            <a:moveTo>
                              <a:pt x="14" y="2"/>
                            </a:moveTo>
                            <a:lnTo>
                              <a:pt x="3" y="0"/>
                            </a:lnTo>
                            <a:lnTo>
                              <a:pt x="1" y="7"/>
                            </a:lnTo>
                            <a:lnTo>
                              <a:pt x="0" y="18"/>
                            </a:lnTo>
                            <a:lnTo>
                              <a:pt x="1" y="36"/>
                            </a:lnTo>
                            <a:lnTo>
                              <a:pt x="2" y="43"/>
                            </a:lnTo>
                            <a:lnTo>
                              <a:pt x="5" y="55"/>
                            </a:lnTo>
                            <a:lnTo>
                              <a:pt x="5" y="67"/>
                            </a:lnTo>
                            <a:lnTo>
                              <a:pt x="6" y="83"/>
                            </a:lnTo>
                            <a:lnTo>
                              <a:pt x="7" y="99"/>
                            </a:lnTo>
                            <a:lnTo>
                              <a:pt x="8" y="107"/>
                            </a:lnTo>
                            <a:lnTo>
                              <a:pt x="12" y="119"/>
                            </a:lnTo>
                            <a:lnTo>
                              <a:pt x="14" y="129"/>
                            </a:lnTo>
                            <a:lnTo>
                              <a:pt x="18" y="142"/>
                            </a:lnTo>
                            <a:lnTo>
                              <a:pt x="20" y="147"/>
                            </a:lnTo>
                            <a:lnTo>
                              <a:pt x="30" y="147"/>
                            </a:lnTo>
                            <a:lnTo>
                              <a:pt x="28" y="143"/>
                            </a:lnTo>
                            <a:lnTo>
                              <a:pt x="25" y="134"/>
                            </a:lnTo>
                            <a:lnTo>
                              <a:pt x="23" y="127"/>
                            </a:lnTo>
                            <a:lnTo>
                              <a:pt x="21" y="119"/>
                            </a:lnTo>
                            <a:lnTo>
                              <a:pt x="20" y="111"/>
                            </a:lnTo>
                            <a:lnTo>
                              <a:pt x="20" y="103"/>
                            </a:lnTo>
                            <a:lnTo>
                              <a:pt x="20" y="96"/>
                            </a:lnTo>
                            <a:lnTo>
                              <a:pt x="22" y="84"/>
                            </a:lnTo>
                            <a:lnTo>
                              <a:pt x="24" y="76"/>
                            </a:lnTo>
                            <a:lnTo>
                              <a:pt x="27" y="67"/>
                            </a:lnTo>
                            <a:lnTo>
                              <a:pt x="31" y="57"/>
                            </a:lnTo>
                            <a:lnTo>
                              <a:pt x="31" y="51"/>
                            </a:lnTo>
                            <a:lnTo>
                              <a:pt x="33" y="44"/>
                            </a:lnTo>
                            <a:lnTo>
                              <a:pt x="33" y="40"/>
                            </a:lnTo>
                            <a:lnTo>
                              <a:pt x="18" y="36"/>
                            </a:lnTo>
                            <a:lnTo>
                              <a:pt x="34" y="27"/>
                            </a:lnTo>
                            <a:lnTo>
                              <a:pt x="28" y="22"/>
                            </a:lnTo>
                            <a:lnTo>
                              <a:pt x="24" y="17"/>
                            </a:lnTo>
                            <a:lnTo>
                              <a:pt x="19" y="10"/>
                            </a:lnTo>
                            <a:lnTo>
                              <a:pt x="14" y="2"/>
                            </a:lnTo>
                          </a:path>
                        </a:pathLst>
                      </a:custGeom>
                      <a:solidFill>
                        <a:srgbClr val="7F7F7F">
                          <a:alpha val="100000"/>
                        </a:srgbClr>
                      </a:solidFill>
                      <a:ln w="9525">
                        <a:noFill/>
                      </a:ln>
                    </p:spPr>
                    <p:txBody>
                      <a:bodyPr/>
                      <a:p>
                        <a:endParaRPr lang="zh-CN" altLang="en-US"/>
                      </a:p>
                    </p:txBody>
                  </p:sp>
                </p:grpSp>
              </p:grpSp>
            </p:grpSp>
          </p:grpSp>
          <p:grpSp>
            <p:nvGrpSpPr>
              <p:cNvPr id="48218" name="Group 38"/>
              <p:cNvGrpSpPr/>
              <p:nvPr/>
            </p:nvGrpSpPr>
            <p:grpSpPr>
              <a:xfrm>
                <a:off x="81" y="0"/>
                <a:ext cx="87" cy="100"/>
                <a:chOff x="0" y="0"/>
                <a:chExt cx="87" cy="100"/>
              </a:xfrm>
            </p:grpSpPr>
            <p:sp>
              <p:nvSpPr>
                <p:cNvPr id="48219" name="未知"/>
                <p:cNvSpPr/>
                <p:nvPr/>
              </p:nvSpPr>
              <p:spPr>
                <a:xfrm>
                  <a:off x="3" y="3"/>
                  <a:ext cx="82" cy="97"/>
                </a:xfrm>
                <a:custGeom>
                  <a:avLst/>
                  <a:gdLst/>
                  <a:ahLst/>
                  <a:cxnLst>
                    <a:cxn ang="0">
                      <a:pos x="1" y="49"/>
                    </a:cxn>
                    <a:cxn ang="0">
                      <a:pos x="0" y="56"/>
                    </a:cxn>
                    <a:cxn ang="0">
                      <a:pos x="5" y="65"/>
                    </a:cxn>
                    <a:cxn ang="0">
                      <a:pos x="13" y="71"/>
                    </a:cxn>
                    <a:cxn ang="0">
                      <a:pos x="20" y="74"/>
                    </a:cxn>
                    <a:cxn ang="0">
                      <a:pos x="23" y="75"/>
                    </a:cxn>
                    <a:cxn ang="0">
                      <a:pos x="25" y="80"/>
                    </a:cxn>
                    <a:cxn ang="0">
                      <a:pos x="27" y="83"/>
                    </a:cxn>
                    <a:cxn ang="0">
                      <a:pos x="32" y="87"/>
                    </a:cxn>
                    <a:cxn ang="0">
                      <a:pos x="40" y="93"/>
                    </a:cxn>
                    <a:cxn ang="0">
                      <a:pos x="45" y="96"/>
                    </a:cxn>
                    <a:cxn ang="0">
                      <a:pos x="51" y="96"/>
                    </a:cxn>
                    <a:cxn ang="0">
                      <a:pos x="56" y="94"/>
                    </a:cxn>
                    <a:cxn ang="0">
                      <a:pos x="61" y="91"/>
                    </a:cxn>
                    <a:cxn ang="0">
                      <a:pos x="68" y="89"/>
                    </a:cxn>
                    <a:cxn ang="0">
                      <a:pos x="75" y="81"/>
                    </a:cxn>
                    <a:cxn ang="0">
                      <a:pos x="80" y="74"/>
                    </a:cxn>
                    <a:cxn ang="0">
                      <a:pos x="81" y="64"/>
                    </a:cxn>
                    <a:cxn ang="0">
                      <a:pos x="79" y="55"/>
                    </a:cxn>
                    <a:cxn ang="0">
                      <a:pos x="78" y="46"/>
                    </a:cxn>
                    <a:cxn ang="0">
                      <a:pos x="74" y="34"/>
                    </a:cxn>
                    <a:cxn ang="0">
                      <a:pos x="70" y="27"/>
                    </a:cxn>
                    <a:cxn ang="0">
                      <a:pos x="64" y="16"/>
                    </a:cxn>
                    <a:cxn ang="0">
                      <a:pos x="56" y="6"/>
                    </a:cxn>
                    <a:cxn ang="0">
                      <a:pos x="45" y="1"/>
                    </a:cxn>
                    <a:cxn ang="0">
                      <a:pos x="35" y="0"/>
                    </a:cxn>
                    <a:cxn ang="0">
                      <a:pos x="27" y="1"/>
                    </a:cxn>
                    <a:cxn ang="0">
                      <a:pos x="16" y="6"/>
                    </a:cxn>
                    <a:cxn ang="0">
                      <a:pos x="7" y="12"/>
                    </a:cxn>
                    <a:cxn ang="0">
                      <a:pos x="2" y="20"/>
                    </a:cxn>
                    <a:cxn ang="0">
                      <a:pos x="1" y="34"/>
                    </a:cxn>
                    <a:cxn ang="0">
                      <a:pos x="3" y="49"/>
                    </a:cxn>
                  </a:cxnLst>
                  <a:pathLst>
                    <a:path w="82" h="97">
                      <a:moveTo>
                        <a:pt x="3" y="49"/>
                      </a:moveTo>
                      <a:lnTo>
                        <a:pt x="1" y="49"/>
                      </a:lnTo>
                      <a:lnTo>
                        <a:pt x="0" y="51"/>
                      </a:lnTo>
                      <a:lnTo>
                        <a:pt x="0" y="56"/>
                      </a:lnTo>
                      <a:lnTo>
                        <a:pt x="2" y="62"/>
                      </a:lnTo>
                      <a:lnTo>
                        <a:pt x="5" y="65"/>
                      </a:lnTo>
                      <a:lnTo>
                        <a:pt x="8" y="68"/>
                      </a:lnTo>
                      <a:lnTo>
                        <a:pt x="13" y="71"/>
                      </a:lnTo>
                      <a:lnTo>
                        <a:pt x="16" y="73"/>
                      </a:lnTo>
                      <a:lnTo>
                        <a:pt x="20" y="74"/>
                      </a:lnTo>
                      <a:lnTo>
                        <a:pt x="22" y="74"/>
                      </a:lnTo>
                      <a:lnTo>
                        <a:pt x="23" y="75"/>
                      </a:lnTo>
                      <a:lnTo>
                        <a:pt x="24" y="77"/>
                      </a:lnTo>
                      <a:lnTo>
                        <a:pt x="25" y="80"/>
                      </a:lnTo>
                      <a:lnTo>
                        <a:pt x="26" y="82"/>
                      </a:lnTo>
                      <a:lnTo>
                        <a:pt x="27" y="83"/>
                      </a:lnTo>
                      <a:lnTo>
                        <a:pt x="29" y="85"/>
                      </a:lnTo>
                      <a:lnTo>
                        <a:pt x="32" y="87"/>
                      </a:lnTo>
                      <a:lnTo>
                        <a:pt x="36" y="89"/>
                      </a:lnTo>
                      <a:lnTo>
                        <a:pt x="40" y="93"/>
                      </a:lnTo>
                      <a:lnTo>
                        <a:pt x="43" y="95"/>
                      </a:lnTo>
                      <a:lnTo>
                        <a:pt x="45" y="96"/>
                      </a:lnTo>
                      <a:lnTo>
                        <a:pt x="48" y="96"/>
                      </a:lnTo>
                      <a:lnTo>
                        <a:pt x="51" y="96"/>
                      </a:lnTo>
                      <a:lnTo>
                        <a:pt x="53" y="95"/>
                      </a:lnTo>
                      <a:lnTo>
                        <a:pt x="56" y="94"/>
                      </a:lnTo>
                      <a:lnTo>
                        <a:pt x="59" y="93"/>
                      </a:lnTo>
                      <a:lnTo>
                        <a:pt x="61" y="91"/>
                      </a:lnTo>
                      <a:lnTo>
                        <a:pt x="64" y="89"/>
                      </a:lnTo>
                      <a:lnTo>
                        <a:pt x="68" y="89"/>
                      </a:lnTo>
                      <a:lnTo>
                        <a:pt x="72" y="87"/>
                      </a:lnTo>
                      <a:lnTo>
                        <a:pt x="75" y="81"/>
                      </a:lnTo>
                      <a:lnTo>
                        <a:pt x="77" y="78"/>
                      </a:lnTo>
                      <a:lnTo>
                        <a:pt x="80" y="74"/>
                      </a:lnTo>
                      <a:lnTo>
                        <a:pt x="81" y="69"/>
                      </a:lnTo>
                      <a:lnTo>
                        <a:pt x="81" y="64"/>
                      </a:lnTo>
                      <a:lnTo>
                        <a:pt x="80" y="59"/>
                      </a:lnTo>
                      <a:lnTo>
                        <a:pt x="79" y="55"/>
                      </a:lnTo>
                      <a:lnTo>
                        <a:pt x="78" y="51"/>
                      </a:lnTo>
                      <a:lnTo>
                        <a:pt x="78" y="46"/>
                      </a:lnTo>
                      <a:lnTo>
                        <a:pt x="76" y="39"/>
                      </a:lnTo>
                      <a:lnTo>
                        <a:pt x="74" y="34"/>
                      </a:lnTo>
                      <a:lnTo>
                        <a:pt x="71" y="31"/>
                      </a:lnTo>
                      <a:lnTo>
                        <a:pt x="70" y="27"/>
                      </a:lnTo>
                      <a:lnTo>
                        <a:pt x="68" y="21"/>
                      </a:lnTo>
                      <a:lnTo>
                        <a:pt x="64" y="16"/>
                      </a:lnTo>
                      <a:lnTo>
                        <a:pt x="60" y="11"/>
                      </a:lnTo>
                      <a:lnTo>
                        <a:pt x="56" y="6"/>
                      </a:lnTo>
                      <a:lnTo>
                        <a:pt x="51" y="3"/>
                      </a:lnTo>
                      <a:lnTo>
                        <a:pt x="45" y="1"/>
                      </a:lnTo>
                      <a:lnTo>
                        <a:pt x="40" y="0"/>
                      </a:lnTo>
                      <a:lnTo>
                        <a:pt x="35" y="0"/>
                      </a:lnTo>
                      <a:lnTo>
                        <a:pt x="28" y="1"/>
                      </a:lnTo>
                      <a:lnTo>
                        <a:pt x="27" y="1"/>
                      </a:lnTo>
                      <a:lnTo>
                        <a:pt x="22" y="3"/>
                      </a:lnTo>
                      <a:lnTo>
                        <a:pt x="16" y="6"/>
                      </a:lnTo>
                      <a:lnTo>
                        <a:pt x="10" y="9"/>
                      </a:lnTo>
                      <a:lnTo>
                        <a:pt x="7" y="12"/>
                      </a:lnTo>
                      <a:lnTo>
                        <a:pt x="4" y="15"/>
                      </a:lnTo>
                      <a:lnTo>
                        <a:pt x="2" y="20"/>
                      </a:lnTo>
                      <a:lnTo>
                        <a:pt x="1" y="27"/>
                      </a:lnTo>
                      <a:lnTo>
                        <a:pt x="1" y="34"/>
                      </a:lnTo>
                      <a:lnTo>
                        <a:pt x="1" y="41"/>
                      </a:lnTo>
                      <a:lnTo>
                        <a:pt x="3" y="49"/>
                      </a:lnTo>
                    </a:path>
                  </a:pathLst>
                </a:custGeom>
                <a:solidFill>
                  <a:srgbClr val="FFBFBF">
                    <a:alpha val="100000"/>
                  </a:srgbClr>
                </a:solidFill>
                <a:ln w="9525">
                  <a:noFill/>
                </a:ln>
              </p:spPr>
              <p:txBody>
                <a:bodyPr/>
                <a:p>
                  <a:endParaRPr lang="zh-CN" altLang="en-US"/>
                </a:p>
              </p:txBody>
            </p:sp>
            <p:grpSp>
              <p:nvGrpSpPr>
                <p:cNvPr id="48220" name="Group 40"/>
                <p:cNvGrpSpPr/>
                <p:nvPr/>
              </p:nvGrpSpPr>
              <p:grpSpPr>
                <a:xfrm>
                  <a:off x="15" y="33"/>
                  <a:ext cx="72" cy="59"/>
                  <a:chOff x="0" y="0"/>
                  <a:chExt cx="72" cy="59"/>
                </a:xfrm>
              </p:grpSpPr>
              <p:grpSp>
                <p:nvGrpSpPr>
                  <p:cNvPr id="48230" name="Group 41"/>
                  <p:cNvGrpSpPr/>
                  <p:nvPr/>
                </p:nvGrpSpPr>
                <p:grpSpPr>
                  <a:xfrm>
                    <a:off x="0" y="0"/>
                    <a:ext cx="72" cy="59"/>
                    <a:chOff x="0" y="0"/>
                    <a:chExt cx="72" cy="59"/>
                  </a:xfrm>
                </p:grpSpPr>
                <p:sp>
                  <p:nvSpPr>
                    <p:cNvPr id="48237" name="未知"/>
                    <p:cNvSpPr/>
                    <p:nvPr/>
                  </p:nvSpPr>
                  <p:spPr>
                    <a:xfrm>
                      <a:off x="44" y="0"/>
                      <a:ext cx="18" cy="27"/>
                    </a:xfrm>
                    <a:custGeom>
                      <a:avLst/>
                      <a:gdLst/>
                      <a:ahLst/>
                      <a:cxnLst>
                        <a:cxn ang="0">
                          <a:pos x="11" y="0"/>
                        </a:cxn>
                        <a:cxn ang="0">
                          <a:pos x="11" y="2"/>
                        </a:cxn>
                        <a:cxn ang="0">
                          <a:pos x="11" y="4"/>
                        </a:cxn>
                        <a:cxn ang="0">
                          <a:pos x="9" y="4"/>
                        </a:cxn>
                        <a:cxn ang="0">
                          <a:pos x="7" y="6"/>
                        </a:cxn>
                        <a:cxn ang="0">
                          <a:pos x="5" y="8"/>
                        </a:cxn>
                        <a:cxn ang="0">
                          <a:pos x="16" y="6"/>
                        </a:cxn>
                        <a:cxn ang="0">
                          <a:pos x="17" y="7"/>
                        </a:cxn>
                        <a:cxn ang="0">
                          <a:pos x="15" y="8"/>
                        </a:cxn>
                        <a:cxn ang="0">
                          <a:pos x="13" y="9"/>
                        </a:cxn>
                        <a:cxn ang="0">
                          <a:pos x="12" y="10"/>
                        </a:cxn>
                        <a:cxn ang="0">
                          <a:pos x="10" y="11"/>
                        </a:cxn>
                        <a:cxn ang="0">
                          <a:pos x="8" y="11"/>
                        </a:cxn>
                        <a:cxn ang="0">
                          <a:pos x="5" y="11"/>
                        </a:cxn>
                        <a:cxn ang="0">
                          <a:pos x="9" y="11"/>
                        </a:cxn>
                        <a:cxn ang="0">
                          <a:pos x="10" y="12"/>
                        </a:cxn>
                        <a:cxn ang="0">
                          <a:pos x="12" y="12"/>
                        </a:cxn>
                        <a:cxn ang="0">
                          <a:pos x="14" y="11"/>
                        </a:cxn>
                        <a:cxn ang="0">
                          <a:pos x="15" y="10"/>
                        </a:cxn>
                        <a:cxn ang="0">
                          <a:pos x="17" y="9"/>
                        </a:cxn>
                        <a:cxn ang="0">
                          <a:pos x="13" y="12"/>
                        </a:cxn>
                        <a:cxn ang="0">
                          <a:pos x="11" y="13"/>
                        </a:cxn>
                        <a:cxn ang="0">
                          <a:pos x="10" y="13"/>
                        </a:cxn>
                        <a:cxn ang="0">
                          <a:pos x="8" y="12"/>
                        </a:cxn>
                        <a:cxn ang="0">
                          <a:pos x="7" y="12"/>
                        </a:cxn>
                        <a:cxn ang="0">
                          <a:pos x="6" y="12"/>
                        </a:cxn>
                        <a:cxn ang="0">
                          <a:pos x="4" y="12"/>
                        </a:cxn>
                        <a:cxn ang="0">
                          <a:pos x="5" y="16"/>
                        </a:cxn>
                        <a:cxn ang="0">
                          <a:pos x="7" y="18"/>
                        </a:cxn>
                        <a:cxn ang="0">
                          <a:pos x="8" y="19"/>
                        </a:cxn>
                        <a:cxn ang="0">
                          <a:pos x="9" y="20"/>
                        </a:cxn>
                        <a:cxn ang="0">
                          <a:pos x="10" y="21"/>
                        </a:cxn>
                        <a:cxn ang="0">
                          <a:pos x="11" y="23"/>
                        </a:cxn>
                        <a:cxn ang="0">
                          <a:pos x="11" y="25"/>
                        </a:cxn>
                        <a:cxn ang="0">
                          <a:pos x="10" y="26"/>
                        </a:cxn>
                        <a:cxn ang="0">
                          <a:pos x="10" y="23"/>
                        </a:cxn>
                        <a:cxn ang="0">
                          <a:pos x="9" y="21"/>
                        </a:cxn>
                        <a:cxn ang="0">
                          <a:pos x="8" y="21"/>
                        </a:cxn>
                        <a:cxn ang="0">
                          <a:pos x="6" y="20"/>
                        </a:cxn>
                        <a:cxn ang="0">
                          <a:pos x="5" y="20"/>
                        </a:cxn>
                        <a:cxn ang="0">
                          <a:pos x="3" y="19"/>
                        </a:cxn>
                        <a:cxn ang="0">
                          <a:pos x="2" y="17"/>
                        </a:cxn>
                        <a:cxn ang="0">
                          <a:pos x="1" y="16"/>
                        </a:cxn>
                        <a:cxn ang="0">
                          <a:pos x="0" y="14"/>
                        </a:cxn>
                        <a:cxn ang="0">
                          <a:pos x="0" y="12"/>
                        </a:cxn>
                        <a:cxn ang="0">
                          <a:pos x="0" y="10"/>
                        </a:cxn>
                        <a:cxn ang="0">
                          <a:pos x="1" y="7"/>
                        </a:cxn>
                        <a:cxn ang="0">
                          <a:pos x="11" y="0"/>
                        </a:cxn>
                      </a:cxnLst>
                      <a:pathLst>
                        <a:path w="18" h="27">
                          <a:moveTo>
                            <a:pt x="11" y="0"/>
                          </a:moveTo>
                          <a:lnTo>
                            <a:pt x="11" y="2"/>
                          </a:lnTo>
                          <a:lnTo>
                            <a:pt x="11" y="4"/>
                          </a:lnTo>
                          <a:lnTo>
                            <a:pt x="9" y="4"/>
                          </a:lnTo>
                          <a:lnTo>
                            <a:pt x="7" y="6"/>
                          </a:lnTo>
                          <a:lnTo>
                            <a:pt x="5" y="8"/>
                          </a:lnTo>
                          <a:lnTo>
                            <a:pt x="16" y="6"/>
                          </a:lnTo>
                          <a:lnTo>
                            <a:pt x="17" y="7"/>
                          </a:lnTo>
                          <a:lnTo>
                            <a:pt x="15" y="8"/>
                          </a:lnTo>
                          <a:lnTo>
                            <a:pt x="13" y="9"/>
                          </a:lnTo>
                          <a:lnTo>
                            <a:pt x="12" y="10"/>
                          </a:lnTo>
                          <a:lnTo>
                            <a:pt x="10" y="11"/>
                          </a:lnTo>
                          <a:lnTo>
                            <a:pt x="8" y="11"/>
                          </a:lnTo>
                          <a:lnTo>
                            <a:pt x="5" y="11"/>
                          </a:lnTo>
                          <a:lnTo>
                            <a:pt x="9" y="11"/>
                          </a:lnTo>
                          <a:lnTo>
                            <a:pt x="10" y="12"/>
                          </a:lnTo>
                          <a:lnTo>
                            <a:pt x="12" y="12"/>
                          </a:lnTo>
                          <a:lnTo>
                            <a:pt x="14" y="11"/>
                          </a:lnTo>
                          <a:lnTo>
                            <a:pt x="15" y="10"/>
                          </a:lnTo>
                          <a:lnTo>
                            <a:pt x="17" y="9"/>
                          </a:lnTo>
                          <a:lnTo>
                            <a:pt x="13" y="12"/>
                          </a:lnTo>
                          <a:lnTo>
                            <a:pt x="11" y="13"/>
                          </a:lnTo>
                          <a:lnTo>
                            <a:pt x="10" y="13"/>
                          </a:lnTo>
                          <a:lnTo>
                            <a:pt x="8" y="12"/>
                          </a:lnTo>
                          <a:lnTo>
                            <a:pt x="7" y="12"/>
                          </a:lnTo>
                          <a:lnTo>
                            <a:pt x="6" y="12"/>
                          </a:lnTo>
                          <a:lnTo>
                            <a:pt x="4" y="12"/>
                          </a:lnTo>
                          <a:lnTo>
                            <a:pt x="5" y="16"/>
                          </a:lnTo>
                          <a:lnTo>
                            <a:pt x="7" y="18"/>
                          </a:lnTo>
                          <a:lnTo>
                            <a:pt x="8" y="19"/>
                          </a:lnTo>
                          <a:lnTo>
                            <a:pt x="9" y="20"/>
                          </a:lnTo>
                          <a:lnTo>
                            <a:pt x="10" y="21"/>
                          </a:lnTo>
                          <a:lnTo>
                            <a:pt x="11" y="23"/>
                          </a:lnTo>
                          <a:lnTo>
                            <a:pt x="11" y="25"/>
                          </a:lnTo>
                          <a:lnTo>
                            <a:pt x="10" y="26"/>
                          </a:lnTo>
                          <a:lnTo>
                            <a:pt x="10" y="23"/>
                          </a:lnTo>
                          <a:lnTo>
                            <a:pt x="9" y="21"/>
                          </a:lnTo>
                          <a:lnTo>
                            <a:pt x="8" y="21"/>
                          </a:lnTo>
                          <a:lnTo>
                            <a:pt x="6" y="20"/>
                          </a:lnTo>
                          <a:lnTo>
                            <a:pt x="5" y="20"/>
                          </a:lnTo>
                          <a:lnTo>
                            <a:pt x="3" y="19"/>
                          </a:lnTo>
                          <a:lnTo>
                            <a:pt x="2" y="17"/>
                          </a:lnTo>
                          <a:lnTo>
                            <a:pt x="1" y="16"/>
                          </a:lnTo>
                          <a:lnTo>
                            <a:pt x="0" y="14"/>
                          </a:lnTo>
                          <a:lnTo>
                            <a:pt x="0" y="12"/>
                          </a:lnTo>
                          <a:lnTo>
                            <a:pt x="0" y="10"/>
                          </a:lnTo>
                          <a:lnTo>
                            <a:pt x="1" y="7"/>
                          </a:lnTo>
                          <a:lnTo>
                            <a:pt x="11" y="0"/>
                          </a:lnTo>
                        </a:path>
                      </a:pathLst>
                    </a:custGeom>
                    <a:solidFill>
                      <a:srgbClr val="DF9F7F">
                        <a:alpha val="100000"/>
                      </a:srgbClr>
                    </a:solidFill>
                    <a:ln w="9525">
                      <a:noFill/>
                    </a:ln>
                  </p:spPr>
                  <p:txBody>
                    <a:bodyPr/>
                    <a:p>
                      <a:endParaRPr lang="zh-CN" altLang="en-US"/>
                    </a:p>
                  </p:txBody>
                </p:sp>
                <p:grpSp>
                  <p:nvGrpSpPr>
                    <p:cNvPr id="48238" name="Group 43"/>
                    <p:cNvGrpSpPr/>
                    <p:nvPr/>
                  </p:nvGrpSpPr>
                  <p:grpSpPr>
                    <a:xfrm>
                      <a:off x="0" y="18"/>
                      <a:ext cx="72" cy="41"/>
                      <a:chOff x="0" y="0"/>
                      <a:chExt cx="72" cy="41"/>
                    </a:xfrm>
                  </p:grpSpPr>
                  <p:sp>
                    <p:nvSpPr>
                      <p:cNvPr id="48240" name="未知"/>
                      <p:cNvSpPr/>
                      <p:nvPr/>
                    </p:nvSpPr>
                    <p:spPr>
                      <a:xfrm>
                        <a:off x="0" y="0"/>
                        <a:ext cx="53" cy="41"/>
                      </a:xfrm>
                      <a:custGeom>
                        <a:avLst/>
                        <a:gdLst/>
                        <a:ahLst/>
                        <a:cxnLst>
                          <a:cxn ang="0">
                            <a:pos x="2" y="0"/>
                          </a:cxn>
                          <a:cxn ang="0">
                            <a:pos x="3" y="4"/>
                          </a:cxn>
                          <a:cxn ang="0">
                            <a:pos x="5" y="7"/>
                          </a:cxn>
                          <a:cxn ang="0">
                            <a:pos x="8" y="11"/>
                          </a:cxn>
                          <a:cxn ang="0">
                            <a:pos x="10" y="13"/>
                          </a:cxn>
                          <a:cxn ang="0">
                            <a:pos x="13" y="14"/>
                          </a:cxn>
                          <a:cxn ang="0">
                            <a:pos x="16" y="14"/>
                          </a:cxn>
                          <a:cxn ang="0">
                            <a:pos x="21" y="14"/>
                          </a:cxn>
                          <a:cxn ang="0">
                            <a:pos x="25" y="14"/>
                          </a:cxn>
                          <a:cxn ang="0">
                            <a:pos x="28" y="13"/>
                          </a:cxn>
                          <a:cxn ang="0">
                            <a:pos x="30" y="13"/>
                          </a:cxn>
                          <a:cxn ang="0">
                            <a:pos x="30" y="16"/>
                          </a:cxn>
                          <a:cxn ang="0">
                            <a:pos x="30" y="19"/>
                          </a:cxn>
                          <a:cxn ang="0">
                            <a:pos x="28" y="19"/>
                          </a:cxn>
                          <a:cxn ang="0">
                            <a:pos x="25" y="19"/>
                          </a:cxn>
                          <a:cxn ang="0">
                            <a:pos x="25" y="21"/>
                          </a:cxn>
                          <a:cxn ang="0">
                            <a:pos x="26" y="24"/>
                          </a:cxn>
                          <a:cxn ang="0">
                            <a:pos x="26" y="26"/>
                          </a:cxn>
                          <a:cxn ang="0">
                            <a:pos x="28" y="29"/>
                          </a:cxn>
                          <a:cxn ang="0">
                            <a:pos x="31" y="29"/>
                          </a:cxn>
                          <a:cxn ang="0">
                            <a:pos x="35" y="29"/>
                          </a:cxn>
                          <a:cxn ang="0">
                            <a:pos x="37" y="29"/>
                          </a:cxn>
                          <a:cxn ang="0">
                            <a:pos x="39" y="31"/>
                          </a:cxn>
                          <a:cxn ang="0">
                            <a:pos x="41" y="33"/>
                          </a:cxn>
                          <a:cxn ang="0">
                            <a:pos x="45" y="34"/>
                          </a:cxn>
                          <a:cxn ang="0">
                            <a:pos x="48" y="34"/>
                          </a:cxn>
                          <a:cxn ang="0">
                            <a:pos x="49" y="34"/>
                          </a:cxn>
                          <a:cxn ang="0">
                            <a:pos x="51" y="36"/>
                          </a:cxn>
                          <a:cxn ang="0">
                            <a:pos x="52" y="38"/>
                          </a:cxn>
                          <a:cxn ang="0">
                            <a:pos x="50" y="39"/>
                          </a:cxn>
                          <a:cxn ang="0">
                            <a:pos x="47" y="40"/>
                          </a:cxn>
                          <a:cxn ang="0">
                            <a:pos x="43" y="40"/>
                          </a:cxn>
                          <a:cxn ang="0">
                            <a:pos x="40" y="40"/>
                          </a:cxn>
                          <a:cxn ang="0">
                            <a:pos x="39" y="40"/>
                          </a:cxn>
                          <a:cxn ang="0">
                            <a:pos x="33" y="39"/>
                          </a:cxn>
                          <a:cxn ang="0">
                            <a:pos x="30" y="38"/>
                          </a:cxn>
                          <a:cxn ang="0">
                            <a:pos x="26" y="36"/>
                          </a:cxn>
                          <a:cxn ang="0">
                            <a:pos x="20" y="31"/>
                          </a:cxn>
                          <a:cxn ang="0">
                            <a:pos x="13" y="25"/>
                          </a:cxn>
                          <a:cxn ang="0">
                            <a:pos x="5" y="18"/>
                          </a:cxn>
                          <a:cxn ang="0">
                            <a:pos x="2" y="14"/>
                          </a:cxn>
                          <a:cxn ang="0">
                            <a:pos x="0" y="11"/>
                          </a:cxn>
                          <a:cxn ang="0">
                            <a:pos x="0" y="8"/>
                          </a:cxn>
                          <a:cxn ang="0">
                            <a:pos x="2" y="0"/>
                          </a:cxn>
                        </a:cxnLst>
                        <a:pathLst>
                          <a:path w="53" h="41">
                            <a:moveTo>
                              <a:pt x="2" y="0"/>
                            </a:moveTo>
                            <a:lnTo>
                              <a:pt x="3" y="4"/>
                            </a:lnTo>
                            <a:lnTo>
                              <a:pt x="5" y="7"/>
                            </a:lnTo>
                            <a:lnTo>
                              <a:pt x="8" y="11"/>
                            </a:lnTo>
                            <a:lnTo>
                              <a:pt x="10" y="13"/>
                            </a:lnTo>
                            <a:lnTo>
                              <a:pt x="13" y="14"/>
                            </a:lnTo>
                            <a:lnTo>
                              <a:pt x="16" y="14"/>
                            </a:lnTo>
                            <a:lnTo>
                              <a:pt x="21" y="14"/>
                            </a:lnTo>
                            <a:lnTo>
                              <a:pt x="25" y="14"/>
                            </a:lnTo>
                            <a:lnTo>
                              <a:pt x="28" y="13"/>
                            </a:lnTo>
                            <a:lnTo>
                              <a:pt x="30" y="13"/>
                            </a:lnTo>
                            <a:lnTo>
                              <a:pt x="30" y="16"/>
                            </a:lnTo>
                            <a:lnTo>
                              <a:pt x="30" y="19"/>
                            </a:lnTo>
                            <a:lnTo>
                              <a:pt x="28" y="19"/>
                            </a:lnTo>
                            <a:lnTo>
                              <a:pt x="25" y="19"/>
                            </a:lnTo>
                            <a:lnTo>
                              <a:pt x="25" y="21"/>
                            </a:lnTo>
                            <a:lnTo>
                              <a:pt x="26" y="24"/>
                            </a:lnTo>
                            <a:lnTo>
                              <a:pt x="26" y="26"/>
                            </a:lnTo>
                            <a:lnTo>
                              <a:pt x="28" y="29"/>
                            </a:lnTo>
                            <a:lnTo>
                              <a:pt x="31" y="29"/>
                            </a:lnTo>
                            <a:lnTo>
                              <a:pt x="35" y="29"/>
                            </a:lnTo>
                            <a:lnTo>
                              <a:pt x="37" y="29"/>
                            </a:lnTo>
                            <a:lnTo>
                              <a:pt x="39" y="31"/>
                            </a:lnTo>
                            <a:lnTo>
                              <a:pt x="41" y="33"/>
                            </a:lnTo>
                            <a:lnTo>
                              <a:pt x="45" y="34"/>
                            </a:lnTo>
                            <a:lnTo>
                              <a:pt x="48" y="34"/>
                            </a:lnTo>
                            <a:lnTo>
                              <a:pt x="49" y="34"/>
                            </a:lnTo>
                            <a:lnTo>
                              <a:pt x="51" y="36"/>
                            </a:lnTo>
                            <a:lnTo>
                              <a:pt x="52" y="38"/>
                            </a:lnTo>
                            <a:lnTo>
                              <a:pt x="50" y="39"/>
                            </a:lnTo>
                            <a:lnTo>
                              <a:pt x="47" y="40"/>
                            </a:lnTo>
                            <a:lnTo>
                              <a:pt x="43" y="40"/>
                            </a:lnTo>
                            <a:lnTo>
                              <a:pt x="40" y="40"/>
                            </a:lnTo>
                            <a:lnTo>
                              <a:pt x="39" y="40"/>
                            </a:lnTo>
                            <a:lnTo>
                              <a:pt x="33" y="39"/>
                            </a:lnTo>
                            <a:lnTo>
                              <a:pt x="30" y="38"/>
                            </a:lnTo>
                            <a:lnTo>
                              <a:pt x="26" y="36"/>
                            </a:lnTo>
                            <a:lnTo>
                              <a:pt x="20" y="31"/>
                            </a:lnTo>
                            <a:lnTo>
                              <a:pt x="13" y="25"/>
                            </a:lnTo>
                            <a:lnTo>
                              <a:pt x="5" y="18"/>
                            </a:lnTo>
                            <a:lnTo>
                              <a:pt x="2" y="14"/>
                            </a:lnTo>
                            <a:lnTo>
                              <a:pt x="0" y="11"/>
                            </a:lnTo>
                            <a:lnTo>
                              <a:pt x="0" y="8"/>
                            </a:lnTo>
                            <a:lnTo>
                              <a:pt x="2" y="0"/>
                            </a:lnTo>
                          </a:path>
                        </a:pathLst>
                      </a:custGeom>
                      <a:solidFill>
                        <a:srgbClr val="DF9F7F">
                          <a:alpha val="100000"/>
                        </a:srgbClr>
                      </a:solidFill>
                      <a:ln w="9525">
                        <a:noFill/>
                      </a:ln>
                    </p:spPr>
                    <p:txBody>
                      <a:bodyPr/>
                      <a:p>
                        <a:endParaRPr lang="zh-CN" altLang="en-US"/>
                      </a:p>
                    </p:txBody>
                  </p:sp>
                  <p:sp>
                    <p:nvSpPr>
                      <p:cNvPr id="48241" name="未知"/>
                      <p:cNvSpPr/>
                      <p:nvPr/>
                    </p:nvSpPr>
                    <p:spPr>
                      <a:xfrm>
                        <a:off x="35" y="7"/>
                        <a:ext cx="17" cy="21"/>
                      </a:xfrm>
                      <a:custGeom>
                        <a:avLst/>
                        <a:gdLst/>
                        <a:ahLst/>
                        <a:cxnLst>
                          <a:cxn ang="0">
                            <a:pos x="16" y="1"/>
                          </a:cxn>
                          <a:cxn ang="0">
                            <a:pos x="11" y="0"/>
                          </a:cxn>
                          <a:cxn ang="0">
                            <a:pos x="9" y="0"/>
                          </a:cxn>
                          <a:cxn ang="0">
                            <a:pos x="6" y="1"/>
                          </a:cxn>
                          <a:cxn ang="0">
                            <a:pos x="4" y="2"/>
                          </a:cxn>
                          <a:cxn ang="0">
                            <a:pos x="2" y="4"/>
                          </a:cxn>
                          <a:cxn ang="0">
                            <a:pos x="2" y="6"/>
                          </a:cxn>
                          <a:cxn ang="0">
                            <a:pos x="2" y="10"/>
                          </a:cxn>
                          <a:cxn ang="0">
                            <a:pos x="0" y="14"/>
                          </a:cxn>
                          <a:cxn ang="0">
                            <a:pos x="2" y="16"/>
                          </a:cxn>
                          <a:cxn ang="0">
                            <a:pos x="4" y="20"/>
                          </a:cxn>
                          <a:cxn ang="0">
                            <a:pos x="2" y="15"/>
                          </a:cxn>
                          <a:cxn ang="0">
                            <a:pos x="4" y="11"/>
                          </a:cxn>
                          <a:cxn ang="0">
                            <a:pos x="4" y="8"/>
                          </a:cxn>
                          <a:cxn ang="0">
                            <a:pos x="4" y="7"/>
                          </a:cxn>
                          <a:cxn ang="0">
                            <a:pos x="6" y="6"/>
                          </a:cxn>
                          <a:cxn ang="0">
                            <a:pos x="9" y="7"/>
                          </a:cxn>
                          <a:cxn ang="0">
                            <a:pos x="11" y="7"/>
                          </a:cxn>
                          <a:cxn ang="0">
                            <a:pos x="6" y="6"/>
                          </a:cxn>
                          <a:cxn ang="0">
                            <a:pos x="6" y="4"/>
                          </a:cxn>
                          <a:cxn ang="0">
                            <a:pos x="6" y="3"/>
                          </a:cxn>
                          <a:cxn ang="0">
                            <a:pos x="9" y="2"/>
                          </a:cxn>
                          <a:cxn ang="0">
                            <a:pos x="11" y="1"/>
                          </a:cxn>
                          <a:cxn ang="0">
                            <a:pos x="16" y="1"/>
                          </a:cxn>
                        </a:cxnLst>
                        <a:pathLst>
                          <a:path w="17" h="21">
                            <a:moveTo>
                              <a:pt x="16" y="1"/>
                            </a:moveTo>
                            <a:lnTo>
                              <a:pt x="11" y="0"/>
                            </a:lnTo>
                            <a:lnTo>
                              <a:pt x="9" y="0"/>
                            </a:lnTo>
                            <a:lnTo>
                              <a:pt x="6" y="1"/>
                            </a:lnTo>
                            <a:lnTo>
                              <a:pt x="4" y="2"/>
                            </a:lnTo>
                            <a:lnTo>
                              <a:pt x="2" y="4"/>
                            </a:lnTo>
                            <a:lnTo>
                              <a:pt x="2" y="6"/>
                            </a:lnTo>
                            <a:lnTo>
                              <a:pt x="2" y="10"/>
                            </a:lnTo>
                            <a:lnTo>
                              <a:pt x="0" y="14"/>
                            </a:lnTo>
                            <a:lnTo>
                              <a:pt x="2" y="16"/>
                            </a:lnTo>
                            <a:lnTo>
                              <a:pt x="4" y="20"/>
                            </a:lnTo>
                            <a:lnTo>
                              <a:pt x="2" y="15"/>
                            </a:lnTo>
                            <a:lnTo>
                              <a:pt x="4" y="11"/>
                            </a:lnTo>
                            <a:lnTo>
                              <a:pt x="4" y="8"/>
                            </a:lnTo>
                            <a:lnTo>
                              <a:pt x="4" y="7"/>
                            </a:lnTo>
                            <a:lnTo>
                              <a:pt x="6" y="6"/>
                            </a:lnTo>
                            <a:lnTo>
                              <a:pt x="9" y="7"/>
                            </a:lnTo>
                            <a:lnTo>
                              <a:pt x="11" y="7"/>
                            </a:lnTo>
                            <a:lnTo>
                              <a:pt x="6" y="6"/>
                            </a:lnTo>
                            <a:lnTo>
                              <a:pt x="6" y="4"/>
                            </a:lnTo>
                            <a:lnTo>
                              <a:pt x="6" y="3"/>
                            </a:lnTo>
                            <a:lnTo>
                              <a:pt x="9" y="2"/>
                            </a:lnTo>
                            <a:lnTo>
                              <a:pt x="11" y="1"/>
                            </a:lnTo>
                            <a:lnTo>
                              <a:pt x="16" y="1"/>
                            </a:lnTo>
                          </a:path>
                        </a:pathLst>
                      </a:custGeom>
                      <a:solidFill>
                        <a:srgbClr val="DF9F7F">
                          <a:alpha val="100000"/>
                        </a:srgbClr>
                      </a:solidFill>
                      <a:ln w="9525">
                        <a:noFill/>
                      </a:ln>
                    </p:spPr>
                    <p:txBody>
                      <a:bodyPr/>
                      <a:p>
                        <a:endParaRPr lang="zh-CN" altLang="en-US"/>
                      </a:p>
                    </p:txBody>
                  </p:sp>
                  <p:sp>
                    <p:nvSpPr>
                      <p:cNvPr id="48242" name="未知"/>
                      <p:cNvSpPr/>
                      <p:nvPr/>
                    </p:nvSpPr>
                    <p:spPr>
                      <a:xfrm>
                        <a:off x="42" y="10"/>
                        <a:ext cx="17" cy="17"/>
                      </a:xfrm>
                      <a:custGeom>
                        <a:avLst/>
                        <a:gdLst/>
                        <a:ahLst/>
                        <a:cxnLst>
                          <a:cxn ang="0">
                            <a:pos x="0" y="16"/>
                          </a:cxn>
                          <a:cxn ang="0">
                            <a:pos x="5" y="8"/>
                          </a:cxn>
                          <a:cxn ang="0">
                            <a:pos x="5" y="8"/>
                          </a:cxn>
                          <a:cxn ang="0">
                            <a:pos x="10" y="0"/>
                          </a:cxn>
                          <a:cxn ang="0">
                            <a:pos x="10" y="8"/>
                          </a:cxn>
                          <a:cxn ang="0">
                            <a:pos x="10" y="16"/>
                          </a:cxn>
                          <a:cxn ang="0">
                            <a:pos x="16" y="16"/>
                          </a:cxn>
                          <a:cxn ang="0">
                            <a:pos x="10" y="16"/>
                          </a:cxn>
                          <a:cxn ang="0">
                            <a:pos x="0" y="16"/>
                          </a:cxn>
                        </a:cxnLst>
                        <a:pathLst>
                          <a:path w="17" h="17">
                            <a:moveTo>
                              <a:pt x="0" y="16"/>
                            </a:moveTo>
                            <a:lnTo>
                              <a:pt x="5" y="8"/>
                            </a:lnTo>
                            <a:lnTo>
                              <a:pt x="10" y="0"/>
                            </a:lnTo>
                            <a:lnTo>
                              <a:pt x="10" y="8"/>
                            </a:lnTo>
                            <a:lnTo>
                              <a:pt x="10" y="16"/>
                            </a:lnTo>
                            <a:lnTo>
                              <a:pt x="16" y="16"/>
                            </a:lnTo>
                            <a:lnTo>
                              <a:pt x="10" y="16"/>
                            </a:lnTo>
                            <a:lnTo>
                              <a:pt x="0" y="16"/>
                            </a:lnTo>
                          </a:path>
                        </a:pathLst>
                      </a:custGeom>
                      <a:solidFill>
                        <a:srgbClr val="DF9F7F">
                          <a:alpha val="100000"/>
                        </a:srgbClr>
                      </a:solidFill>
                      <a:ln w="9525">
                        <a:noFill/>
                      </a:ln>
                    </p:spPr>
                    <p:txBody>
                      <a:bodyPr/>
                      <a:p>
                        <a:endParaRPr lang="zh-CN" altLang="en-US"/>
                      </a:p>
                    </p:txBody>
                  </p:sp>
                  <p:sp>
                    <p:nvSpPr>
                      <p:cNvPr id="48243" name="未知"/>
                      <p:cNvSpPr/>
                      <p:nvPr/>
                    </p:nvSpPr>
                    <p:spPr>
                      <a:xfrm>
                        <a:off x="46" y="11"/>
                        <a:ext cx="17" cy="1"/>
                      </a:xfrm>
                      <a:custGeom>
                        <a:avLst/>
                        <a:gdLst/>
                        <a:ahLst/>
                        <a:cxnLst>
                          <a:cxn ang="0">
                            <a:pos x="0" y="0"/>
                          </a:cxn>
                          <a:cxn ang="0">
                            <a:pos x="10" y="0"/>
                          </a:cxn>
                          <a:cxn ang="0">
                            <a:pos x="13" y="0"/>
                          </a:cxn>
                          <a:cxn ang="0">
                            <a:pos x="16" y="0"/>
                          </a:cxn>
                          <a:cxn ang="0">
                            <a:pos x="13" y="0"/>
                          </a:cxn>
                          <a:cxn ang="0">
                            <a:pos x="10" y="0"/>
                          </a:cxn>
                          <a:cxn ang="0">
                            <a:pos x="0" y="0"/>
                          </a:cxn>
                        </a:cxnLst>
                        <a:pathLst>
                          <a:path w="17" h="1">
                            <a:moveTo>
                              <a:pt x="0" y="0"/>
                            </a:moveTo>
                            <a:lnTo>
                              <a:pt x="10" y="0"/>
                            </a:lnTo>
                            <a:lnTo>
                              <a:pt x="13" y="0"/>
                            </a:lnTo>
                            <a:lnTo>
                              <a:pt x="16" y="0"/>
                            </a:lnTo>
                            <a:lnTo>
                              <a:pt x="13" y="0"/>
                            </a:lnTo>
                            <a:lnTo>
                              <a:pt x="10" y="0"/>
                            </a:lnTo>
                            <a:lnTo>
                              <a:pt x="0" y="0"/>
                            </a:lnTo>
                          </a:path>
                        </a:pathLst>
                      </a:custGeom>
                      <a:solidFill>
                        <a:srgbClr val="DF9F7F">
                          <a:alpha val="100000"/>
                        </a:srgbClr>
                      </a:solidFill>
                      <a:ln w="9525">
                        <a:noFill/>
                      </a:ln>
                    </p:spPr>
                    <p:txBody>
                      <a:bodyPr/>
                      <a:p>
                        <a:endParaRPr lang="zh-CN" altLang="en-US"/>
                      </a:p>
                    </p:txBody>
                  </p:sp>
                  <p:sp>
                    <p:nvSpPr>
                      <p:cNvPr id="48244" name="未知"/>
                      <p:cNvSpPr/>
                      <p:nvPr/>
                    </p:nvSpPr>
                    <p:spPr>
                      <a:xfrm>
                        <a:off x="55" y="11"/>
                        <a:ext cx="17" cy="17"/>
                      </a:xfrm>
                      <a:custGeom>
                        <a:avLst/>
                        <a:gdLst/>
                        <a:ahLst/>
                        <a:cxnLst>
                          <a:cxn ang="0">
                            <a:pos x="0" y="0"/>
                          </a:cxn>
                          <a:cxn ang="0">
                            <a:pos x="3" y="2"/>
                          </a:cxn>
                          <a:cxn ang="0">
                            <a:pos x="7" y="4"/>
                          </a:cxn>
                          <a:cxn ang="0">
                            <a:pos x="8" y="6"/>
                          </a:cxn>
                          <a:cxn ang="0">
                            <a:pos x="12" y="11"/>
                          </a:cxn>
                          <a:cxn ang="0">
                            <a:pos x="16" y="16"/>
                          </a:cxn>
                          <a:cxn ang="0">
                            <a:pos x="14" y="11"/>
                          </a:cxn>
                          <a:cxn ang="0">
                            <a:pos x="12" y="6"/>
                          </a:cxn>
                          <a:cxn ang="0">
                            <a:pos x="8" y="4"/>
                          </a:cxn>
                          <a:cxn ang="0">
                            <a:pos x="7" y="2"/>
                          </a:cxn>
                          <a:cxn ang="0">
                            <a:pos x="3" y="0"/>
                          </a:cxn>
                          <a:cxn ang="0">
                            <a:pos x="0" y="0"/>
                          </a:cxn>
                        </a:cxnLst>
                        <a:pathLst>
                          <a:path w="17" h="17">
                            <a:moveTo>
                              <a:pt x="0" y="0"/>
                            </a:moveTo>
                            <a:lnTo>
                              <a:pt x="3" y="2"/>
                            </a:lnTo>
                            <a:lnTo>
                              <a:pt x="7" y="4"/>
                            </a:lnTo>
                            <a:lnTo>
                              <a:pt x="8" y="6"/>
                            </a:lnTo>
                            <a:lnTo>
                              <a:pt x="12" y="11"/>
                            </a:lnTo>
                            <a:lnTo>
                              <a:pt x="16" y="16"/>
                            </a:lnTo>
                            <a:lnTo>
                              <a:pt x="14" y="11"/>
                            </a:lnTo>
                            <a:lnTo>
                              <a:pt x="12" y="6"/>
                            </a:lnTo>
                            <a:lnTo>
                              <a:pt x="8" y="4"/>
                            </a:lnTo>
                            <a:lnTo>
                              <a:pt x="7" y="2"/>
                            </a:lnTo>
                            <a:lnTo>
                              <a:pt x="3" y="0"/>
                            </a:lnTo>
                            <a:lnTo>
                              <a:pt x="0" y="0"/>
                            </a:lnTo>
                          </a:path>
                        </a:pathLst>
                      </a:custGeom>
                      <a:solidFill>
                        <a:srgbClr val="DF9F7F">
                          <a:alpha val="100000"/>
                        </a:srgbClr>
                      </a:solidFill>
                      <a:ln w="9525">
                        <a:noFill/>
                      </a:ln>
                    </p:spPr>
                    <p:txBody>
                      <a:bodyPr/>
                      <a:p>
                        <a:endParaRPr lang="zh-CN" altLang="en-US"/>
                      </a:p>
                    </p:txBody>
                  </p:sp>
                  <p:sp>
                    <p:nvSpPr>
                      <p:cNvPr id="48245" name="未知"/>
                      <p:cNvSpPr/>
                      <p:nvPr/>
                    </p:nvSpPr>
                    <p:spPr>
                      <a:xfrm>
                        <a:off x="49" y="16"/>
                        <a:ext cx="1" cy="17"/>
                      </a:xfrm>
                      <a:custGeom>
                        <a:avLst/>
                        <a:gdLst/>
                        <a:ahLst/>
                        <a:cxnLst>
                          <a:cxn ang="0">
                            <a:pos x="0" y="0"/>
                          </a:cxn>
                          <a:cxn ang="0">
                            <a:pos x="0" y="8"/>
                          </a:cxn>
                          <a:cxn ang="0">
                            <a:pos x="0" y="16"/>
                          </a:cxn>
                          <a:cxn ang="0">
                            <a:pos x="0" y="8"/>
                          </a:cxn>
                          <a:cxn ang="0">
                            <a:pos x="0" y="0"/>
                          </a:cxn>
                        </a:cxnLst>
                        <a:pathLst>
                          <a:path w="1" h="17">
                            <a:moveTo>
                              <a:pt x="0" y="0"/>
                            </a:moveTo>
                            <a:lnTo>
                              <a:pt x="0" y="8"/>
                            </a:lnTo>
                            <a:lnTo>
                              <a:pt x="0" y="16"/>
                            </a:lnTo>
                            <a:lnTo>
                              <a:pt x="0" y="8"/>
                            </a:lnTo>
                            <a:lnTo>
                              <a:pt x="0" y="0"/>
                            </a:lnTo>
                          </a:path>
                        </a:pathLst>
                      </a:custGeom>
                      <a:solidFill>
                        <a:srgbClr val="DF9F7F">
                          <a:alpha val="100000"/>
                        </a:srgbClr>
                      </a:solidFill>
                      <a:ln w="9525">
                        <a:noFill/>
                      </a:ln>
                    </p:spPr>
                    <p:txBody>
                      <a:bodyPr/>
                      <a:p>
                        <a:endParaRPr lang="zh-CN" altLang="en-US"/>
                      </a:p>
                    </p:txBody>
                  </p:sp>
                  <p:sp>
                    <p:nvSpPr>
                      <p:cNvPr id="48246" name="未知"/>
                      <p:cNvSpPr/>
                      <p:nvPr/>
                    </p:nvSpPr>
                    <p:spPr>
                      <a:xfrm>
                        <a:off x="40" y="18"/>
                        <a:ext cx="22" cy="17"/>
                      </a:xfrm>
                      <a:custGeom>
                        <a:avLst/>
                        <a:gdLst/>
                        <a:ahLst/>
                        <a:cxnLst>
                          <a:cxn ang="0">
                            <a:pos x="0" y="16"/>
                          </a:cxn>
                          <a:cxn ang="0">
                            <a:pos x="3" y="13"/>
                          </a:cxn>
                          <a:cxn ang="0">
                            <a:pos x="5" y="13"/>
                          </a:cxn>
                          <a:cxn ang="0">
                            <a:pos x="8" y="8"/>
                          </a:cxn>
                          <a:cxn ang="0">
                            <a:pos x="10" y="5"/>
                          </a:cxn>
                          <a:cxn ang="0">
                            <a:pos x="13" y="5"/>
                          </a:cxn>
                          <a:cxn ang="0">
                            <a:pos x="13" y="2"/>
                          </a:cxn>
                          <a:cxn ang="0">
                            <a:pos x="15" y="2"/>
                          </a:cxn>
                          <a:cxn ang="0">
                            <a:pos x="18" y="0"/>
                          </a:cxn>
                          <a:cxn ang="0">
                            <a:pos x="20" y="0"/>
                          </a:cxn>
                          <a:cxn ang="0">
                            <a:pos x="21" y="0"/>
                          </a:cxn>
                          <a:cxn ang="0">
                            <a:pos x="18" y="2"/>
                          </a:cxn>
                          <a:cxn ang="0">
                            <a:pos x="16" y="5"/>
                          </a:cxn>
                          <a:cxn ang="0">
                            <a:pos x="14" y="8"/>
                          </a:cxn>
                          <a:cxn ang="0">
                            <a:pos x="13" y="10"/>
                          </a:cxn>
                          <a:cxn ang="0">
                            <a:pos x="11" y="10"/>
                          </a:cxn>
                          <a:cxn ang="0">
                            <a:pos x="8" y="13"/>
                          </a:cxn>
                          <a:cxn ang="0">
                            <a:pos x="6" y="16"/>
                          </a:cxn>
                          <a:cxn ang="0">
                            <a:pos x="4" y="16"/>
                          </a:cxn>
                          <a:cxn ang="0">
                            <a:pos x="0" y="16"/>
                          </a:cxn>
                        </a:cxnLst>
                        <a:pathLst>
                          <a:path w="22" h="17">
                            <a:moveTo>
                              <a:pt x="0" y="16"/>
                            </a:moveTo>
                            <a:lnTo>
                              <a:pt x="3" y="13"/>
                            </a:lnTo>
                            <a:lnTo>
                              <a:pt x="5" y="13"/>
                            </a:lnTo>
                            <a:lnTo>
                              <a:pt x="8" y="8"/>
                            </a:lnTo>
                            <a:lnTo>
                              <a:pt x="10" y="5"/>
                            </a:lnTo>
                            <a:lnTo>
                              <a:pt x="13" y="5"/>
                            </a:lnTo>
                            <a:lnTo>
                              <a:pt x="13" y="2"/>
                            </a:lnTo>
                            <a:lnTo>
                              <a:pt x="15" y="2"/>
                            </a:lnTo>
                            <a:lnTo>
                              <a:pt x="18" y="0"/>
                            </a:lnTo>
                            <a:lnTo>
                              <a:pt x="20" y="0"/>
                            </a:lnTo>
                            <a:lnTo>
                              <a:pt x="21" y="0"/>
                            </a:lnTo>
                            <a:lnTo>
                              <a:pt x="18" y="2"/>
                            </a:lnTo>
                            <a:lnTo>
                              <a:pt x="16" y="5"/>
                            </a:lnTo>
                            <a:lnTo>
                              <a:pt x="14" y="8"/>
                            </a:lnTo>
                            <a:lnTo>
                              <a:pt x="13" y="10"/>
                            </a:lnTo>
                            <a:lnTo>
                              <a:pt x="11" y="10"/>
                            </a:lnTo>
                            <a:lnTo>
                              <a:pt x="8" y="13"/>
                            </a:lnTo>
                            <a:lnTo>
                              <a:pt x="6" y="16"/>
                            </a:lnTo>
                            <a:lnTo>
                              <a:pt x="4" y="16"/>
                            </a:lnTo>
                            <a:lnTo>
                              <a:pt x="0" y="16"/>
                            </a:lnTo>
                          </a:path>
                        </a:pathLst>
                      </a:custGeom>
                      <a:solidFill>
                        <a:srgbClr val="DF9F7F">
                          <a:alpha val="100000"/>
                        </a:srgbClr>
                      </a:solidFill>
                      <a:ln w="9525">
                        <a:noFill/>
                      </a:ln>
                    </p:spPr>
                    <p:txBody>
                      <a:bodyPr/>
                      <a:p>
                        <a:endParaRPr lang="zh-CN" altLang="en-US"/>
                      </a:p>
                    </p:txBody>
                  </p:sp>
                  <p:sp>
                    <p:nvSpPr>
                      <p:cNvPr id="48247" name="未知"/>
                      <p:cNvSpPr/>
                      <p:nvPr/>
                    </p:nvSpPr>
                    <p:spPr>
                      <a:xfrm>
                        <a:off x="43" y="24"/>
                        <a:ext cx="18" cy="17"/>
                      </a:xfrm>
                      <a:custGeom>
                        <a:avLst/>
                        <a:gdLst/>
                        <a:ahLst/>
                        <a:cxnLst>
                          <a:cxn ang="0">
                            <a:pos x="0" y="16"/>
                          </a:cxn>
                          <a:cxn ang="0">
                            <a:pos x="4" y="16"/>
                          </a:cxn>
                          <a:cxn ang="0">
                            <a:pos x="8" y="16"/>
                          </a:cxn>
                          <a:cxn ang="0">
                            <a:pos x="10" y="8"/>
                          </a:cxn>
                          <a:cxn ang="0">
                            <a:pos x="11" y="8"/>
                          </a:cxn>
                          <a:cxn ang="0">
                            <a:pos x="13" y="0"/>
                          </a:cxn>
                          <a:cxn ang="0">
                            <a:pos x="15" y="0"/>
                          </a:cxn>
                          <a:cxn ang="0">
                            <a:pos x="17" y="0"/>
                          </a:cxn>
                          <a:cxn ang="0">
                            <a:pos x="15" y="8"/>
                          </a:cxn>
                          <a:cxn ang="0">
                            <a:pos x="13" y="8"/>
                          </a:cxn>
                          <a:cxn ang="0">
                            <a:pos x="11" y="8"/>
                          </a:cxn>
                          <a:cxn ang="0">
                            <a:pos x="9" y="16"/>
                          </a:cxn>
                          <a:cxn ang="0">
                            <a:pos x="8" y="16"/>
                          </a:cxn>
                          <a:cxn ang="0">
                            <a:pos x="5" y="16"/>
                          </a:cxn>
                          <a:cxn ang="0">
                            <a:pos x="3" y="16"/>
                          </a:cxn>
                          <a:cxn ang="0">
                            <a:pos x="0" y="16"/>
                          </a:cxn>
                        </a:cxnLst>
                        <a:pathLst>
                          <a:path w="18" h="17">
                            <a:moveTo>
                              <a:pt x="0" y="16"/>
                            </a:moveTo>
                            <a:lnTo>
                              <a:pt x="4" y="16"/>
                            </a:lnTo>
                            <a:lnTo>
                              <a:pt x="8" y="16"/>
                            </a:lnTo>
                            <a:lnTo>
                              <a:pt x="10" y="8"/>
                            </a:lnTo>
                            <a:lnTo>
                              <a:pt x="11" y="8"/>
                            </a:lnTo>
                            <a:lnTo>
                              <a:pt x="13" y="0"/>
                            </a:lnTo>
                            <a:lnTo>
                              <a:pt x="15" y="0"/>
                            </a:lnTo>
                            <a:lnTo>
                              <a:pt x="17" y="0"/>
                            </a:lnTo>
                            <a:lnTo>
                              <a:pt x="15" y="8"/>
                            </a:lnTo>
                            <a:lnTo>
                              <a:pt x="13" y="8"/>
                            </a:lnTo>
                            <a:lnTo>
                              <a:pt x="11" y="8"/>
                            </a:lnTo>
                            <a:lnTo>
                              <a:pt x="9" y="16"/>
                            </a:lnTo>
                            <a:lnTo>
                              <a:pt x="8" y="16"/>
                            </a:lnTo>
                            <a:lnTo>
                              <a:pt x="5" y="16"/>
                            </a:lnTo>
                            <a:lnTo>
                              <a:pt x="3" y="16"/>
                            </a:lnTo>
                            <a:lnTo>
                              <a:pt x="0" y="16"/>
                            </a:lnTo>
                          </a:path>
                        </a:pathLst>
                      </a:custGeom>
                      <a:solidFill>
                        <a:srgbClr val="DF9F7F">
                          <a:alpha val="100000"/>
                        </a:srgbClr>
                      </a:solidFill>
                      <a:ln w="9525">
                        <a:noFill/>
                      </a:ln>
                    </p:spPr>
                    <p:txBody>
                      <a:bodyPr/>
                      <a:p>
                        <a:endParaRPr lang="zh-CN" altLang="en-US"/>
                      </a:p>
                    </p:txBody>
                  </p:sp>
                </p:grpSp>
                <p:sp>
                  <p:nvSpPr>
                    <p:cNvPr id="48239" name="未知"/>
                    <p:cNvSpPr/>
                    <p:nvPr/>
                  </p:nvSpPr>
                  <p:spPr>
                    <a:xfrm>
                      <a:off x="17" y="18"/>
                      <a:ext cx="17" cy="17"/>
                    </a:xfrm>
                    <a:custGeom>
                      <a:avLst/>
                      <a:gdLst/>
                      <a:ahLst/>
                      <a:cxnLst>
                        <a:cxn ang="0">
                          <a:pos x="16" y="0"/>
                        </a:cxn>
                        <a:cxn ang="0">
                          <a:pos x="16" y="6"/>
                        </a:cxn>
                        <a:cxn ang="0">
                          <a:pos x="14" y="10"/>
                        </a:cxn>
                        <a:cxn ang="0">
                          <a:pos x="13" y="14"/>
                        </a:cxn>
                        <a:cxn ang="0">
                          <a:pos x="11" y="16"/>
                        </a:cxn>
                        <a:cxn ang="0">
                          <a:pos x="7" y="16"/>
                        </a:cxn>
                        <a:cxn ang="0">
                          <a:pos x="4" y="16"/>
                        </a:cxn>
                        <a:cxn ang="0">
                          <a:pos x="2" y="14"/>
                        </a:cxn>
                        <a:cxn ang="0">
                          <a:pos x="1" y="12"/>
                        </a:cxn>
                        <a:cxn ang="0">
                          <a:pos x="0" y="12"/>
                        </a:cxn>
                        <a:cxn ang="0">
                          <a:pos x="1" y="10"/>
                        </a:cxn>
                        <a:cxn ang="0">
                          <a:pos x="2" y="12"/>
                        </a:cxn>
                        <a:cxn ang="0">
                          <a:pos x="4" y="14"/>
                        </a:cxn>
                        <a:cxn ang="0">
                          <a:pos x="7" y="16"/>
                        </a:cxn>
                        <a:cxn ang="0">
                          <a:pos x="11" y="14"/>
                        </a:cxn>
                        <a:cxn ang="0">
                          <a:pos x="12" y="12"/>
                        </a:cxn>
                        <a:cxn ang="0">
                          <a:pos x="13" y="10"/>
                        </a:cxn>
                        <a:cxn ang="0">
                          <a:pos x="14" y="6"/>
                        </a:cxn>
                        <a:cxn ang="0">
                          <a:pos x="14" y="4"/>
                        </a:cxn>
                        <a:cxn ang="0">
                          <a:pos x="12" y="6"/>
                        </a:cxn>
                        <a:cxn ang="0">
                          <a:pos x="11" y="8"/>
                        </a:cxn>
                        <a:cxn ang="0">
                          <a:pos x="8" y="8"/>
                        </a:cxn>
                        <a:cxn ang="0">
                          <a:pos x="4" y="8"/>
                        </a:cxn>
                        <a:cxn ang="0">
                          <a:pos x="12" y="4"/>
                        </a:cxn>
                        <a:cxn ang="0">
                          <a:pos x="16" y="0"/>
                        </a:cxn>
                      </a:cxnLst>
                      <a:pathLst>
                        <a:path w="17" h="17">
                          <a:moveTo>
                            <a:pt x="16" y="0"/>
                          </a:moveTo>
                          <a:lnTo>
                            <a:pt x="16" y="6"/>
                          </a:lnTo>
                          <a:lnTo>
                            <a:pt x="14" y="10"/>
                          </a:lnTo>
                          <a:lnTo>
                            <a:pt x="13" y="14"/>
                          </a:lnTo>
                          <a:lnTo>
                            <a:pt x="11" y="16"/>
                          </a:lnTo>
                          <a:lnTo>
                            <a:pt x="7" y="16"/>
                          </a:lnTo>
                          <a:lnTo>
                            <a:pt x="4" y="16"/>
                          </a:lnTo>
                          <a:lnTo>
                            <a:pt x="2" y="14"/>
                          </a:lnTo>
                          <a:lnTo>
                            <a:pt x="1" y="12"/>
                          </a:lnTo>
                          <a:lnTo>
                            <a:pt x="0" y="12"/>
                          </a:lnTo>
                          <a:lnTo>
                            <a:pt x="1" y="10"/>
                          </a:lnTo>
                          <a:lnTo>
                            <a:pt x="2" y="12"/>
                          </a:lnTo>
                          <a:lnTo>
                            <a:pt x="4" y="14"/>
                          </a:lnTo>
                          <a:lnTo>
                            <a:pt x="7" y="16"/>
                          </a:lnTo>
                          <a:lnTo>
                            <a:pt x="11" y="14"/>
                          </a:lnTo>
                          <a:lnTo>
                            <a:pt x="12" y="12"/>
                          </a:lnTo>
                          <a:lnTo>
                            <a:pt x="13" y="10"/>
                          </a:lnTo>
                          <a:lnTo>
                            <a:pt x="14" y="6"/>
                          </a:lnTo>
                          <a:lnTo>
                            <a:pt x="14" y="4"/>
                          </a:lnTo>
                          <a:lnTo>
                            <a:pt x="12" y="6"/>
                          </a:lnTo>
                          <a:lnTo>
                            <a:pt x="11" y="8"/>
                          </a:lnTo>
                          <a:lnTo>
                            <a:pt x="8" y="8"/>
                          </a:lnTo>
                          <a:lnTo>
                            <a:pt x="4" y="8"/>
                          </a:lnTo>
                          <a:lnTo>
                            <a:pt x="12" y="4"/>
                          </a:lnTo>
                          <a:lnTo>
                            <a:pt x="16" y="0"/>
                          </a:lnTo>
                        </a:path>
                      </a:pathLst>
                    </a:custGeom>
                    <a:solidFill>
                      <a:srgbClr val="DF9F7F">
                        <a:alpha val="100000"/>
                      </a:srgbClr>
                    </a:solidFill>
                    <a:ln w="9525">
                      <a:noFill/>
                    </a:ln>
                  </p:spPr>
                  <p:txBody>
                    <a:bodyPr/>
                    <a:p>
                      <a:endParaRPr lang="zh-CN" altLang="en-US"/>
                    </a:p>
                  </p:txBody>
                </p:sp>
              </p:grpSp>
              <p:grpSp>
                <p:nvGrpSpPr>
                  <p:cNvPr id="48231" name="Group 53"/>
                  <p:cNvGrpSpPr/>
                  <p:nvPr/>
                </p:nvGrpSpPr>
                <p:grpSpPr>
                  <a:xfrm>
                    <a:off x="47" y="7"/>
                    <a:ext cx="17" cy="17"/>
                    <a:chOff x="0" y="0"/>
                    <a:chExt cx="17" cy="17"/>
                  </a:xfrm>
                </p:grpSpPr>
                <p:sp>
                  <p:nvSpPr>
                    <p:cNvPr id="48235" name="未知"/>
                    <p:cNvSpPr/>
                    <p:nvPr/>
                  </p:nvSpPr>
                  <p:spPr>
                    <a:xfrm>
                      <a:off x="0" y="0"/>
                      <a:ext cx="17" cy="17"/>
                    </a:xfrm>
                    <a:custGeom>
                      <a:avLst/>
                      <a:gdLst/>
                      <a:ahLst/>
                      <a:cxnLst>
                        <a:cxn ang="0">
                          <a:pos x="0" y="16"/>
                        </a:cxn>
                        <a:cxn ang="0">
                          <a:pos x="1" y="8"/>
                        </a:cxn>
                        <a:cxn ang="0">
                          <a:pos x="3" y="8"/>
                        </a:cxn>
                        <a:cxn ang="0">
                          <a:pos x="4" y="0"/>
                        </a:cxn>
                        <a:cxn ang="0">
                          <a:pos x="7" y="0"/>
                        </a:cxn>
                        <a:cxn ang="0">
                          <a:pos x="9" y="0"/>
                        </a:cxn>
                        <a:cxn ang="0">
                          <a:pos x="12" y="0"/>
                        </a:cxn>
                        <a:cxn ang="0">
                          <a:pos x="16" y="0"/>
                        </a:cxn>
                        <a:cxn ang="0">
                          <a:pos x="12" y="8"/>
                        </a:cxn>
                        <a:cxn ang="0">
                          <a:pos x="9" y="8"/>
                        </a:cxn>
                        <a:cxn ang="0">
                          <a:pos x="8" y="16"/>
                        </a:cxn>
                        <a:cxn ang="0">
                          <a:pos x="7" y="16"/>
                        </a:cxn>
                        <a:cxn ang="0">
                          <a:pos x="4" y="16"/>
                        </a:cxn>
                        <a:cxn ang="0">
                          <a:pos x="0" y="16"/>
                        </a:cxn>
                      </a:cxnLst>
                      <a:pathLst>
                        <a:path w="17" h="17">
                          <a:moveTo>
                            <a:pt x="0" y="16"/>
                          </a:moveTo>
                          <a:lnTo>
                            <a:pt x="1" y="8"/>
                          </a:lnTo>
                          <a:lnTo>
                            <a:pt x="3" y="8"/>
                          </a:lnTo>
                          <a:lnTo>
                            <a:pt x="4" y="0"/>
                          </a:lnTo>
                          <a:lnTo>
                            <a:pt x="7" y="0"/>
                          </a:lnTo>
                          <a:lnTo>
                            <a:pt x="9" y="0"/>
                          </a:lnTo>
                          <a:lnTo>
                            <a:pt x="12" y="0"/>
                          </a:lnTo>
                          <a:lnTo>
                            <a:pt x="16" y="0"/>
                          </a:lnTo>
                          <a:lnTo>
                            <a:pt x="12" y="8"/>
                          </a:lnTo>
                          <a:lnTo>
                            <a:pt x="9" y="8"/>
                          </a:lnTo>
                          <a:lnTo>
                            <a:pt x="8" y="16"/>
                          </a:lnTo>
                          <a:lnTo>
                            <a:pt x="7" y="16"/>
                          </a:lnTo>
                          <a:lnTo>
                            <a:pt x="4" y="16"/>
                          </a:lnTo>
                          <a:lnTo>
                            <a:pt x="0" y="16"/>
                          </a:lnTo>
                        </a:path>
                      </a:pathLst>
                    </a:custGeom>
                    <a:solidFill>
                      <a:srgbClr val="FFFFFF">
                        <a:alpha val="100000"/>
                      </a:srgbClr>
                    </a:solidFill>
                    <a:ln w="9525">
                      <a:noFill/>
                    </a:ln>
                  </p:spPr>
                  <p:txBody>
                    <a:bodyPr/>
                    <a:p>
                      <a:endParaRPr lang="zh-CN" altLang="en-US"/>
                    </a:p>
                  </p:txBody>
                </p:sp>
                <p:sp>
                  <p:nvSpPr>
                    <p:cNvPr id="48236" name="未知"/>
                    <p:cNvSpPr/>
                    <p:nvPr/>
                  </p:nvSpPr>
                  <p:spPr>
                    <a:xfrm>
                      <a:off x="0" y="0"/>
                      <a:ext cx="17" cy="17"/>
                    </a:xfrm>
                    <a:custGeom>
                      <a:avLst/>
                      <a:gdLst/>
                      <a:ahLst/>
                      <a:cxnLst>
                        <a:cxn ang="0">
                          <a:pos x="0" y="16"/>
                        </a:cxn>
                        <a:cxn ang="0">
                          <a:pos x="1" y="8"/>
                        </a:cxn>
                        <a:cxn ang="0">
                          <a:pos x="3" y="8"/>
                        </a:cxn>
                        <a:cxn ang="0">
                          <a:pos x="4" y="0"/>
                        </a:cxn>
                        <a:cxn ang="0">
                          <a:pos x="7" y="0"/>
                        </a:cxn>
                        <a:cxn ang="0">
                          <a:pos x="9" y="0"/>
                        </a:cxn>
                        <a:cxn ang="0">
                          <a:pos x="12" y="0"/>
                        </a:cxn>
                        <a:cxn ang="0">
                          <a:pos x="16" y="0"/>
                        </a:cxn>
                        <a:cxn ang="0">
                          <a:pos x="11" y="0"/>
                        </a:cxn>
                        <a:cxn ang="0">
                          <a:pos x="11" y="8"/>
                        </a:cxn>
                        <a:cxn ang="0">
                          <a:pos x="11" y="8"/>
                        </a:cxn>
                        <a:cxn ang="0">
                          <a:pos x="8" y="16"/>
                        </a:cxn>
                        <a:cxn ang="0">
                          <a:pos x="6" y="16"/>
                        </a:cxn>
                        <a:cxn ang="0">
                          <a:pos x="4" y="16"/>
                        </a:cxn>
                        <a:cxn ang="0">
                          <a:pos x="3" y="8"/>
                        </a:cxn>
                        <a:cxn ang="0">
                          <a:pos x="3" y="8"/>
                        </a:cxn>
                        <a:cxn ang="0">
                          <a:pos x="0" y="16"/>
                        </a:cxn>
                      </a:cxnLst>
                      <a:pathLst>
                        <a:path w="17" h="17">
                          <a:moveTo>
                            <a:pt x="0" y="16"/>
                          </a:moveTo>
                          <a:lnTo>
                            <a:pt x="1" y="8"/>
                          </a:lnTo>
                          <a:lnTo>
                            <a:pt x="3" y="8"/>
                          </a:lnTo>
                          <a:lnTo>
                            <a:pt x="4" y="0"/>
                          </a:lnTo>
                          <a:lnTo>
                            <a:pt x="7" y="0"/>
                          </a:lnTo>
                          <a:lnTo>
                            <a:pt x="9" y="0"/>
                          </a:lnTo>
                          <a:lnTo>
                            <a:pt x="12" y="0"/>
                          </a:lnTo>
                          <a:lnTo>
                            <a:pt x="16" y="0"/>
                          </a:lnTo>
                          <a:lnTo>
                            <a:pt x="11" y="0"/>
                          </a:lnTo>
                          <a:lnTo>
                            <a:pt x="11" y="8"/>
                          </a:lnTo>
                          <a:lnTo>
                            <a:pt x="8" y="16"/>
                          </a:lnTo>
                          <a:lnTo>
                            <a:pt x="6" y="16"/>
                          </a:lnTo>
                          <a:lnTo>
                            <a:pt x="4" y="16"/>
                          </a:lnTo>
                          <a:lnTo>
                            <a:pt x="3" y="8"/>
                          </a:lnTo>
                          <a:lnTo>
                            <a:pt x="0" y="16"/>
                          </a:lnTo>
                        </a:path>
                      </a:pathLst>
                    </a:custGeom>
                    <a:solidFill>
                      <a:srgbClr val="7F3F00">
                        <a:alpha val="100000"/>
                      </a:srgbClr>
                    </a:solidFill>
                    <a:ln w="9525">
                      <a:noFill/>
                    </a:ln>
                  </p:spPr>
                  <p:txBody>
                    <a:bodyPr/>
                    <a:p>
                      <a:endParaRPr lang="zh-CN" altLang="en-US"/>
                    </a:p>
                  </p:txBody>
                </p:sp>
              </p:grpSp>
              <p:grpSp>
                <p:nvGrpSpPr>
                  <p:cNvPr id="48232" name="Group 56"/>
                  <p:cNvGrpSpPr/>
                  <p:nvPr/>
                </p:nvGrpSpPr>
                <p:grpSpPr>
                  <a:xfrm>
                    <a:off x="16" y="17"/>
                    <a:ext cx="17" cy="17"/>
                    <a:chOff x="0" y="0"/>
                    <a:chExt cx="17" cy="17"/>
                  </a:xfrm>
                </p:grpSpPr>
                <p:sp>
                  <p:nvSpPr>
                    <p:cNvPr id="48233" name="未知"/>
                    <p:cNvSpPr/>
                    <p:nvPr/>
                  </p:nvSpPr>
                  <p:spPr>
                    <a:xfrm>
                      <a:off x="0" y="0"/>
                      <a:ext cx="17" cy="17"/>
                    </a:xfrm>
                    <a:custGeom>
                      <a:avLst/>
                      <a:gdLst/>
                      <a:ahLst/>
                      <a:cxnLst>
                        <a:cxn ang="0">
                          <a:pos x="0" y="16"/>
                        </a:cxn>
                        <a:cxn ang="0">
                          <a:pos x="4" y="12"/>
                        </a:cxn>
                        <a:cxn ang="0">
                          <a:pos x="7" y="9"/>
                        </a:cxn>
                        <a:cxn ang="0">
                          <a:pos x="11" y="3"/>
                        </a:cxn>
                        <a:cxn ang="0">
                          <a:pos x="13" y="0"/>
                        </a:cxn>
                        <a:cxn ang="0">
                          <a:pos x="14" y="0"/>
                        </a:cxn>
                        <a:cxn ang="0">
                          <a:pos x="16" y="3"/>
                        </a:cxn>
                        <a:cxn ang="0">
                          <a:pos x="16" y="6"/>
                        </a:cxn>
                        <a:cxn ang="0">
                          <a:pos x="14" y="9"/>
                        </a:cxn>
                        <a:cxn ang="0">
                          <a:pos x="14" y="12"/>
                        </a:cxn>
                        <a:cxn ang="0">
                          <a:pos x="12" y="12"/>
                        </a:cxn>
                        <a:cxn ang="0">
                          <a:pos x="12" y="12"/>
                        </a:cxn>
                        <a:cxn ang="0">
                          <a:pos x="8" y="16"/>
                        </a:cxn>
                        <a:cxn ang="0">
                          <a:pos x="3" y="16"/>
                        </a:cxn>
                        <a:cxn ang="0">
                          <a:pos x="0" y="16"/>
                        </a:cxn>
                      </a:cxnLst>
                      <a:pathLst>
                        <a:path w="17" h="17">
                          <a:moveTo>
                            <a:pt x="0" y="16"/>
                          </a:moveTo>
                          <a:lnTo>
                            <a:pt x="4" y="12"/>
                          </a:lnTo>
                          <a:lnTo>
                            <a:pt x="7" y="9"/>
                          </a:lnTo>
                          <a:lnTo>
                            <a:pt x="11" y="3"/>
                          </a:lnTo>
                          <a:lnTo>
                            <a:pt x="13" y="0"/>
                          </a:lnTo>
                          <a:lnTo>
                            <a:pt x="14" y="0"/>
                          </a:lnTo>
                          <a:lnTo>
                            <a:pt x="16" y="3"/>
                          </a:lnTo>
                          <a:lnTo>
                            <a:pt x="16" y="6"/>
                          </a:lnTo>
                          <a:lnTo>
                            <a:pt x="14" y="9"/>
                          </a:lnTo>
                          <a:lnTo>
                            <a:pt x="14" y="12"/>
                          </a:lnTo>
                          <a:lnTo>
                            <a:pt x="12" y="12"/>
                          </a:lnTo>
                          <a:lnTo>
                            <a:pt x="8" y="16"/>
                          </a:lnTo>
                          <a:lnTo>
                            <a:pt x="3" y="16"/>
                          </a:lnTo>
                          <a:lnTo>
                            <a:pt x="0" y="16"/>
                          </a:lnTo>
                        </a:path>
                      </a:pathLst>
                    </a:custGeom>
                    <a:solidFill>
                      <a:srgbClr val="FFFFFF">
                        <a:alpha val="100000"/>
                      </a:srgbClr>
                    </a:solidFill>
                    <a:ln w="9525">
                      <a:noFill/>
                    </a:ln>
                  </p:spPr>
                  <p:txBody>
                    <a:bodyPr/>
                    <a:p>
                      <a:endParaRPr lang="zh-CN" altLang="en-US"/>
                    </a:p>
                  </p:txBody>
                </p:sp>
                <p:sp>
                  <p:nvSpPr>
                    <p:cNvPr id="48234" name="未知"/>
                    <p:cNvSpPr/>
                    <p:nvPr/>
                  </p:nvSpPr>
                  <p:spPr>
                    <a:xfrm>
                      <a:off x="0" y="0"/>
                      <a:ext cx="17" cy="17"/>
                    </a:xfrm>
                    <a:custGeom>
                      <a:avLst/>
                      <a:gdLst/>
                      <a:ahLst/>
                      <a:cxnLst>
                        <a:cxn ang="0">
                          <a:pos x="0" y="16"/>
                        </a:cxn>
                        <a:cxn ang="0">
                          <a:pos x="4" y="12"/>
                        </a:cxn>
                        <a:cxn ang="0">
                          <a:pos x="7" y="9"/>
                        </a:cxn>
                        <a:cxn ang="0">
                          <a:pos x="11" y="3"/>
                        </a:cxn>
                        <a:cxn ang="0">
                          <a:pos x="13" y="0"/>
                        </a:cxn>
                        <a:cxn ang="0">
                          <a:pos x="14" y="0"/>
                        </a:cxn>
                        <a:cxn ang="0">
                          <a:pos x="16" y="0"/>
                        </a:cxn>
                        <a:cxn ang="0">
                          <a:pos x="13" y="3"/>
                        </a:cxn>
                        <a:cxn ang="0">
                          <a:pos x="14" y="3"/>
                        </a:cxn>
                        <a:cxn ang="0">
                          <a:pos x="14" y="6"/>
                        </a:cxn>
                        <a:cxn ang="0">
                          <a:pos x="14" y="12"/>
                        </a:cxn>
                        <a:cxn ang="0">
                          <a:pos x="12" y="16"/>
                        </a:cxn>
                        <a:cxn ang="0">
                          <a:pos x="9" y="16"/>
                        </a:cxn>
                        <a:cxn ang="0">
                          <a:pos x="8" y="12"/>
                        </a:cxn>
                        <a:cxn ang="0">
                          <a:pos x="7" y="9"/>
                        </a:cxn>
                        <a:cxn ang="0">
                          <a:pos x="3" y="12"/>
                        </a:cxn>
                        <a:cxn ang="0">
                          <a:pos x="0" y="16"/>
                        </a:cxn>
                      </a:cxnLst>
                      <a:pathLst>
                        <a:path w="17" h="17">
                          <a:moveTo>
                            <a:pt x="0" y="16"/>
                          </a:moveTo>
                          <a:lnTo>
                            <a:pt x="4" y="12"/>
                          </a:lnTo>
                          <a:lnTo>
                            <a:pt x="7" y="9"/>
                          </a:lnTo>
                          <a:lnTo>
                            <a:pt x="11" y="3"/>
                          </a:lnTo>
                          <a:lnTo>
                            <a:pt x="13" y="0"/>
                          </a:lnTo>
                          <a:lnTo>
                            <a:pt x="14" y="0"/>
                          </a:lnTo>
                          <a:lnTo>
                            <a:pt x="16" y="0"/>
                          </a:lnTo>
                          <a:lnTo>
                            <a:pt x="13" y="3"/>
                          </a:lnTo>
                          <a:lnTo>
                            <a:pt x="14" y="3"/>
                          </a:lnTo>
                          <a:lnTo>
                            <a:pt x="14" y="6"/>
                          </a:lnTo>
                          <a:lnTo>
                            <a:pt x="14" y="12"/>
                          </a:lnTo>
                          <a:lnTo>
                            <a:pt x="12" y="16"/>
                          </a:lnTo>
                          <a:lnTo>
                            <a:pt x="9" y="16"/>
                          </a:lnTo>
                          <a:lnTo>
                            <a:pt x="8" y="12"/>
                          </a:lnTo>
                          <a:lnTo>
                            <a:pt x="7" y="9"/>
                          </a:lnTo>
                          <a:lnTo>
                            <a:pt x="3" y="12"/>
                          </a:lnTo>
                          <a:lnTo>
                            <a:pt x="0" y="16"/>
                          </a:lnTo>
                        </a:path>
                      </a:pathLst>
                    </a:custGeom>
                    <a:solidFill>
                      <a:srgbClr val="7F3F00">
                        <a:alpha val="100000"/>
                      </a:srgbClr>
                    </a:solidFill>
                    <a:ln w="9525">
                      <a:noFill/>
                    </a:ln>
                  </p:spPr>
                  <p:txBody>
                    <a:bodyPr/>
                    <a:p>
                      <a:endParaRPr lang="zh-CN" altLang="en-US"/>
                    </a:p>
                  </p:txBody>
                </p:sp>
              </p:grpSp>
            </p:grpSp>
            <p:grpSp>
              <p:nvGrpSpPr>
                <p:cNvPr id="48221" name="Group 59"/>
                <p:cNvGrpSpPr/>
                <p:nvPr/>
              </p:nvGrpSpPr>
              <p:grpSpPr>
                <a:xfrm>
                  <a:off x="0" y="0"/>
                  <a:ext cx="78" cy="62"/>
                  <a:chOff x="0" y="0"/>
                  <a:chExt cx="78" cy="62"/>
                </a:xfrm>
              </p:grpSpPr>
              <p:grpSp>
                <p:nvGrpSpPr>
                  <p:cNvPr id="48222" name="Group 60"/>
                  <p:cNvGrpSpPr/>
                  <p:nvPr/>
                </p:nvGrpSpPr>
                <p:grpSpPr>
                  <a:xfrm>
                    <a:off x="25" y="30"/>
                    <a:ext cx="49" cy="32"/>
                    <a:chOff x="0" y="0"/>
                    <a:chExt cx="49" cy="32"/>
                  </a:xfrm>
                </p:grpSpPr>
                <p:sp>
                  <p:nvSpPr>
                    <p:cNvPr id="48228" name="未知"/>
                    <p:cNvSpPr/>
                    <p:nvPr/>
                  </p:nvSpPr>
                  <p:spPr>
                    <a:xfrm>
                      <a:off x="0" y="15"/>
                      <a:ext cx="22" cy="17"/>
                    </a:xfrm>
                    <a:custGeom>
                      <a:avLst/>
                      <a:gdLst/>
                      <a:ahLst/>
                      <a:cxnLst>
                        <a:cxn ang="0">
                          <a:pos x="21" y="2"/>
                        </a:cxn>
                        <a:cxn ang="0">
                          <a:pos x="19" y="0"/>
                        </a:cxn>
                        <a:cxn ang="0">
                          <a:pos x="18" y="0"/>
                        </a:cxn>
                        <a:cxn ang="0">
                          <a:pos x="16" y="0"/>
                        </a:cxn>
                        <a:cxn ang="0">
                          <a:pos x="13" y="0"/>
                        </a:cxn>
                        <a:cxn ang="0">
                          <a:pos x="9" y="2"/>
                        </a:cxn>
                        <a:cxn ang="0">
                          <a:pos x="6" y="2"/>
                        </a:cxn>
                        <a:cxn ang="0">
                          <a:pos x="5" y="0"/>
                        </a:cxn>
                        <a:cxn ang="0">
                          <a:pos x="3" y="0"/>
                        </a:cxn>
                        <a:cxn ang="0">
                          <a:pos x="3" y="2"/>
                        </a:cxn>
                        <a:cxn ang="0">
                          <a:pos x="2" y="5"/>
                        </a:cxn>
                        <a:cxn ang="0">
                          <a:pos x="2" y="8"/>
                        </a:cxn>
                        <a:cxn ang="0">
                          <a:pos x="1" y="10"/>
                        </a:cxn>
                        <a:cxn ang="0">
                          <a:pos x="0" y="13"/>
                        </a:cxn>
                        <a:cxn ang="0">
                          <a:pos x="1" y="13"/>
                        </a:cxn>
                        <a:cxn ang="0">
                          <a:pos x="1" y="16"/>
                        </a:cxn>
                        <a:cxn ang="0">
                          <a:pos x="2" y="13"/>
                        </a:cxn>
                        <a:cxn ang="0">
                          <a:pos x="5" y="10"/>
                        </a:cxn>
                        <a:cxn ang="0">
                          <a:pos x="6" y="8"/>
                        </a:cxn>
                        <a:cxn ang="0">
                          <a:pos x="7" y="8"/>
                        </a:cxn>
                        <a:cxn ang="0">
                          <a:pos x="9" y="5"/>
                        </a:cxn>
                        <a:cxn ang="0">
                          <a:pos x="12" y="5"/>
                        </a:cxn>
                        <a:cxn ang="0">
                          <a:pos x="14" y="5"/>
                        </a:cxn>
                        <a:cxn ang="0">
                          <a:pos x="16" y="5"/>
                        </a:cxn>
                        <a:cxn ang="0">
                          <a:pos x="18" y="5"/>
                        </a:cxn>
                        <a:cxn ang="0">
                          <a:pos x="19" y="2"/>
                        </a:cxn>
                        <a:cxn ang="0">
                          <a:pos x="21" y="2"/>
                        </a:cxn>
                      </a:cxnLst>
                      <a:pathLst>
                        <a:path w="22" h="17">
                          <a:moveTo>
                            <a:pt x="21" y="2"/>
                          </a:moveTo>
                          <a:lnTo>
                            <a:pt x="19" y="0"/>
                          </a:lnTo>
                          <a:lnTo>
                            <a:pt x="18" y="0"/>
                          </a:lnTo>
                          <a:lnTo>
                            <a:pt x="16" y="0"/>
                          </a:lnTo>
                          <a:lnTo>
                            <a:pt x="13" y="0"/>
                          </a:lnTo>
                          <a:lnTo>
                            <a:pt x="9" y="2"/>
                          </a:lnTo>
                          <a:lnTo>
                            <a:pt x="6" y="2"/>
                          </a:lnTo>
                          <a:lnTo>
                            <a:pt x="5" y="0"/>
                          </a:lnTo>
                          <a:lnTo>
                            <a:pt x="3" y="0"/>
                          </a:lnTo>
                          <a:lnTo>
                            <a:pt x="3" y="2"/>
                          </a:lnTo>
                          <a:lnTo>
                            <a:pt x="2" y="5"/>
                          </a:lnTo>
                          <a:lnTo>
                            <a:pt x="2" y="8"/>
                          </a:lnTo>
                          <a:lnTo>
                            <a:pt x="1" y="10"/>
                          </a:lnTo>
                          <a:lnTo>
                            <a:pt x="0" y="13"/>
                          </a:lnTo>
                          <a:lnTo>
                            <a:pt x="1" y="13"/>
                          </a:lnTo>
                          <a:lnTo>
                            <a:pt x="1" y="16"/>
                          </a:lnTo>
                          <a:lnTo>
                            <a:pt x="2" y="13"/>
                          </a:lnTo>
                          <a:lnTo>
                            <a:pt x="5" y="10"/>
                          </a:lnTo>
                          <a:lnTo>
                            <a:pt x="6" y="8"/>
                          </a:lnTo>
                          <a:lnTo>
                            <a:pt x="7" y="8"/>
                          </a:lnTo>
                          <a:lnTo>
                            <a:pt x="9" y="5"/>
                          </a:lnTo>
                          <a:lnTo>
                            <a:pt x="12" y="5"/>
                          </a:lnTo>
                          <a:lnTo>
                            <a:pt x="14" y="5"/>
                          </a:lnTo>
                          <a:lnTo>
                            <a:pt x="16" y="5"/>
                          </a:lnTo>
                          <a:lnTo>
                            <a:pt x="18" y="5"/>
                          </a:lnTo>
                          <a:lnTo>
                            <a:pt x="19" y="2"/>
                          </a:lnTo>
                          <a:lnTo>
                            <a:pt x="21" y="2"/>
                          </a:lnTo>
                        </a:path>
                      </a:pathLst>
                    </a:custGeom>
                    <a:solidFill>
                      <a:srgbClr val="5F5F5F">
                        <a:alpha val="100000"/>
                      </a:srgbClr>
                    </a:solidFill>
                    <a:ln w="9525">
                      <a:noFill/>
                    </a:ln>
                  </p:spPr>
                  <p:txBody>
                    <a:bodyPr/>
                    <a:p>
                      <a:endParaRPr lang="zh-CN" altLang="en-US"/>
                    </a:p>
                  </p:txBody>
                </p:sp>
                <p:sp>
                  <p:nvSpPr>
                    <p:cNvPr id="48229" name="未知"/>
                    <p:cNvSpPr/>
                    <p:nvPr/>
                  </p:nvSpPr>
                  <p:spPr>
                    <a:xfrm>
                      <a:off x="32" y="0"/>
                      <a:ext cx="17" cy="17"/>
                    </a:xfrm>
                    <a:custGeom>
                      <a:avLst/>
                      <a:gdLst/>
                      <a:ahLst/>
                      <a:cxnLst>
                        <a:cxn ang="0">
                          <a:pos x="0" y="16"/>
                        </a:cxn>
                        <a:cxn ang="0">
                          <a:pos x="3" y="10"/>
                        </a:cxn>
                        <a:cxn ang="0">
                          <a:pos x="7" y="9"/>
                        </a:cxn>
                        <a:cxn ang="0">
                          <a:pos x="9" y="8"/>
                        </a:cxn>
                        <a:cxn ang="0">
                          <a:pos x="12" y="6"/>
                        </a:cxn>
                        <a:cxn ang="0">
                          <a:pos x="13" y="5"/>
                        </a:cxn>
                        <a:cxn ang="0">
                          <a:pos x="16" y="4"/>
                        </a:cxn>
                        <a:cxn ang="0">
                          <a:pos x="14" y="4"/>
                        </a:cxn>
                        <a:cxn ang="0">
                          <a:pos x="16" y="1"/>
                        </a:cxn>
                        <a:cxn ang="0">
                          <a:pos x="16" y="1"/>
                        </a:cxn>
                        <a:cxn ang="0">
                          <a:pos x="14" y="0"/>
                        </a:cxn>
                        <a:cxn ang="0">
                          <a:pos x="14" y="0"/>
                        </a:cxn>
                        <a:cxn ang="0">
                          <a:pos x="12" y="0"/>
                        </a:cxn>
                        <a:cxn ang="0">
                          <a:pos x="11" y="2"/>
                        </a:cxn>
                        <a:cxn ang="0">
                          <a:pos x="9" y="4"/>
                        </a:cxn>
                        <a:cxn ang="0">
                          <a:pos x="8" y="4"/>
                        </a:cxn>
                        <a:cxn ang="0">
                          <a:pos x="6" y="6"/>
                        </a:cxn>
                        <a:cxn ang="0">
                          <a:pos x="4" y="9"/>
                        </a:cxn>
                        <a:cxn ang="0">
                          <a:pos x="2" y="12"/>
                        </a:cxn>
                        <a:cxn ang="0">
                          <a:pos x="1" y="13"/>
                        </a:cxn>
                        <a:cxn ang="0">
                          <a:pos x="0" y="16"/>
                        </a:cxn>
                      </a:cxnLst>
                      <a:pathLst>
                        <a:path w="17" h="17">
                          <a:moveTo>
                            <a:pt x="0" y="16"/>
                          </a:moveTo>
                          <a:lnTo>
                            <a:pt x="3" y="10"/>
                          </a:lnTo>
                          <a:lnTo>
                            <a:pt x="7" y="9"/>
                          </a:lnTo>
                          <a:lnTo>
                            <a:pt x="9" y="8"/>
                          </a:lnTo>
                          <a:lnTo>
                            <a:pt x="12" y="6"/>
                          </a:lnTo>
                          <a:lnTo>
                            <a:pt x="13" y="5"/>
                          </a:lnTo>
                          <a:lnTo>
                            <a:pt x="16" y="4"/>
                          </a:lnTo>
                          <a:lnTo>
                            <a:pt x="14" y="4"/>
                          </a:lnTo>
                          <a:lnTo>
                            <a:pt x="16" y="1"/>
                          </a:lnTo>
                          <a:lnTo>
                            <a:pt x="14" y="0"/>
                          </a:lnTo>
                          <a:lnTo>
                            <a:pt x="12" y="0"/>
                          </a:lnTo>
                          <a:lnTo>
                            <a:pt x="11" y="2"/>
                          </a:lnTo>
                          <a:lnTo>
                            <a:pt x="9" y="4"/>
                          </a:lnTo>
                          <a:lnTo>
                            <a:pt x="8" y="4"/>
                          </a:lnTo>
                          <a:lnTo>
                            <a:pt x="6" y="6"/>
                          </a:lnTo>
                          <a:lnTo>
                            <a:pt x="4" y="9"/>
                          </a:lnTo>
                          <a:lnTo>
                            <a:pt x="2" y="12"/>
                          </a:lnTo>
                          <a:lnTo>
                            <a:pt x="1" y="13"/>
                          </a:lnTo>
                          <a:lnTo>
                            <a:pt x="0" y="16"/>
                          </a:lnTo>
                        </a:path>
                      </a:pathLst>
                    </a:custGeom>
                    <a:solidFill>
                      <a:srgbClr val="5F5F5F">
                        <a:alpha val="100000"/>
                      </a:srgbClr>
                    </a:solidFill>
                    <a:ln w="9525">
                      <a:noFill/>
                    </a:ln>
                  </p:spPr>
                  <p:txBody>
                    <a:bodyPr/>
                    <a:p>
                      <a:endParaRPr lang="zh-CN" altLang="en-US"/>
                    </a:p>
                  </p:txBody>
                </p:sp>
              </p:grpSp>
              <p:grpSp>
                <p:nvGrpSpPr>
                  <p:cNvPr id="48223" name="Group 63"/>
                  <p:cNvGrpSpPr/>
                  <p:nvPr/>
                </p:nvGrpSpPr>
                <p:grpSpPr>
                  <a:xfrm>
                    <a:off x="0" y="0"/>
                    <a:ext cx="78" cy="62"/>
                    <a:chOff x="0" y="0"/>
                    <a:chExt cx="78" cy="62"/>
                  </a:xfrm>
                </p:grpSpPr>
                <p:grpSp>
                  <p:nvGrpSpPr>
                    <p:cNvPr id="48224" name="Group 64"/>
                    <p:cNvGrpSpPr/>
                    <p:nvPr/>
                  </p:nvGrpSpPr>
                  <p:grpSpPr>
                    <a:xfrm>
                      <a:off x="0" y="0"/>
                      <a:ext cx="78" cy="62"/>
                      <a:chOff x="0" y="0"/>
                      <a:chExt cx="78" cy="62"/>
                    </a:xfrm>
                  </p:grpSpPr>
                  <p:sp>
                    <p:nvSpPr>
                      <p:cNvPr id="48226" name="未知"/>
                      <p:cNvSpPr/>
                      <p:nvPr/>
                    </p:nvSpPr>
                    <p:spPr>
                      <a:xfrm>
                        <a:off x="0" y="0"/>
                        <a:ext cx="78" cy="62"/>
                      </a:xfrm>
                      <a:custGeom>
                        <a:avLst/>
                        <a:gdLst/>
                        <a:ahLst/>
                        <a:cxnLst>
                          <a:cxn ang="0">
                            <a:pos x="4" y="52"/>
                          </a:cxn>
                          <a:cxn ang="0">
                            <a:pos x="8" y="55"/>
                          </a:cxn>
                          <a:cxn ang="0">
                            <a:pos x="10" y="58"/>
                          </a:cxn>
                          <a:cxn ang="0">
                            <a:pos x="14" y="60"/>
                          </a:cxn>
                          <a:cxn ang="0">
                            <a:pos x="16" y="61"/>
                          </a:cxn>
                          <a:cxn ang="0">
                            <a:pos x="17" y="55"/>
                          </a:cxn>
                          <a:cxn ang="0">
                            <a:pos x="18" y="50"/>
                          </a:cxn>
                          <a:cxn ang="0">
                            <a:pos x="19" y="45"/>
                          </a:cxn>
                          <a:cxn ang="0">
                            <a:pos x="20" y="42"/>
                          </a:cxn>
                          <a:cxn ang="0">
                            <a:pos x="19" y="37"/>
                          </a:cxn>
                          <a:cxn ang="0">
                            <a:pos x="18" y="34"/>
                          </a:cxn>
                          <a:cxn ang="0">
                            <a:pos x="16" y="32"/>
                          </a:cxn>
                          <a:cxn ang="0">
                            <a:pos x="21" y="33"/>
                          </a:cxn>
                          <a:cxn ang="0">
                            <a:pos x="27" y="32"/>
                          </a:cxn>
                          <a:cxn ang="0">
                            <a:pos x="30" y="30"/>
                          </a:cxn>
                          <a:cxn ang="0">
                            <a:pos x="34" y="29"/>
                          </a:cxn>
                          <a:cxn ang="0">
                            <a:pos x="39" y="27"/>
                          </a:cxn>
                          <a:cxn ang="0">
                            <a:pos x="43" y="26"/>
                          </a:cxn>
                          <a:cxn ang="0">
                            <a:pos x="46" y="24"/>
                          </a:cxn>
                          <a:cxn ang="0">
                            <a:pos x="50" y="20"/>
                          </a:cxn>
                          <a:cxn ang="0">
                            <a:pos x="50" y="20"/>
                          </a:cxn>
                          <a:cxn ang="0">
                            <a:pos x="52" y="16"/>
                          </a:cxn>
                          <a:cxn ang="0">
                            <a:pos x="54" y="13"/>
                          </a:cxn>
                          <a:cxn ang="0">
                            <a:pos x="57" y="14"/>
                          </a:cxn>
                          <a:cxn ang="0">
                            <a:pos x="62" y="16"/>
                          </a:cxn>
                          <a:cxn ang="0">
                            <a:pos x="66" y="19"/>
                          </a:cxn>
                          <a:cxn ang="0">
                            <a:pos x="70" y="22"/>
                          </a:cxn>
                          <a:cxn ang="0">
                            <a:pos x="72" y="26"/>
                          </a:cxn>
                          <a:cxn ang="0">
                            <a:pos x="74" y="29"/>
                          </a:cxn>
                          <a:cxn ang="0">
                            <a:pos x="75" y="33"/>
                          </a:cxn>
                          <a:cxn ang="0">
                            <a:pos x="77" y="36"/>
                          </a:cxn>
                          <a:cxn ang="0">
                            <a:pos x="76" y="30"/>
                          </a:cxn>
                          <a:cxn ang="0">
                            <a:pos x="75" y="26"/>
                          </a:cxn>
                          <a:cxn ang="0">
                            <a:pos x="73" y="22"/>
                          </a:cxn>
                          <a:cxn ang="0">
                            <a:pos x="72" y="18"/>
                          </a:cxn>
                          <a:cxn ang="0">
                            <a:pos x="68" y="13"/>
                          </a:cxn>
                          <a:cxn ang="0">
                            <a:pos x="63" y="8"/>
                          </a:cxn>
                          <a:cxn ang="0">
                            <a:pos x="60" y="5"/>
                          </a:cxn>
                          <a:cxn ang="0">
                            <a:pos x="57" y="2"/>
                          </a:cxn>
                          <a:cxn ang="0">
                            <a:pos x="54" y="1"/>
                          </a:cxn>
                          <a:cxn ang="0">
                            <a:pos x="51" y="0"/>
                          </a:cxn>
                          <a:cxn ang="0">
                            <a:pos x="47" y="0"/>
                          </a:cxn>
                          <a:cxn ang="0">
                            <a:pos x="46" y="0"/>
                          </a:cxn>
                          <a:cxn ang="0">
                            <a:pos x="40" y="0"/>
                          </a:cxn>
                          <a:cxn ang="0">
                            <a:pos x="33" y="0"/>
                          </a:cxn>
                          <a:cxn ang="0">
                            <a:pos x="27" y="2"/>
                          </a:cxn>
                          <a:cxn ang="0">
                            <a:pos x="21" y="3"/>
                          </a:cxn>
                          <a:cxn ang="0">
                            <a:pos x="16" y="5"/>
                          </a:cxn>
                          <a:cxn ang="0">
                            <a:pos x="12" y="7"/>
                          </a:cxn>
                          <a:cxn ang="0">
                            <a:pos x="10" y="8"/>
                          </a:cxn>
                          <a:cxn ang="0">
                            <a:pos x="7" y="10"/>
                          </a:cxn>
                          <a:cxn ang="0">
                            <a:pos x="5" y="13"/>
                          </a:cxn>
                          <a:cxn ang="0">
                            <a:pos x="3" y="16"/>
                          </a:cxn>
                          <a:cxn ang="0">
                            <a:pos x="1" y="18"/>
                          </a:cxn>
                          <a:cxn ang="0">
                            <a:pos x="0" y="22"/>
                          </a:cxn>
                          <a:cxn ang="0">
                            <a:pos x="0" y="26"/>
                          </a:cxn>
                          <a:cxn ang="0">
                            <a:pos x="0" y="31"/>
                          </a:cxn>
                          <a:cxn ang="0">
                            <a:pos x="1" y="35"/>
                          </a:cxn>
                          <a:cxn ang="0">
                            <a:pos x="1" y="40"/>
                          </a:cxn>
                          <a:cxn ang="0">
                            <a:pos x="1" y="44"/>
                          </a:cxn>
                          <a:cxn ang="0">
                            <a:pos x="2" y="47"/>
                          </a:cxn>
                          <a:cxn ang="0">
                            <a:pos x="4" y="52"/>
                          </a:cxn>
                        </a:cxnLst>
                        <a:pathLst>
                          <a:path w="78" h="62">
                            <a:moveTo>
                              <a:pt x="4" y="52"/>
                            </a:moveTo>
                            <a:lnTo>
                              <a:pt x="8" y="55"/>
                            </a:lnTo>
                            <a:lnTo>
                              <a:pt x="10" y="58"/>
                            </a:lnTo>
                            <a:lnTo>
                              <a:pt x="14" y="60"/>
                            </a:lnTo>
                            <a:lnTo>
                              <a:pt x="16" y="61"/>
                            </a:lnTo>
                            <a:lnTo>
                              <a:pt x="17" y="55"/>
                            </a:lnTo>
                            <a:lnTo>
                              <a:pt x="18" y="50"/>
                            </a:lnTo>
                            <a:lnTo>
                              <a:pt x="19" y="45"/>
                            </a:lnTo>
                            <a:lnTo>
                              <a:pt x="20" y="42"/>
                            </a:lnTo>
                            <a:lnTo>
                              <a:pt x="19" y="37"/>
                            </a:lnTo>
                            <a:lnTo>
                              <a:pt x="18" y="34"/>
                            </a:lnTo>
                            <a:lnTo>
                              <a:pt x="16" y="32"/>
                            </a:lnTo>
                            <a:lnTo>
                              <a:pt x="21" y="33"/>
                            </a:lnTo>
                            <a:lnTo>
                              <a:pt x="27" y="32"/>
                            </a:lnTo>
                            <a:lnTo>
                              <a:pt x="30" y="30"/>
                            </a:lnTo>
                            <a:lnTo>
                              <a:pt x="34" y="29"/>
                            </a:lnTo>
                            <a:lnTo>
                              <a:pt x="39" y="27"/>
                            </a:lnTo>
                            <a:lnTo>
                              <a:pt x="43" y="26"/>
                            </a:lnTo>
                            <a:lnTo>
                              <a:pt x="46" y="24"/>
                            </a:lnTo>
                            <a:lnTo>
                              <a:pt x="50" y="20"/>
                            </a:lnTo>
                            <a:lnTo>
                              <a:pt x="52" y="16"/>
                            </a:lnTo>
                            <a:lnTo>
                              <a:pt x="54" y="13"/>
                            </a:lnTo>
                            <a:lnTo>
                              <a:pt x="57" y="14"/>
                            </a:lnTo>
                            <a:lnTo>
                              <a:pt x="62" y="16"/>
                            </a:lnTo>
                            <a:lnTo>
                              <a:pt x="66" y="19"/>
                            </a:lnTo>
                            <a:lnTo>
                              <a:pt x="70" y="22"/>
                            </a:lnTo>
                            <a:lnTo>
                              <a:pt x="72" y="26"/>
                            </a:lnTo>
                            <a:lnTo>
                              <a:pt x="74" y="29"/>
                            </a:lnTo>
                            <a:lnTo>
                              <a:pt x="75" y="33"/>
                            </a:lnTo>
                            <a:lnTo>
                              <a:pt x="77" y="36"/>
                            </a:lnTo>
                            <a:lnTo>
                              <a:pt x="76" y="30"/>
                            </a:lnTo>
                            <a:lnTo>
                              <a:pt x="75" y="26"/>
                            </a:lnTo>
                            <a:lnTo>
                              <a:pt x="73" y="22"/>
                            </a:lnTo>
                            <a:lnTo>
                              <a:pt x="72" y="18"/>
                            </a:lnTo>
                            <a:lnTo>
                              <a:pt x="68" y="13"/>
                            </a:lnTo>
                            <a:lnTo>
                              <a:pt x="63" y="8"/>
                            </a:lnTo>
                            <a:lnTo>
                              <a:pt x="60" y="5"/>
                            </a:lnTo>
                            <a:lnTo>
                              <a:pt x="57" y="2"/>
                            </a:lnTo>
                            <a:lnTo>
                              <a:pt x="54" y="1"/>
                            </a:lnTo>
                            <a:lnTo>
                              <a:pt x="51" y="0"/>
                            </a:lnTo>
                            <a:lnTo>
                              <a:pt x="47" y="0"/>
                            </a:lnTo>
                            <a:lnTo>
                              <a:pt x="46" y="0"/>
                            </a:lnTo>
                            <a:lnTo>
                              <a:pt x="40" y="0"/>
                            </a:lnTo>
                            <a:lnTo>
                              <a:pt x="33" y="0"/>
                            </a:lnTo>
                            <a:lnTo>
                              <a:pt x="27" y="2"/>
                            </a:lnTo>
                            <a:lnTo>
                              <a:pt x="21" y="3"/>
                            </a:lnTo>
                            <a:lnTo>
                              <a:pt x="16" y="5"/>
                            </a:lnTo>
                            <a:lnTo>
                              <a:pt x="12" y="7"/>
                            </a:lnTo>
                            <a:lnTo>
                              <a:pt x="10" y="8"/>
                            </a:lnTo>
                            <a:lnTo>
                              <a:pt x="7" y="10"/>
                            </a:lnTo>
                            <a:lnTo>
                              <a:pt x="5" y="13"/>
                            </a:lnTo>
                            <a:lnTo>
                              <a:pt x="3" y="16"/>
                            </a:lnTo>
                            <a:lnTo>
                              <a:pt x="1" y="18"/>
                            </a:lnTo>
                            <a:lnTo>
                              <a:pt x="0" y="22"/>
                            </a:lnTo>
                            <a:lnTo>
                              <a:pt x="0" y="26"/>
                            </a:lnTo>
                            <a:lnTo>
                              <a:pt x="0" y="31"/>
                            </a:lnTo>
                            <a:lnTo>
                              <a:pt x="1" y="35"/>
                            </a:lnTo>
                            <a:lnTo>
                              <a:pt x="1" y="40"/>
                            </a:lnTo>
                            <a:lnTo>
                              <a:pt x="1" y="44"/>
                            </a:lnTo>
                            <a:lnTo>
                              <a:pt x="2" y="47"/>
                            </a:lnTo>
                            <a:lnTo>
                              <a:pt x="4" y="52"/>
                            </a:lnTo>
                          </a:path>
                        </a:pathLst>
                      </a:custGeom>
                      <a:solidFill>
                        <a:srgbClr val="5F5F5F">
                          <a:alpha val="100000"/>
                        </a:srgbClr>
                      </a:solidFill>
                      <a:ln w="9525">
                        <a:noFill/>
                      </a:ln>
                    </p:spPr>
                    <p:txBody>
                      <a:bodyPr/>
                      <a:p>
                        <a:endParaRPr lang="zh-CN" altLang="en-US"/>
                      </a:p>
                    </p:txBody>
                  </p:sp>
                  <p:sp>
                    <p:nvSpPr>
                      <p:cNvPr id="48227" name="未知"/>
                      <p:cNvSpPr/>
                      <p:nvPr/>
                    </p:nvSpPr>
                    <p:spPr>
                      <a:xfrm>
                        <a:off x="3" y="1"/>
                        <a:ext cx="47" cy="56"/>
                      </a:xfrm>
                      <a:custGeom>
                        <a:avLst/>
                        <a:gdLst/>
                        <a:ahLst/>
                        <a:cxnLst>
                          <a:cxn ang="0">
                            <a:pos x="31" y="0"/>
                          </a:cxn>
                          <a:cxn ang="0">
                            <a:pos x="36" y="0"/>
                          </a:cxn>
                          <a:cxn ang="0">
                            <a:pos x="42" y="1"/>
                          </a:cxn>
                          <a:cxn ang="0">
                            <a:pos x="45" y="6"/>
                          </a:cxn>
                          <a:cxn ang="0">
                            <a:pos x="46" y="10"/>
                          </a:cxn>
                          <a:cxn ang="0">
                            <a:pos x="44" y="15"/>
                          </a:cxn>
                          <a:cxn ang="0">
                            <a:pos x="40" y="20"/>
                          </a:cxn>
                          <a:cxn ang="0">
                            <a:pos x="35" y="23"/>
                          </a:cxn>
                          <a:cxn ang="0">
                            <a:pos x="29" y="25"/>
                          </a:cxn>
                          <a:cxn ang="0">
                            <a:pos x="23" y="27"/>
                          </a:cxn>
                          <a:cxn ang="0">
                            <a:pos x="20" y="28"/>
                          </a:cxn>
                          <a:cxn ang="0">
                            <a:pos x="22" y="28"/>
                          </a:cxn>
                          <a:cxn ang="0">
                            <a:pos x="18" y="30"/>
                          </a:cxn>
                          <a:cxn ang="0">
                            <a:pos x="11" y="30"/>
                          </a:cxn>
                          <a:cxn ang="0">
                            <a:pos x="12" y="34"/>
                          </a:cxn>
                          <a:cxn ang="0">
                            <a:pos x="13" y="41"/>
                          </a:cxn>
                          <a:cxn ang="0">
                            <a:pos x="14" y="47"/>
                          </a:cxn>
                          <a:cxn ang="0">
                            <a:pos x="11" y="55"/>
                          </a:cxn>
                          <a:cxn ang="0">
                            <a:pos x="9" y="54"/>
                          </a:cxn>
                          <a:cxn ang="0">
                            <a:pos x="1" y="48"/>
                          </a:cxn>
                          <a:cxn ang="0">
                            <a:pos x="4" y="44"/>
                          </a:cxn>
                          <a:cxn ang="0">
                            <a:pos x="3" y="39"/>
                          </a:cxn>
                          <a:cxn ang="0">
                            <a:pos x="4" y="38"/>
                          </a:cxn>
                          <a:cxn ang="0">
                            <a:pos x="4" y="34"/>
                          </a:cxn>
                          <a:cxn ang="0">
                            <a:pos x="0" y="25"/>
                          </a:cxn>
                          <a:cxn ang="0">
                            <a:pos x="1" y="24"/>
                          </a:cxn>
                          <a:cxn ang="0">
                            <a:pos x="7" y="24"/>
                          </a:cxn>
                          <a:cxn ang="0">
                            <a:pos x="8" y="21"/>
                          </a:cxn>
                          <a:cxn ang="0">
                            <a:pos x="3" y="17"/>
                          </a:cxn>
                          <a:cxn ang="0">
                            <a:pos x="12" y="20"/>
                          </a:cxn>
                          <a:cxn ang="0">
                            <a:pos x="19" y="20"/>
                          </a:cxn>
                          <a:cxn ang="0">
                            <a:pos x="24" y="19"/>
                          </a:cxn>
                          <a:cxn ang="0">
                            <a:pos x="27" y="17"/>
                          </a:cxn>
                          <a:cxn ang="0">
                            <a:pos x="20" y="16"/>
                          </a:cxn>
                          <a:cxn ang="0">
                            <a:pos x="12" y="16"/>
                          </a:cxn>
                          <a:cxn ang="0">
                            <a:pos x="11" y="15"/>
                          </a:cxn>
                          <a:cxn ang="0">
                            <a:pos x="5" y="14"/>
                          </a:cxn>
                          <a:cxn ang="0">
                            <a:pos x="7" y="13"/>
                          </a:cxn>
                          <a:cxn ang="0">
                            <a:pos x="12" y="12"/>
                          </a:cxn>
                          <a:cxn ang="0">
                            <a:pos x="11" y="11"/>
                          </a:cxn>
                          <a:cxn ang="0">
                            <a:pos x="13" y="9"/>
                          </a:cxn>
                          <a:cxn ang="0">
                            <a:pos x="15" y="8"/>
                          </a:cxn>
                          <a:cxn ang="0">
                            <a:pos x="22" y="9"/>
                          </a:cxn>
                          <a:cxn ang="0">
                            <a:pos x="27" y="9"/>
                          </a:cxn>
                          <a:cxn ang="0">
                            <a:pos x="31" y="8"/>
                          </a:cxn>
                          <a:cxn ang="0">
                            <a:pos x="34" y="7"/>
                          </a:cxn>
                          <a:cxn ang="0">
                            <a:pos x="28" y="6"/>
                          </a:cxn>
                          <a:cxn ang="0">
                            <a:pos x="30" y="6"/>
                          </a:cxn>
                          <a:cxn ang="0">
                            <a:pos x="35" y="5"/>
                          </a:cxn>
                          <a:cxn ang="0">
                            <a:pos x="34" y="4"/>
                          </a:cxn>
                          <a:cxn ang="0">
                            <a:pos x="37" y="2"/>
                          </a:cxn>
                          <a:cxn ang="0">
                            <a:pos x="31" y="2"/>
                          </a:cxn>
                        </a:cxnLst>
                        <a:pathLst>
                          <a:path w="47" h="56">
                            <a:moveTo>
                              <a:pt x="29" y="2"/>
                            </a:moveTo>
                            <a:lnTo>
                              <a:pt x="31" y="0"/>
                            </a:lnTo>
                            <a:lnTo>
                              <a:pt x="34" y="0"/>
                            </a:lnTo>
                            <a:lnTo>
                              <a:pt x="36" y="0"/>
                            </a:lnTo>
                            <a:lnTo>
                              <a:pt x="40" y="1"/>
                            </a:lnTo>
                            <a:lnTo>
                              <a:pt x="42" y="1"/>
                            </a:lnTo>
                            <a:lnTo>
                              <a:pt x="43" y="3"/>
                            </a:lnTo>
                            <a:lnTo>
                              <a:pt x="45" y="6"/>
                            </a:lnTo>
                            <a:lnTo>
                              <a:pt x="46" y="8"/>
                            </a:lnTo>
                            <a:lnTo>
                              <a:pt x="46" y="10"/>
                            </a:lnTo>
                            <a:lnTo>
                              <a:pt x="46" y="12"/>
                            </a:lnTo>
                            <a:lnTo>
                              <a:pt x="44" y="15"/>
                            </a:lnTo>
                            <a:lnTo>
                              <a:pt x="42" y="18"/>
                            </a:lnTo>
                            <a:lnTo>
                              <a:pt x="40" y="20"/>
                            </a:lnTo>
                            <a:lnTo>
                              <a:pt x="37" y="21"/>
                            </a:lnTo>
                            <a:lnTo>
                              <a:pt x="35" y="23"/>
                            </a:lnTo>
                            <a:lnTo>
                              <a:pt x="32" y="24"/>
                            </a:lnTo>
                            <a:lnTo>
                              <a:pt x="29" y="25"/>
                            </a:lnTo>
                            <a:lnTo>
                              <a:pt x="26" y="26"/>
                            </a:lnTo>
                            <a:lnTo>
                              <a:pt x="23" y="27"/>
                            </a:lnTo>
                            <a:lnTo>
                              <a:pt x="21" y="27"/>
                            </a:lnTo>
                            <a:lnTo>
                              <a:pt x="20" y="28"/>
                            </a:lnTo>
                            <a:lnTo>
                              <a:pt x="19" y="28"/>
                            </a:lnTo>
                            <a:lnTo>
                              <a:pt x="22" y="28"/>
                            </a:lnTo>
                            <a:lnTo>
                              <a:pt x="20" y="29"/>
                            </a:lnTo>
                            <a:lnTo>
                              <a:pt x="18" y="30"/>
                            </a:lnTo>
                            <a:lnTo>
                              <a:pt x="14" y="30"/>
                            </a:lnTo>
                            <a:lnTo>
                              <a:pt x="11" y="30"/>
                            </a:lnTo>
                            <a:lnTo>
                              <a:pt x="10" y="31"/>
                            </a:lnTo>
                            <a:lnTo>
                              <a:pt x="12" y="34"/>
                            </a:lnTo>
                            <a:lnTo>
                              <a:pt x="13" y="38"/>
                            </a:lnTo>
                            <a:lnTo>
                              <a:pt x="13" y="41"/>
                            </a:lnTo>
                            <a:lnTo>
                              <a:pt x="13" y="45"/>
                            </a:lnTo>
                            <a:lnTo>
                              <a:pt x="14" y="47"/>
                            </a:lnTo>
                            <a:lnTo>
                              <a:pt x="13" y="51"/>
                            </a:lnTo>
                            <a:lnTo>
                              <a:pt x="11" y="55"/>
                            </a:lnTo>
                            <a:lnTo>
                              <a:pt x="10" y="55"/>
                            </a:lnTo>
                            <a:lnTo>
                              <a:pt x="9" y="54"/>
                            </a:lnTo>
                            <a:lnTo>
                              <a:pt x="5" y="50"/>
                            </a:lnTo>
                            <a:lnTo>
                              <a:pt x="1" y="48"/>
                            </a:lnTo>
                            <a:lnTo>
                              <a:pt x="6" y="48"/>
                            </a:lnTo>
                            <a:lnTo>
                              <a:pt x="4" y="44"/>
                            </a:lnTo>
                            <a:lnTo>
                              <a:pt x="2" y="42"/>
                            </a:lnTo>
                            <a:lnTo>
                              <a:pt x="3" y="39"/>
                            </a:lnTo>
                            <a:lnTo>
                              <a:pt x="2" y="38"/>
                            </a:lnTo>
                            <a:lnTo>
                              <a:pt x="4" y="38"/>
                            </a:lnTo>
                            <a:lnTo>
                              <a:pt x="2" y="34"/>
                            </a:lnTo>
                            <a:lnTo>
                              <a:pt x="4" y="34"/>
                            </a:lnTo>
                            <a:lnTo>
                              <a:pt x="0" y="30"/>
                            </a:lnTo>
                            <a:lnTo>
                              <a:pt x="0" y="25"/>
                            </a:lnTo>
                            <a:lnTo>
                              <a:pt x="2" y="27"/>
                            </a:lnTo>
                            <a:lnTo>
                              <a:pt x="1" y="24"/>
                            </a:lnTo>
                            <a:lnTo>
                              <a:pt x="5" y="24"/>
                            </a:lnTo>
                            <a:lnTo>
                              <a:pt x="7" y="24"/>
                            </a:lnTo>
                            <a:lnTo>
                              <a:pt x="5" y="21"/>
                            </a:lnTo>
                            <a:lnTo>
                              <a:pt x="8" y="21"/>
                            </a:lnTo>
                            <a:lnTo>
                              <a:pt x="5" y="19"/>
                            </a:lnTo>
                            <a:lnTo>
                              <a:pt x="3" y="17"/>
                            </a:lnTo>
                            <a:lnTo>
                              <a:pt x="8" y="19"/>
                            </a:lnTo>
                            <a:lnTo>
                              <a:pt x="12" y="20"/>
                            </a:lnTo>
                            <a:lnTo>
                              <a:pt x="15" y="20"/>
                            </a:lnTo>
                            <a:lnTo>
                              <a:pt x="19" y="20"/>
                            </a:lnTo>
                            <a:lnTo>
                              <a:pt x="22" y="20"/>
                            </a:lnTo>
                            <a:lnTo>
                              <a:pt x="24" y="19"/>
                            </a:lnTo>
                            <a:lnTo>
                              <a:pt x="23" y="18"/>
                            </a:lnTo>
                            <a:lnTo>
                              <a:pt x="27" y="17"/>
                            </a:lnTo>
                            <a:lnTo>
                              <a:pt x="23" y="17"/>
                            </a:lnTo>
                            <a:lnTo>
                              <a:pt x="20" y="16"/>
                            </a:lnTo>
                            <a:lnTo>
                              <a:pt x="16" y="16"/>
                            </a:lnTo>
                            <a:lnTo>
                              <a:pt x="12" y="16"/>
                            </a:lnTo>
                            <a:lnTo>
                              <a:pt x="15" y="14"/>
                            </a:lnTo>
                            <a:lnTo>
                              <a:pt x="11" y="15"/>
                            </a:lnTo>
                            <a:lnTo>
                              <a:pt x="8" y="15"/>
                            </a:lnTo>
                            <a:lnTo>
                              <a:pt x="5" y="14"/>
                            </a:lnTo>
                            <a:lnTo>
                              <a:pt x="4" y="14"/>
                            </a:lnTo>
                            <a:lnTo>
                              <a:pt x="7" y="13"/>
                            </a:lnTo>
                            <a:lnTo>
                              <a:pt x="10" y="13"/>
                            </a:lnTo>
                            <a:lnTo>
                              <a:pt x="12" y="12"/>
                            </a:lnTo>
                            <a:lnTo>
                              <a:pt x="13" y="11"/>
                            </a:lnTo>
                            <a:lnTo>
                              <a:pt x="11" y="11"/>
                            </a:lnTo>
                            <a:lnTo>
                              <a:pt x="15" y="9"/>
                            </a:lnTo>
                            <a:lnTo>
                              <a:pt x="13" y="9"/>
                            </a:lnTo>
                            <a:lnTo>
                              <a:pt x="11" y="9"/>
                            </a:lnTo>
                            <a:lnTo>
                              <a:pt x="15" y="8"/>
                            </a:lnTo>
                            <a:lnTo>
                              <a:pt x="19" y="8"/>
                            </a:lnTo>
                            <a:lnTo>
                              <a:pt x="22" y="9"/>
                            </a:lnTo>
                            <a:lnTo>
                              <a:pt x="24" y="9"/>
                            </a:lnTo>
                            <a:lnTo>
                              <a:pt x="27" y="9"/>
                            </a:lnTo>
                            <a:lnTo>
                              <a:pt x="29" y="9"/>
                            </a:lnTo>
                            <a:lnTo>
                              <a:pt x="31" y="8"/>
                            </a:lnTo>
                            <a:lnTo>
                              <a:pt x="33" y="8"/>
                            </a:lnTo>
                            <a:lnTo>
                              <a:pt x="34" y="7"/>
                            </a:lnTo>
                            <a:lnTo>
                              <a:pt x="31" y="7"/>
                            </a:lnTo>
                            <a:lnTo>
                              <a:pt x="28" y="6"/>
                            </a:lnTo>
                            <a:lnTo>
                              <a:pt x="24" y="6"/>
                            </a:lnTo>
                            <a:lnTo>
                              <a:pt x="30" y="6"/>
                            </a:lnTo>
                            <a:lnTo>
                              <a:pt x="33" y="5"/>
                            </a:lnTo>
                            <a:lnTo>
                              <a:pt x="35" y="5"/>
                            </a:lnTo>
                            <a:lnTo>
                              <a:pt x="37" y="4"/>
                            </a:lnTo>
                            <a:lnTo>
                              <a:pt x="34" y="4"/>
                            </a:lnTo>
                            <a:lnTo>
                              <a:pt x="35" y="2"/>
                            </a:lnTo>
                            <a:lnTo>
                              <a:pt x="37" y="2"/>
                            </a:lnTo>
                            <a:lnTo>
                              <a:pt x="33" y="2"/>
                            </a:lnTo>
                            <a:lnTo>
                              <a:pt x="31" y="2"/>
                            </a:lnTo>
                            <a:lnTo>
                              <a:pt x="29" y="2"/>
                            </a:lnTo>
                          </a:path>
                        </a:pathLst>
                      </a:custGeom>
                      <a:solidFill>
                        <a:srgbClr val="3F3F3F">
                          <a:alpha val="100000"/>
                        </a:srgbClr>
                      </a:solidFill>
                      <a:ln w="9525">
                        <a:noFill/>
                      </a:ln>
                    </p:spPr>
                    <p:txBody>
                      <a:bodyPr/>
                      <a:p>
                        <a:endParaRPr lang="zh-CN" altLang="en-US"/>
                      </a:p>
                    </p:txBody>
                  </p:sp>
                </p:grpSp>
                <p:sp>
                  <p:nvSpPr>
                    <p:cNvPr id="48225" name="未知"/>
                    <p:cNvSpPr/>
                    <p:nvPr/>
                  </p:nvSpPr>
                  <p:spPr>
                    <a:xfrm>
                      <a:off x="53" y="0"/>
                      <a:ext cx="17" cy="17"/>
                    </a:xfrm>
                    <a:custGeom>
                      <a:avLst/>
                      <a:gdLst/>
                      <a:ahLst/>
                      <a:cxnLst>
                        <a:cxn ang="0">
                          <a:pos x="0" y="0"/>
                        </a:cxn>
                        <a:cxn ang="0">
                          <a:pos x="2" y="3"/>
                        </a:cxn>
                        <a:cxn ang="0">
                          <a:pos x="5" y="4"/>
                        </a:cxn>
                        <a:cxn ang="0">
                          <a:pos x="7" y="6"/>
                        </a:cxn>
                        <a:cxn ang="0">
                          <a:pos x="10" y="7"/>
                        </a:cxn>
                        <a:cxn ang="0">
                          <a:pos x="13" y="8"/>
                        </a:cxn>
                        <a:cxn ang="0">
                          <a:pos x="8" y="7"/>
                        </a:cxn>
                        <a:cxn ang="0">
                          <a:pos x="5" y="7"/>
                        </a:cxn>
                        <a:cxn ang="0">
                          <a:pos x="5" y="7"/>
                        </a:cxn>
                        <a:cxn ang="0">
                          <a:pos x="7" y="9"/>
                        </a:cxn>
                        <a:cxn ang="0">
                          <a:pos x="8" y="12"/>
                        </a:cxn>
                        <a:cxn ang="0">
                          <a:pos x="11" y="13"/>
                        </a:cxn>
                        <a:cxn ang="0">
                          <a:pos x="16" y="16"/>
                        </a:cxn>
                        <a:cxn ang="0">
                          <a:pos x="10" y="13"/>
                        </a:cxn>
                        <a:cxn ang="0">
                          <a:pos x="7" y="12"/>
                        </a:cxn>
                        <a:cxn ang="0">
                          <a:pos x="4" y="11"/>
                        </a:cxn>
                        <a:cxn ang="0">
                          <a:pos x="2" y="8"/>
                        </a:cxn>
                        <a:cxn ang="0">
                          <a:pos x="2" y="6"/>
                        </a:cxn>
                        <a:cxn ang="0">
                          <a:pos x="1" y="3"/>
                        </a:cxn>
                        <a:cxn ang="0">
                          <a:pos x="0" y="0"/>
                        </a:cxn>
                      </a:cxnLst>
                      <a:pathLst>
                        <a:path w="17" h="17">
                          <a:moveTo>
                            <a:pt x="0" y="0"/>
                          </a:moveTo>
                          <a:lnTo>
                            <a:pt x="2" y="3"/>
                          </a:lnTo>
                          <a:lnTo>
                            <a:pt x="5" y="4"/>
                          </a:lnTo>
                          <a:lnTo>
                            <a:pt x="7" y="6"/>
                          </a:lnTo>
                          <a:lnTo>
                            <a:pt x="10" y="7"/>
                          </a:lnTo>
                          <a:lnTo>
                            <a:pt x="13" y="8"/>
                          </a:lnTo>
                          <a:lnTo>
                            <a:pt x="8" y="7"/>
                          </a:lnTo>
                          <a:lnTo>
                            <a:pt x="5" y="7"/>
                          </a:lnTo>
                          <a:lnTo>
                            <a:pt x="7" y="9"/>
                          </a:lnTo>
                          <a:lnTo>
                            <a:pt x="8" y="12"/>
                          </a:lnTo>
                          <a:lnTo>
                            <a:pt x="11" y="13"/>
                          </a:lnTo>
                          <a:lnTo>
                            <a:pt x="16" y="16"/>
                          </a:lnTo>
                          <a:lnTo>
                            <a:pt x="10" y="13"/>
                          </a:lnTo>
                          <a:lnTo>
                            <a:pt x="7" y="12"/>
                          </a:lnTo>
                          <a:lnTo>
                            <a:pt x="4" y="11"/>
                          </a:lnTo>
                          <a:lnTo>
                            <a:pt x="2" y="8"/>
                          </a:lnTo>
                          <a:lnTo>
                            <a:pt x="2" y="6"/>
                          </a:lnTo>
                          <a:lnTo>
                            <a:pt x="1" y="3"/>
                          </a:lnTo>
                          <a:lnTo>
                            <a:pt x="0" y="0"/>
                          </a:lnTo>
                        </a:path>
                      </a:pathLst>
                    </a:custGeom>
                    <a:solidFill>
                      <a:srgbClr val="3F3F3F">
                        <a:alpha val="100000"/>
                      </a:srgbClr>
                    </a:solidFill>
                    <a:ln w="9525">
                      <a:noFill/>
                    </a:ln>
                  </p:spPr>
                  <p:txBody>
                    <a:bodyPr/>
                    <a:p>
                      <a:endParaRPr lang="zh-CN" altLang="en-US"/>
                    </a:p>
                  </p:txBody>
                </p:sp>
              </p:grpSp>
            </p:grpSp>
          </p:grpSp>
        </p:grpSp>
        <p:sp>
          <p:nvSpPr>
            <p:cNvPr id="48146" name="未知"/>
            <p:cNvSpPr/>
            <p:nvPr/>
          </p:nvSpPr>
          <p:spPr>
            <a:xfrm>
              <a:off x="0" y="243"/>
              <a:ext cx="849" cy="136"/>
            </a:xfrm>
            <a:custGeom>
              <a:avLst/>
              <a:gdLst/>
              <a:ahLst/>
              <a:cxnLst>
                <a:cxn ang="0">
                  <a:pos x="107" y="0"/>
                </a:cxn>
                <a:cxn ang="0">
                  <a:pos x="0" y="135"/>
                </a:cxn>
                <a:cxn ang="0">
                  <a:pos x="848" y="135"/>
                </a:cxn>
                <a:cxn ang="0">
                  <a:pos x="771" y="0"/>
                </a:cxn>
                <a:cxn ang="0">
                  <a:pos x="107" y="0"/>
                </a:cxn>
              </a:cxnLst>
              <a:pathLst>
                <a:path w="849" h="136">
                  <a:moveTo>
                    <a:pt x="107" y="0"/>
                  </a:moveTo>
                  <a:lnTo>
                    <a:pt x="0" y="135"/>
                  </a:lnTo>
                  <a:lnTo>
                    <a:pt x="848" y="135"/>
                  </a:lnTo>
                  <a:lnTo>
                    <a:pt x="771" y="0"/>
                  </a:lnTo>
                  <a:lnTo>
                    <a:pt x="107" y="0"/>
                  </a:lnTo>
                </a:path>
              </a:pathLst>
            </a:custGeom>
            <a:solidFill>
              <a:srgbClr val="BC3700">
                <a:alpha val="100000"/>
              </a:srgbClr>
            </a:solidFill>
            <a:ln w="9525">
              <a:noFill/>
            </a:ln>
          </p:spPr>
          <p:txBody>
            <a:bodyPr/>
            <a:p>
              <a:endParaRPr lang="zh-CN" altLang="en-US"/>
            </a:p>
          </p:txBody>
        </p:sp>
        <p:grpSp>
          <p:nvGrpSpPr>
            <p:cNvPr id="48147" name="Group 69"/>
            <p:cNvGrpSpPr/>
            <p:nvPr/>
          </p:nvGrpSpPr>
          <p:grpSpPr>
            <a:xfrm>
              <a:off x="298" y="210"/>
              <a:ext cx="39" cy="38"/>
              <a:chOff x="0" y="0"/>
              <a:chExt cx="39" cy="38"/>
            </a:xfrm>
          </p:grpSpPr>
          <p:sp>
            <p:nvSpPr>
              <p:cNvPr id="48213" name="未知"/>
              <p:cNvSpPr/>
              <p:nvPr/>
            </p:nvSpPr>
            <p:spPr>
              <a:xfrm>
                <a:off x="0" y="0"/>
                <a:ext cx="39" cy="38"/>
              </a:xfrm>
              <a:custGeom>
                <a:avLst/>
                <a:gdLst/>
                <a:ahLst/>
                <a:cxnLst>
                  <a:cxn ang="0">
                    <a:pos x="6" y="6"/>
                  </a:cxn>
                  <a:cxn ang="0">
                    <a:pos x="12" y="1"/>
                  </a:cxn>
                  <a:cxn ang="0">
                    <a:pos x="15" y="0"/>
                  </a:cxn>
                  <a:cxn ang="0">
                    <a:pos x="22" y="1"/>
                  </a:cxn>
                  <a:cxn ang="0">
                    <a:pos x="29" y="2"/>
                  </a:cxn>
                  <a:cxn ang="0">
                    <a:pos x="33" y="3"/>
                  </a:cxn>
                  <a:cxn ang="0">
                    <a:pos x="35" y="4"/>
                  </a:cxn>
                  <a:cxn ang="0">
                    <a:pos x="36" y="6"/>
                  </a:cxn>
                  <a:cxn ang="0">
                    <a:pos x="36" y="8"/>
                  </a:cxn>
                  <a:cxn ang="0">
                    <a:pos x="35" y="9"/>
                  </a:cxn>
                  <a:cxn ang="0">
                    <a:pos x="36" y="10"/>
                  </a:cxn>
                  <a:cxn ang="0">
                    <a:pos x="37" y="12"/>
                  </a:cxn>
                  <a:cxn ang="0">
                    <a:pos x="36" y="14"/>
                  </a:cxn>
                  <a:cxn ang="0">
                    <a:pos x="37" y="15"/>
                  </a:cxn>
                  <a:cxn ang="0">
                    <a:pos x="38" y="17"/>
                  </a:cxn>
                  <a:cxn ang="0">
                    <a:pos x="38" y="19"/>
                  </a:cxn>
                  <a:cxn ang="0">
                    <a:pos x="36" y="21"/>
                  </a:cxn>
                  <a:cxn ang="0">
                    <a:pos x="37" y="23"/>
                  </a:cxn>
                  <a:cxn ang="0">
                    <a:pos x="38" y="25"/>
                  </a:cxn>
                  <a:cxn ang="0">
                    <a:pos x="37" y="27"/>
                  </a:cxn>
                  <a:cxn ang="0">
                    <a:pos x="36" y="29"/>
                  </a:cxn>
                  <a:cxn ang="0">
                    <a:pos x="36" y="33"/>
                  </a:cxn>
                  <a:cxn ang="0">
                    <a:pos x="34" y="35"/>
                  </a:cxn>
                  <a:cxn ang="0">
                    <a:pos x="31" y="36"/>
                  </a:cxn>
                  <a:cxn ang="0">
                    <a:pos x="17" y="37"/>
                  </a:cxn>
                  <a:cxn ang="0">
                    <a:pos x="10" y="35"/>
                  </a:cxn>
                  <a:cxn ang="0">
                    <a:pos x="2" y="26"/>
                  </a:cxn>
                  <a:cxn ang="0">
                    <a:pos x="0" y="22"/>
                  </a:cxn>
                  <a:cxn ang="0">
                    <a:pos x="0" y="19"/>
                  </a:cxn>
                  <a:cxn ang="0">
                    <a:pos x="0" y="16"/>
                  </a:cxn>
                  <a:cxn ang="0">
                    <a:pos x="2" y="11"/>
                  </a:cxn>
                  <a:cxn ang="0">
                    <a:pos x="3" y="9"/>
                  </a:cxn>
                  <a:cxn ang="0">
                    <a:pos x="6" y="6"/>
                  </a:cxn>
                </a:cxnLst>
                <a:pathLst>
                  <a:path w="39" h="38">
                    <a:moveTo>
                      <a:pt x="6" y="6"/>
                    </a:moveTo>
                    <a:lnTo>
                      <a:pt x="12" y="1"/>
                    </a:lnTo>
                    <a:lnTo>
                      <a:pt x="15" y="0"/>
                    </a:lnTo>
                    <a:lnTo>
                      <a:pt x="22" y="1"/>
                    </a:lnTo>
                    <a:lnTo>
                      <a:pt x="29" y="2"/>
                    </a:lnTo>
                    <a:lnTo>
                      <a:pt x="33" y="3"/>
                    </a:lnTo>
                    <a:lnTo>
                      <a:pt x="35" y="4"/>
                    </a:lnTo>
                    <a:lnTo>
                      <a:pt x="36" y="6"/>
                    </a:lnTo>
                    <a:lnTo>
                      <a:pt x="36" y="8"/>
                    </a:lnTo>
                    <a:lnTo>
                      <a:pt x="35" y="9"/>
                    </a:lnTo>
                    <a:lnTo>
                      <a:pt x="36" y="10"/>
                    </a:lnTo>
                    <a:lnTo>
                      <a:pt x="37" y="12"/>
                    </a:lnTo>
                    <a:lnTo>
                      <a:pt x="36" y="14"/>
                    </a:lnTo>
                    <a:lnTo>
                      <a:pt x="37" y="15"/>
                    </a:lnTo>
                    <a:lnTo>
                      <a:pt x="38" y="17"/>
                    </a:lnTo>
                    <a:lnTo>
                      <a:pt x="38" y="19"/>
                    </a:lnTo>
                    <a:lnTo>
                      <a:pt x="36" y="21"/>
                    </a:lnTo>
                    <a:lnTo>
                      <a:pt x="37" y="23"/>
                    </a:lnTo>
                    <a:lnTo>
                      <a:pt x="38" y="25"/>
                    </a:lnTo>
                    <a:lnTo>
                      <a:pt x="37" y="27"/>
                    </a:lnTo>
                    <a:lnTo>
                      <a:pt x="36" y="29"/>
                    </a:lnTo>
                    <a:lnTo>
                      <a:pt x="36" y="33"/>
                    </a:lnTo>
                    <a:lnTo>
                      <a:pt x="34" y="35"/>
                    </a:lnTo>
                    <a:lnTo>
                      <a:pt x="31" y="36"/>
                    </a:lnTo>
                    <a:lnTo>
                      <a:pt x="17" y="37"/>
                    </a:lnTo>
                    <a:lnTo>
                      <a:pt x="10" y="35"/>
                    </a:lnTo>
                    <a:lnTo>
                      <a:pt x="2" y="26"/>
                    </a:lnTo>
                    <a:lnTo>
                      <a:pt x="0" y="22"/>
                    </a:lnTo>
                    <a:lnTo>
                      <a:pt x="0" y="19"/>
                    </a:lnTo>
                    <a:lnTo>
                      <a:pt x="0" y="16"/>
                    </a:lnTo>
                    <a:lnTo>
                      <a:pt x="2" y="11"/>
                    </a:lnTo>
                    <a:lnTo>
                      <a:pt x="3" y="9"/>
                    </a:lnTo>
                    <a:lnTo>
                      <a:pt x="6" y="6"/>
                    </a:lnTo>
                  </a:path>
                </a:pathLst>
              </a:custGeom>
              <a:solidFill>
                <a:srgbClr val="FFBFBF">
                  <a:alpha val="100000"/>
                </a:srgbClr>
              </a:solidFill>
              <a:ln w="9525">
                <a:noFill/>
              </a:ln>
            </p:spPr>
            <p:txBody>
              <a:bodyPr/>
              <a:p>
                <a:endParaRPr lang="zh-CN" altLang="en-US"/>
              </a:p>
            </p:txBody>
          </p:sp>
          <p:grpSp>
            <p:nvGrpSpPr>
              <p:cNvPr id="48214" name="Group 71"/>
              <p:cNvGrpSpPr/>
              <p:nvPr/>
            </p:nvGrpSpPr>
            <p:grpSpPr>
              <a:xfrm>
                <a:off x="10" y="6"/>
                <a:ext cx="29" cy="32"/>
                <a:chOff x="0" y="0"/>
                <a:chExt cx="29" cy="32"/>
              </a:xfrm>
            </p:grpSpPr>
            <p:sp>
              <p:nvSpPr>
                <p:cNvPr id="48215" name="未知"/>
                <p:cNvSpPr/>
                <p:nvPr/>
              </p:nvSpPr>
              <p:spPr>
                <a:xfrm>
                  <a:off x="0" y="6"/>
                  <a:ext cx="29" cy="26"/>
                </a:xfrm>
                <a:custGeom>
                  <a:avLst/>
                  <a:gdLst/>
                  <a:ahLst/>
                  <a:cxnLst>
                    <a:cxn ang="0">
                      <a:pos x="12" y="4"/>
                    </a:cxn>
                    <a:cxn ang="0">
                      <a:pos x="13" y="0"/>
                    </a:cxn>
                    <a:cxn ang="0">
                      <a:pos x="16" y="3"/>
                    </a:cxn>
                    <a:cxn ang="0">
                      <a:pos x="20" y="3"/>
                    </a:cxn>
                    <a:cxn ang="0">
                      <a:pos x="24" y="1"/>
                    </a:cxn>
                    <a:cxn ang="0">
                      <a:pos x="27" y="0"/>
                    </a:cxn>
                    <a:cxn ang="0">
                      <a:pos x="27" y="3"/>
                    </a:cxn>
                    <a:cxn ang="0">
                      <a:pos x="28" y="6"/>
                    </a:cxn>
                    <a:cxn ang="0">
                      <a:pos x="27" y="10"/>
                    </a:cxn>
                    <a:cxn ang="0">
                      <a:pos x="27" y="15"/>
                    </a:cxn>
                    <a:cxn ang="0">
                      <a:pos x="26" y="21"/>
                    </a:cxn>
                    <a:cxn ang="0">
                      <a:pos x="21" y="24"/>
                    </a:cxn>
                    <a:cxn ang="0">
                      <a:pos x="1" y="23"/>
                    </a:cxn>
                    <a:cxn ang="0">
                      <a:pos x="8" y="24"/>
                    </a:cxn>
                    <a:cxn ang="0">
                      <a:pos x="13" y="24"/>
                    </a:cxn>
                    <a:cxn ang="0">
                      <a:pos x="14" y="24"/>
                    </a:cxn>
                    <a:cxn ang="0">
                      <a:pos x="21" y="24"/>
                    </a:cxn>
                    <a:cxn ang="0">
                      <a:pos x="24" y="21"/>
                    </a:cxn>
                    <a:cxn ang="0">
                      <a:pos x="25" y="17"/>
                    </a:cxn>
                    <a:cxn ang="0">
                      <a:pos x="20" y="18"/>
                    </a:cxn>
                    <a:cxn ang="0">
                      <a:pos x="14" y="19"/>
                    </a:cxn>
                    <a:cxn ang="0">
                      <a:pos x="9" y="18"/>
                    </a:cxn>
                    <a:cxn ang="0">
                      <a:pos x="4" y="17"/>
                    </a:cxn>
                    <a:cxn ang="0">
                      <a:pos x="4" y="16"/>
                    </a:cxn>
                    <a:cxn ang="0">
                      <a:pos x="9" y="17"/>
                    </a:cxn>
                    <a:cxn ang="0">
                      <a:pos x="14" y="18"/>
                    </a:cxn>
                    <a:cxn ang="0">
                      <a:pos x="18" y="16"/>
                    </a:cxn>
                    <a:cxn ang="0">
                      <a:pos x="20" y="17"/>
                    </a:cxn>
                    <a:cxn ang="0">
                      <a:pos x="24" y="17"/>
                    </a:cxn>
                    <a:cxn ang="0">
                      <a:pos x="26" y="15"/>
                    </a:cxn>
                    <a:cxn ang="0">
                      <a:pos x="27" y="13"/>
                    </a:cxn>
                    <a:cxn ang="0">
                      <a:pos x="26" y="11"/>
                    </a:cxn>
                    <a:cxn ang="0">
                      <a:pos x="22" y="11"/>
                    </a:cxn>
                    <a:cxn ang="0">
                      <a:pos x="17" y="13"/>
                    </a:cxn>
                    <a:cxn ang="0">
                      <a:pos x="11" y="13"/>
                    </a:cxn>
                    <a:cxn ang="0">
                      <a:pos x="5" y="12"/>
                    </a:cxn>
                    <a:cxn ang="0">
                      <a:pos x="0" y="9"/>
                    </a:cxn>
                    <a:cxn ang="0">
                      <a:pos x="6" y="11"/>
                    </a:cxn>
                    <a:cxn ang="0">
                      <a:pos x="11" y="12"/>
                    </a:cxn>
                    <a:cxn ang="0">
                      <a:pos x="15" y="11"/>
                    </a:cxn>
                    <a:cxn ang="0">
                      <a:pos x="18" y="9"/>
                    </a:cxn>
                    <a:cxn ang="0">
                      <a:pos x="18" y="11"/>
                    </a:cxn>
                    <a:cxn ang="0">
                      <a:pos x="21" y="10"/>
                    </a:cxn>
                    <a:cxn ang="0">
                      <a:pos x="25" y="8"/>
                    </a:cxn>
                    <a:cxn ang="0">
                      <a:pos x="27" y="6"/>
                    </a:cxn>
                    <a:cxn ang="0">
                      <a:pos x="27" y="2"/>
                    </a:cxn>
                    <a:cxn ang="0">
                      <a:pos x="22" y="4"/>
                    </a:cxn>
                    <a:cxn ang="0">
                      <a:pos x="15" y="5"/>
                    </a:cxn>
                    <a:cxn ang="0">
                      <a:pos x="7" y="4"/>
                    </a:cxn>
                    <a:cxn ang="0">
                      <a:pos x="8" y="3"/>
                    </a:cxn>
                  </a:cxnLst>
                  <a:pathLst>
                    <a:path w="29" h="26">
                      <a:moveTo>
                        <a:pt x="8" y="3"/>
                      </a:moveTo>
                      <a:lnTo>
                        <a:pt x="12" y="4"/>
                      </a:lnTo>
                      <a:lnTo>
                        <a:pt x="14" y="4"/>
                      </a:lnTo>
                      <a:lnTo>
                        <a:pt x="13" y="0"/>
                      </a:lnTo>
                      <a:lnTo>
                        <a:pt x="15" y="2"/>
                      </a:lnTo>
                      <a:lnTo>
                        <a:pt x="16" y="3"/>
                      </a:lnTo>
                      <a:lnTo>
                        <a:pt x="17" y="3"/>
                      </a:lnTo>
                      <a:lnTo>
                        <a:pt x="20" y="3"/>
                      </a:lnTo>
                      <a:lnTo>
                        <a:pt x="23" y="2"/>
                      </a:lnTo>
                      <a:lnTo>
                        <a:pt x="24" y="1"/>
                      </a:lnTo>
                      <a:lnTo>
                        <a:pt x="26" y="1"/>
                      </a:lnTo>
                      <a:lnTo>
                        <a:pt x="27" y="0"/>
                      </a:lnTo>
                      <a:lnTo>
                        <a:pt x="26" y="1"/>
                      </a:lnTo>
                      <a:lnTo>
                        <a:pt x="27" y="3"/>
                      </a:lnTo>
                      <a:lnTo>
                        <a:pt x="28" y="5"/>
                      </a:lnTo>
                      <a:lnTo>
                        <a:pt x="28" y="6"/>
                      </a:lnTo>
                      <a:lnTo>
                        <a:pt x="26" y="8"/>
                      </a:lnTo>
                      <a:lnTo>
                        <a:pt x="27" y="10"/>
                      </a:lnTo>
                      <a:lnTo>
                        <a:pt x="28" y="13"/>
                      </a:lnTo>
                      <a:lnTo>
                        <a:pt x="27" y="15"/>
                      </a:lnTo>
                      <a:lnTo>
                        <a:pt x="26" y="17"/>
                      </a:lnTo>
                      <a:lnTo>
                        <a:pt x="26" y="21"/>
                      </a:lnTo>
                      <a:lnTo>
                        <a:pt x="24" y="23"/>
                      </a:lnTo>
                      <a:lnTo>
                        <a:pt x="21" y="24"/>
                      </a:lnTo>
                      <a:lnTo>
                        <a:pt x="7" y="25"/>
                      </a:lnTo>
                      <a:lnTo>
                        <a:pt x="1" y="23"/>
                      </a:lnTo>
                      <a:lnTo>
                        <a:pt x="5" y="24"/>
                      </a:lnTo>
                      <a:lnTo>
                        <a:pt x="8" y="24"/>
                      </a:lnTo>
                      <a:lnTo>
                        <a:pt x="11" y="24"/>
                      </a:lnTo>
                      <a:lnTo>
                        <a:pt x="13" y="24"/>
                      </a:lnTo>
                      <a:lnTo>
                        <a:pt x="14" y="22"/>
                      </a:lnTo>
                      <a:lnTo>
                        <a:pt x="14" y="24"/>
                      </a:lnTo>
                      <a:lnTo>
                        <a:pt x="17" y="24"/>
                      </a:lnTo>
                      <a:lnTo>
                        <a:pt x="21" y="24"/>
                      </a:lnTo>
                      <a:lnTo>
                        <a:pt x="23" y="23"/>
                      </a:lnTo>
                      <a:lnTo>
                        <a:pt x="24" y="21"/>
                      </a:lnTo>
                      <a:lnTo>
                        <a:pt x="25" y="19"/>
                      </a:lnTo>
                      <a:lnTo>
                        <a:pt x="25" y="17"/>
                      </a:lnTo>
                      <a:lnTo>
                        <a:pt x="23" y="18"/>
                      </a:lnTo>
                      <a:lnTo>
                        <a:pt x="20" y="18"/>
                      </a:lnTo>
                      <a:lnTo>
                        <a:pt x="17" y="19"/>
                      </a:lnTo>
                      <a:lnTo>
                        <a:pt x="14" y="19"/>
                      </a:lnTo>
                      <a:lnTo>
                        <a:pt x="12" y="19"/>
                      </a:lnTo>
                      <a:lnTo>
                        <a:pt x="9" y="18"/>
                      </a:lnTo>
                      <a:lnTo>
                        <a:pt x="7" y="18"/>
                      </a:lnTo>
                      <a:lnTo>
                        <a:pt x="4" y="17"/>
                      </a:lnTo>
                      <a:lnTo>
                        <a:pt x="2" y="15"/>
                      </a:lnTo>
                      <a:lnTo>
                        <a:pt x="4" y="16"/>
                      </a:lnTo>
                      <a:lnTo>
                        <a:pt x="6" y="17"/>
                      </a:lnTo>
                      <a:lnTo>
                        <a:pt x="9" y="17"/>
                      </a:lnTo>
                      <a:lnTo>
                        <a:pt x="11" y="17"/>
                      </a:lnTo>
                      <a:lnTo>
                        <a:pt x="14" y="18"/>
                      </a:lnTo>
                      <a:lnTo>
                        <a:pt x="16" y="17"/>
                      </a:lnTo>
                      <a:lnTo>
                        <a:pt x="18" y="16"/>
                      </a:lnTo>
                      <a:lnTo>
                        <a:pt x="19" y="17"/>
                      </a:lnTo>
                      <a:lnTo>
                        <a:pt x="20" y="17"/>
                      </a:lnTo>
                      <a:lnTo>
                        <a:pt x="22" y="17"/>
                      </a:lnTo>
                      <a:lnTo>
                        <a:pt x="24" y="17"/>
                      </a:lnTo>
                      <a:lnTo>
                        <a:pt x="25" y="16"/>
                      </a:lnTo>
                      <a:lnTo>
                        <a:pt x="26" y="15"/>
                      </a:lnTo>
                      <a:lnTo>
                        <a:pt x="26" y="14"/>
                      </a:lnTo>
                      <a:lnTo>
                        <a:pt x="27" y="13"/>
                      </a:lnTo>
                      <a:lnTo>
                        <a:pt x="27" y="12"/>
                      </a:lnTo>
                      <a:lnTo>
                        <a:pt x="26" y="11"/>
                      </a:lnTo>
                      <a:lnTo>
                        <a:pt x="25" y="11"/>
                      </a:lnTo>
                      <a:lnTo>
                        <a:pt x="22" y="11"/>
                      </a:lnTo>
                      <a:lnTo>
                        <a:pt x="20" y="12"/>
                      </a:lnTo>
                      <a:lnTo>
                        <a:pt x="17" y="13"/>
                      </a:lnTo>
                      <a:lnTo>
                        <a:pt x="14" y="13"/>
                      </a:lnTo>
                      <a:lnTo>
                        <a:pt x="11" y="13"/>
                      </a:lnTo>
                      <a:lnTo>
                        <a:pt x="8" y="13"/>
                      </a:lnTo>
                      <a:lnTo>
                        <a:pt x="5" y="12"/>
                      </a:lnTo>
                      <a:lnTo>
                        <a:pt x="3" y="11"/>
                      </a:lnTo>
                      <a:lnTo>
                        <a:pt x="0" y="9"/>
                      </a:lnTo>
                      <a:lnTo>
                        <a:pt x="4" y="11"/>
                      </a:lnTo>
                      <a:lnTo>
                        <a:pt x="6" y="11"/>
                      </a:lnTo>
                      <a:lnTo>
                        <a:pt x="9" y="12"/>
                      </a:lnTo>
                      <a:lnTo>
                        <a:pt x="11" y="12"/>
                      </a:lnTo>
                      <a:lnTo>
                        <a:pt x="13" y="12"/>
                      </a:lnTo>
                      <a:lnTo>
                        <a:pt x="15" y="11"/>
                      </a:lnTo>
                      <a:lnTo>
                        <a:pt x="17" y="10"/>
                      </a:lnTo>
                      <a:lnTo>
                        <a:pt x="18" y="9"/>
                      </a:lnTo>
                      <a:lnTo>
                        <a:pt x="17" y="10"/>
                      </a:lnTo>
                      <a:lnTo>
                        <a:pt x="18" y="11"/>
                      </a:lnTo>
                      <a:lnTo>
                        <a:pt x="19" y="11"/>
                      </a:lnTo>
                      <a:lnTo>
                        <a:pt x="21" y="10"/>
                      </a:lnTo>
                      <a:lnTo>
                        <a:pt x="23" y="10"/>
                      </a:lnTo>
                      <a:lnTo>
                        <a:pt x="25" y="8"/>
                      </a:lnTo>
                      <a:lnTo>
                        <a:pt x="27" y="7"/>
                      </a:lnTo>
                      <a:lnTo>
                        <a:pt x="27" y="6"/>
                      </a:lnTo>
                      <a:lnTo>
                        <a:pt x="27" y="4"/>
                      </a:lnTo>
                      <a:lnTo>
                        <a:pt x="27" y="2"/>
                      </a:lnTo>
                      <a:lnTo>
                        <a:pt x="25" y="2"/>
                      </a:lnTo>
                      <a:lnTo>
                        <a:pt x="22" y="4"/>
                      </a:lnTo>
                      <a:lnTo>
                        <a:pt x="19" y="5"/>
                      </a:lnTo>
                      <a:lnTo>
                        <a:pt x="15" y="5"/>
                      </a:lnTo>
                      <a:lnTo>
                        <a:pt x="11" y="5"/>
                      </a:lnTo>
                      <a:lnTo>
                        <a:pt x="7" y="4"/>
                      </a:lnTo>
                      <a:lnTo>
                        <a:pt x="4" y="3"/>
                      </a:lnTo>
                      <a:lnTo>
                        <a:pt x="8" y="3"/>
                      </a:lnTo>
                    </a:path>
                  </a:pathLst>
                </a:custGeom>
                <a:solidFill>
                  <a:srgbClr val="DF9F7F">
                    <a:alpha val="100000"/>
                  </a:srgbClr>
                </a:solidFill>
                <a:ln w="9525">
                  <a:noFill/>
                </a:ln>
              </p:spPr>
              <p:txBody>
                <a:bodyPr/>
                <a:p>
                  <a:endParaRPr lang="zh-CN" altLang="en-US"/>
                </a:p>
              </p:txBody>
            </p:sp>
            <p:sp>
              <p:nvSpPr>
                <p:cNvPr id="48216" name="未知"/>
                <p:cNvSpPr/>
                <p:nvPr/>
              </p:nvSpPr>
              <p:spPr>
                <a:xfrm>
                  <a:off x="1" y="0"/>
                  <a:ext cx="20" cy="17"/>
                </a:xfrm>
                <a:custGeom>
                  <a:avLst/>
                  <a:gdLst/>
                  <a:ahLst/>
                  <a:cxnLst>
                    <a:cxn ang="0">
                      <a:pos x="19" y="0"/>
                    </a:cxn>
                    <a:cxn ang="0">
                      <a:pos x="17" y="8"/>
                    </a:cxn>
                    <a:cxn ang="0">
                      <a:pos x="16" y="16"/>
                    </a:cxn>
                    <a:cxn ang="0">
                      <a:pos x="14" y="16"/>
                    </a:cxn>
                    <a:cxn ang="0">
                      <a:pos x="12" y="8"/>
                    </a:cxn>
                    <a:cxn ang="0">
                      <a:pos x="10" y="8"/>
                    </a:cxn>
                    <a:cxn ang="0">
                      <a:pos x="7" y="8"/>
                    </a:cxn>
                    <a:cxn ang="0">
                      <a:pos x="4" y="16"/>
                    </a:cxn>
                    <a:cxn ang="0">
                      <a:pos x="6" y="8"/>
                    </a:cxn>
                    <a:cxn ang="0">
                      <a:pos x="3" y="8"/>
                    </a:cxn>
                    <a:cxn ang="0">
                      <a:pos x="0" y="8"/>
                    </a:cxn>
                    <a:cxn ang="0">
                      <a:pos x="4" y="8"/>
                    </a:cxn>
                    <a:cxn ang="0">
                      <a:pos x="7" y="8"/>
                    </a:cxn>
                    <a:cxn ang="0">
                      <a:pos x="9" y="8"/>
                    </a:cxn>
                    <a:cxn ang="0">
                      <a:pos x="11" y="8"/>
                    </a:cxn>
                    <a:cxn ang="0">
                      <a:pos x="12" y="8"/>
                    </a:cxn>
                    <a:cxn ang="0">
                      <a:pos x="14" y="8"/>
                    </a:cxn>
                    <a:cxn ang="0">
                      <a:pos x="16" y="8"/>
                    </a:cxn>
                    <a:cxn ang="0">
                      <a:pos x="19" y="0"/>
                    </a:cxn>
                  </a:cxnLst>
                  <a:pathLst>
                    <a:path w="20" h="17">
                      <a:moveTo>
                        <a:pt x="19" y="0"/>
                      </a:moveTo>
                      <a:lnTo>
                        <a:pt x="17" y="8"/>
                      </a:lnTo>
                      <a:lnTo>
                        <a:pt x="16" y="16"/>
                      </a:lnTo>
                      <a:lnTo>
                        <a:pt x="14" y="16"/>
                      </a:lnTo>
                      <a:lnTo>
                        <a:pt x="12" y="8"/>
                      </a:lnTo>
                      <a:lnTo>
                        <a:pt x="10" y="8"/>
                      </a:lnTo>
                      <a:lnTo>
                        <a:pt x="7" y="8"/>
                      </a:lnTo>
                      <a:lnTo>
                        <a:pt x="4" y="16"/>
                      </a:lnTo>
                      <a:lnTo>
                        <a:pt x="6" y="8"/>
                      </a:lnTo>
                      <a:lnTo>
                        <a:pt x="3" y="8"/>
                      </a:lnTo>
                      <a:lnTo>
                        <a:pt x="0" y="8"/>
                      </a:lnTo>
                      <a:lnTo>
                        <a:pt x="4" y="8"/>
                      </a:lnTo>
                      <a:lnTo>
                        <a:pt x="7" y="8"/>
                      </a:lnTo>
                      <a:lnTo>
                        <a:pt x="9" y="8"/>
                      </a:lnTo>
                      <a:lnTo>
                        <a:pt x="11" y="8"/>
                      </a:lnTo>
                      <a:lnTo>
                        <a:pt x="12" y="8"/>
                      </a:lnTo>
                      <a:lnTo>
                        <a:pt x="14" y="8"/>
                      </a:lnTo>
                      <a:lnTo>
                        <a:pt x="16" y="8"/>
                      </a:lnTo>
                      <a:lnTo>
                        <a:pt x="19" y="0"/>
                      </a:lnTo>
                    </a:path>
                  </a:pathLst>
                </a:custGeom>
                <a:solidFill>
                  <a:srgbClr val="DF9F7F">
                    <a:alpha val="100000"/>
                  </a:srgbClr>
                </a:solidFill>
                <a:ln w="9525">
                  <a:noFill/>
                </a:ln>
              </p:spPr>
              <p:txBody>
                <a:bodyPr/>
                <a:p>
                  <a:endParaRPr lang="zh-CN" altLang="en-US"/>
                </a:p>
              </p:txBody>
            </p:sp>
          </p:grpSp>
        </p:grpSp>
        <p:grpSp>
          <p:nvGrpSpPr>
            <p:cNvPr id="48148" name="Group 74"/>
            <p:cNvGrpSpPr/>
            <p:nvPr/>
          </p:nvGrpSpPr>
          <p:grpSpPr>
            <a:xfrm>
              <a:off x="328" y="246"/>
              <a:ext cx="270" cy="80"/>
              <a:chOff x="0" y="0"/>
              <a:chExt cx="270" cy="80"/>
            </a:xfrm>
          </p:grpSpPr>
          <p:sp>
            <p:nvSpPr>
              <p:cNvPr id="48210" name="未知"/>
              <p:cNvSpPr/>
              <p:nvPr/>
            </p:nvSpPr>
            <p:spPr>
              <a:xfrm>
                <a:off x="0" y="3"/>
                <a:ext cx="100" cy="77"/>
              </a:xfrm>
              <a:custGeom>
                <a:avLst/>
                <a:gdLst/>
                <a:ahLst/>
                <a:cxnLst>
                  <a:cxn ang="0">
                    <a:pos x="21" y="0"/>
                  </a:cxn>
                  <a:cxn ang="0">
                    <a:pos x="0" y="68"/>
                  </a:cxn>
                  <a:cxn ang="0">
                    <a:pos x="80" y="76"/>
                  </a:cxn>
                  <a:cxn ang="0">
                    <a:pos x="99" y="5"/>
                  </a:cxn>
                  <a:cxn ang="0">
                    <a:pos x="21" y="0"/>
                  </a:cxn>
                </a:cxnLst>
                <a:pathLst>
                  <a:path w="100" h="77">
                    <a:moveTo>
                      <a:pt x="21" y="0"/>
                    </a:moveTo>
                    <a:lnTo>
                      <a:pt x="0" y="68"/>
                    </a:lnTo>
                    <a:lnTo>
                      <a:pt x="80" y="76"/>
                    </a:lnTo>
                    <a:lnTo>
                      <a:pt x="99" y="5"/>
                    </a:lnTo>
                    <a:lnTo>
                      <a:pt x="21" y="0"/>
                    </a:lnTo>
                  </a:path>
                </a:pathLst>
              </a:custGeom>
              <a:solidFill>
                <a:srgbClr val="C0C0C0">
                  <a:alpha val="100000"/>
                </a:srgbClr>
              </a:solidFill>
              <a:ln w="9525">
                <a:noFill/>
              </a:ln>
            </p:spPr>
            <p:txBody>
              <a:bodyPr/>
              <a:p>
                <a:endParaRPr lang="zh-CN" altLang="en-US"/>
              </a:p>
            </p:txBody>
          </p:sp>
          <p:sp>
            <p:nvSpPr>
              <p:cNvPr id="48211" name="未知"/>
              <p:cNvSpPr/>
              <p:nvPr/>
            </p:nvSpPr>
            <p:spPr>
              <a:xfrm>
                <a:off x="42" y="0"/>
                <a:ext cx="120" cy="60"/>
              </a:xfrm>
              <a:custGeom>
                <a:avLst/>
                <a:gdLst/>
                <a:ahLst/>
                <a:cxnLst>
                  <a:cxn ang="0">
                    <a:pos x="0" y="13"/>
                  </a:cxn>
                  <a:cxn ang="0">
                    <a:pos x="37" y="59"/>
                  </a:cxn>
                  <a:cxn ang="0">
                    <a:pos x="119" y="37"/>
                  </a:cxn>
                  <a:cxn ang="0">
                    <a:pos x="78" y="0"/>
                  </a:cxn>
                  <a:cxn ang="0">
                    <a:pos x="0" y="13"/>
                  </a:cxn>
                </a:cxnLst>
                <a:pathLst>
                  <a:path w="120" h="60">
                    <a:moveTo>
                      <a:pt x="0" y="13"/>
                    </a:moveTo>
                    <a:lnTo>
                      <a:pt x="37" y="59"/>
                    </a:lnTo>
                    <a:lnTo>
                      <a:pt x="119" y="37"/>
                    </a:lnTo>
                    <a:lnTo>
                      <a:pt x="78" y="0"/>
                    </a:lnTo>
                    <a:lnTo>
                      <a:pt x="0" y="13"/>
                    </a:lnTo>
                  </a:path>
                </a:pathLst>
              </a:custGeom>
              <a:solidFill>
                <a:srgbClr val="9F9F9F">
                  <a:alpha val="100000"/>
                </a:srgbClr>
              </a:solidFill>
              <a:ln w="9525">
                <a:noFill/>
              </a:ln>
            </p:spPr>
            <p:txBody>
              <a:bodyPr/>
              <a:p>
                <a:endParaRPr lang="zh-CN" altLang="en-US"/>
              </a:p>
            </p:txBody>
          </p:sp>
          <p:sp>
            <p:nvSpPr>
              <p:cNvPr id="48212" name="未知"/>
              <p:cNvSpPr/>
              <p:nvPr/>
            </p:nvSpPr>
            <p:spPr>
              <a:xfrm>
                <a:off x="126" y="2"/>
                <a:ext cx="144" cy="51"/>
              </a:xfrm>
              <a:custGeom>
                <a:avLst/>
                <a:gdLst/>
                <a:ahLst/>
                <a:cxnLst>
                  <a:cxn ang="0">
                    <a:pos x="0" y="5"/>
                  </a:cxn>
                  <a:cxn ang="0">
                    <a:pos x="99" y="0"/>
                  </a:cxn>
                  <a:cxn ang="0">
                    <a:pos x="143" y="35"/>
                  </a:cxn>
                  <a:cxn ang="0">
                    <a:pos x="28" y="50"/>
                  </a:cxn>
                  <a:cxn ang="0">
                    <a:pos x="0" y="5"/>
                  </a:cxn>
                </a:cxnLst>
                <a:pathLst>
                  <a:path w="144" h="51">
                    <a:moveTo>
                      <a:pt x="0" y="5"/>
                    </a:moveTo>
                    <a:lnTo>
                      <a:pt x="99" y="0"/>
                    </a:lnTo>
                    <a:lnTo>
                      <a:pt x="143" y="35"/>
                    </a:lnTo>
                    <a:lnTo>
                      <a:pt x="28" y="50"/>
                    </a:lnTo>
                    <a:lnTo>
                      <a:pt x="0" y="5"/>
                    </a:lnTo>
                  </a:path>
                </a:pathLst>
              </a:custGeom>
              <a:solidFill>
                <a:srgbClr val="DFDFDF">
                  <a:alpha val="100000"/>
                </a:srgbClr>
              </a:solidFill>
              <a:ln w="9525">
                <a:noFill/>
              </a:ln>
            </p:spPr>
            <p:txBody>
              <a:bodyPr/>
              <a:p>
                <a:endParaRPr lang="zh-CN" altLang="en-US"/>
              </a:p>
            </p:txBody>
          </p:sp>
        </p:grpSp>
        <p:grpSp>
          <p:nvGrpSpPr>
            <p:cNvPr id="48149" name="Group 78"/>
            <p:cNvGrpSpPr/>
            <p:nvPr/>
          </p:nvGrpSpPr>
          <p:grpSpPr>
            <a:xfrm>
              <a:off x="486" y="0"/>
              <a:ext cx="281" cy="257"/>
              <a:chOff x="0" y="0"/>
              <a:chExt cx="281" cy="257"/>
            </a:xfrm>
          </p:grpSpPr>
          <p:grpSp>
            <p:nvGrpSpPr>
              <p:cNvPr id="48176" name="Group 79"/>
              <p:cNvGrpSpPr/>
              <p:nvPr/>
            </p:nvGrpSpPr>
            <p:grpSpPr>
              <a:xfrm>
                <a:off x="36" y="0"/>
                <a:ext cx="245" cy="249"/>
                <a:chOff x="0" y="0"/>
                <a:chExt cx="245" cy="249"/>
              </a:xfrm>
            </p:grpSpPr>
            <p:sp>
              <p:nvSpPr>
                <p:cNvPr id="48186" name="未知"/>
                <p:cNvSpPr/>
                <p:nvPr/>
              </p:nvSpPr>
              <p:spPr>
                <a:xfrm>
                  <a:off x="0" y="94"/>
                  <a:ext cx="245" cy="155"/>
                </a:xfrm>
                <a:custGeom>
                  <a:avLst/>
                  <a:gdLst/>
                  <a:ahLst/>
                  <a:cxnLst>
                    <a:cxn ang="0">
                      <a:pos x="145" y="1"/>
                    </a:cxn>
                    <a:cxn ang="0">
                      <a:pos x="157" y="0"/>
                    </a:cxn>
                    <a:cxn ang="0">
                      <a:pos x="170" y="1"/>
                    </a:cxn>
                    <a:cxn ang="0">
                      <a:pos x="176" y="4"/>
                    </a:cxn>
                    <a:cxn ang="0">
                      <a:pos x="191" y="14"/>
                    </a:cxn>
                    <a:cxn ang="0">
                      <a:pos x="200" y="22"/>
                    </a:cxn>
                    <a:cxn ang="0">
                      <a:pos x="209" y="33"/>
                    </a:cxn>
                    <a:cxn ang="0">
                      <a:pos x="218" y="45"/>
                    </a:cxn>
                    <a:cxn ang="0">
                      <a:pos x="224" y="54"/>
                    </a:cxn>
                    <a:cxn ang="0">
                      <a:pos x="227" y="59"/>
                    </a:cxn>
                    <a:cxn ang="0">
                      <a:pos x="231" y="74"/>
                    </a:cxn>
                    <a:cxn ang="0">
                      <a:pos x="236" y="97"/>
                    </a:cxn>
                    <a:cxn ang="0">
                      <a:pos x="240" y="113"/>
                    </a:cxn>
                    <a:cxn ang="0">
                      <a:pos x="242" y="134"/>
                    </a:cxn>
                    <a:cxn ang="0">
                      <a:pos x="244" y="151"/>
                    </a:cxn>
                    <a:cxn ang="0">
                      <a:pos x="192" y="152"/>
                    </a:cxn>
                    <a:cxn ang="0">
                      <a:pos x="160" y="153"/>
                    </a:cxn>
                    <a:cxn ang="0">
                      <a:pos x="135" y="154"/>
                    </a:cxn>
                    <a:cxn ang="0">
                      <a:pos x="65" y="151"/>
                    </a:cxn>
                    <a:cxn ang="0">
                      <a:pos x="37" y="150"/>
                    </a:cxn>
                    <a:cxn ang="0">
                      <a:pos x="15" y="148"/>
                    </a:cxn>
                    <a:cxn ang="0">
                      <a:pos x="15" y="142"/>
                    </a:cxn>
                    <a:cxn ang="0">
                      <a:pos x="12" y="134"/>
                    </a:cxn>
                    <a:cxn ang="0">
                      <a:pos x="6" y="129"/>
                    </a:cxn>
                    <a:cxn ang="0">
                      <a:pos x="0" y="126"/>
                    </a:cxn>
                    <a:cxn ang="0">
                      <a:pos x="29" y="117"/>
                    </a:cxn>
                    <a:cxn ang="0">
                      <a:pos x="53" y="108"/>
                    </a:cxn>
                    <a:cxn ang="0">
                      <a:pos x="64" y="104"/>
                    </a:cxn>
                    <a:cxn ang="0">
                      <a:pos x="73" y="100"/>
                    </a:cxn>
                    <a:cxn ang="0">
                      <a:pos x="79" y="93"/>
                    </a:cxn>
                    <a:cxn ang="0">
                      <a:pos x="80" y="90"/>
                    </a:cxn>
                    <a:cxn ang="0">
                      <a:pos x="81" y="83"/>
                    </a:cxn>
                    <a:cxn ang="0">
                      <a:pos x="82" y="78"/>
                    </a:cxn>
                    <a:cxn ang="0">
                      <a:pos x="84" y="70"/>
                    </a:cxn>
                    <a:cxn ang="0">
                      <a:pos x="86" y="67"/>
                    </a:cxn>
                    <a:cxn ang="0">
                      <a:pos x="87" y="61"/>
                    </a:cxn>
                    <a:cxn ang="0">
                      <a:pos x="88" y="51"/>
                    </a:cxn>
                    <a:cxn ang="0">
                      <a:pos x="91" y="46"/>
                    </a:cxn>
                    <a:cxn ang="0">
                      <a:pos x="91" y="40"/>
                    </a:cxn>
                    <a:cxn ang="0">
                      <a:pos x="109" y="22"/>
                    </a:cxn>
                    <a:cxn ang="0">
                      <a:pos x="112" y="25"/>
                    </a:cxn>
                    <a:cxn ang="0">
                      <a:pos x="145" y="1"/>
                    </a:cxn>
                  </a:cxnLst>
                  <a:pathLst>
                    <a:path w="245" h="155">
                      <a:moveTo>
                        <a:pt x="145" y="1"/>
                      </a:moveTo>
                      <a:lnTo>
                        <a:pt x="157" y="0"/>
                      </a:lnTo>
                      <a:lnTo>
                        <a:pt x="170" y="1"/>
                      </a:lnTo>
                      <a:lnTo>
                        <a:pt x="176" y="4"/>
                      </a:lnTo>
                      <a:lnTo>
                        <a:pt x="191" y="14"/>
                      </a:lnTo>
                      <a:lnTo>
                        <a:pt x="200" y="22"/>
                      </a:lnTo>
                      <a:lnTo>
                        <a:pt x="209" y="33"/>
                      </a:lnTo>
                      <a:lnTo>
                        <a:pt x="218" y="45"/>
                      </a:lnTo>
                      <a:lnTo>
                        <a:pt x="224" y="54"/>
                      </a:lnTo>
                      <a:lnTo>
                        <a:pt x="227" y="59"/>
                      </a:lnTo>
                      <a:lnTo>
                        <a:pt x="231" y="74"/>
                      </a:lnTo>
                      <a:lnTo>
                        <a:pt x="236" y="97"/>
                      </a:lnTo>
                      <a:lnTo>
                        <a:pt x="240" y="113"/>
                      </a:lnTo>
                      <a:lnTo>
                        <a:pt x="242" y="134"/>
                      </a:lnTo>
                      <a:lnTo>
                        <a:pt x="244" y="151"/>
                      </a:lnTo>
                      <a:lnTo>
                        <a:pt x="192" y="152"/>
                      </a:lnTo>
                      <a:lnTo>
                        <a:pt x="160" y="153"/>
                      </a:lnTo>
                      <a:lnTo>
                        <a:pt x="135" y="154"/>
                      </a:lnTo>
                      <a:lnTo>
                        <a:pt x="65" y="151"/>
                      </a:lnTo>
                      <a:lnTo>
                        <a:pt x="37" y="150"/>
                      </a:lnTo>
                      <a:lnTo>
                        <a:pt x="15" y="148"/>
                      </a:lnTo>
                      <a:lnTo>
                        <a:pt x="15" y="142"/>
                      </a:lnTo>
                      <a:lnTo>
                        <a:pt x="12" y="134"/>
                      </a:lnTo>
                      <a:lnTo>
                        <a:pt x="6" y="129"/>
                      </a:lnTo>
                      <a:lnTo>
                        <a:pt x="0" y="126"/>
                      </a:lnTo>
                      <a:lnTo>
                        <a:pt x="29" y="117"/>
                      </a:lnTo>
                      <a:lnTo>
                        <a:pt x="53" y="108"/>
                      </a:lnTo>
                      <a:lnTo>
                        <a:pt x="64" y="104"/>
                      </a:lnTo>
                      <a:lnTo>
                        <a:pt x="73" y="100"/>
                      </a:lnTo>
                      <a:lnTo>
                        <a:pt x="79" y="93"/>
                      </a:lnTo>
                      <a:lnTo>
                        <a:pt x="80" y="90"/>
                      </a:lnTo>
                      <a:lnTo>
                        <a:pt x="81" y="83"/>
                      </a:lnTo>
                      <a:lnTo>
                        <a:pt x="82" y="78"/>
                      </a:lnTo>
                      <a:lnTo>
                        <a:pt x="84" y="70"/>
                      </a:lnTo>
                      <a:lnTo>
                        <a:pt x="86" y="67"/>
                      </a:lnTo>
                      <a:lnTo>
                        <a:pt x="87" y="61"/>
                      </a:lnTo>
                      <a:lnTo>
                        <a:pt x="88" y="51"/>
                      </a:lnTo>
                      <a:lnTo>
                        <a:pt x="91" y="46"/>
                      </a:lnTo>
                      <a:lnTo>
                        <a:pt x="91" y="40"/>
                      </a:lnTo>
                      <a:lnTo>
                        <a:pt x="109" y="22"/>
                      </a:lnTo>
                      <a:lnTo>
                        <a:pt x="112" y="25"/>
                      </a:lnTo>
                      <a:lnTo>
                        <a:pt x="145" y="1"/>
                      </a:lnTo>
                    </a:path>
                  </a:pathLst>
                </a:custGeom>
                <a:solidFill>
                  <a:srgbClr val="5F5F5F">
                    <a:alpha val="100000"/>
                  </a:srgbClr>
                </a:solidFill>
                <a:ln w="9525">
                  <a:noFill/>
                </a:ln>
              </p:spPr>
              <p:txBody>
                <a:bodyPr/>
                <a:p>
                  <a:endParaRPr lang="zh-CN" altLang="en-US"/>
                </a:p>
              </p:txBody>
            </p:sp>
            <p:sp>
              <p:nvSpPr>
                <p:cNvPr id="48187" name="未知"/>
                <p:cNvSpPr/>
                <p:nvPr/>
              </p:nvSpPr>
              <p:spPr>
                <a:xfrm>
                  <a:off x="163" y="131"/>
                  <a:ext cx="48" cy="117"/>
                </a:xfrm>
                <a:custGeom>
                  <a:avLst/>
                  <a:gdLst/>
                  <a:ahLst/>
                  <a:cxnLst>
                    <a:cxn ang="0">
                      <a:pos x="37" y="0"/>
                    </a:cxn>
                    <a:cxn ang="0">
                      <a:pos x="42" y="4"/>
                    </a:cxn>
                    <a:cxn ang="0">
                      <a:pos x="43" y="14"/>
                    </a:cxn>
                    <a:cxn ang="0">
                      <a:pos x="43" y="24"/>
                    </a:cxn>
                    <a:cxn ang="0">
                      <a:pos x="43" y="31"/>
                    </a:cxn>
                    <a:cxn ang="0">
                      <a:pos x="47" y="35"/>
                    </a:cxn>
                    <a:cxn ang="0">
                      <a:pos x="44" y="37"/>
                    </a:cxn>
                    <a:cxn ang="0">
                      <a:pos x="43" y="43"/>
                    </a:cxn>
                    <a:cxn ang="0">
                      <a:pos x="41" y="47"/>
                    </a:cxn>
                    <a:cxn ang="0">
                      <a:pos x="40" y="53"/>
                    </a:cxn>
                    <a:cxn ang="0">
                      <a:pos x="37" y="55"/>
                    </a:cxn>
                    <a:cxn ang="0">
                      <a:pos x="37" y="61"/>
                    </a:cxn>
                    <a:cxn ang="0">
                      <a:pos x="35" y="67"/>
                    </a:cxn>
                    <a:cxn ang="0">
                      <a:pos x="34" y="77"/>
                    </a:cxn>
                    <a:cxn ang="0">
                      <a:pos x="32" y="88"/>
                    </a:cxn>
                    <a:cxn ang="0">
                      <a:pos x="31" y="90"/>
                    </a:cxn>
                    <a:cxn ang="0">
                      <a:pos x="31" y="94"/>
                    </a:cxn>
                    <a:cxn ang="0">
                      <a:pos x="27" y="95"/>
                    </a:cxn>
                    <a:cxn ang="0">
                      <a:pos x="27" y="97"/>
                    </a:cxn>
                    <a:cxn ang="0">
                      <a:pos x="26" y="101"/>
                    </a:cxn>
                    <a:cxn ang="0">
                      <a:pos x="22" y="105"/>
                    </a:cxn>
                    <a:cxn ang="0">
                      <a:pos x="18" y="110"/>
                    </a:cxn>
                    <a:cxn ang="0">
                      <a:pos x="15" y="116"/>
                    </a:cxn>
                    <a:cxn ang="0">
                      <a:pos x="3" y="116"/>
                    </a:cxn>
                    <a:cxn ang="0">
                      <a:pos x="22" y="101"/>
                    </a:cxn>
                    <a:cxn ang="0">
                      <a:pos x="25" y="95"/>
                    </a:cxn>
                    <a:cxn ang="0">
                      <a:pos x="24" y="89"/>
                    </a:cxn>
                    <a:cxn ang="0">
                      <a:pos x="28" y="86"/>
                    </a:cxn>
                    <a:cxn ang="0">
                      <a:pos x="28" y="67"/>
                    </a:cxn>
                    <a:cxn ang="0">
                      <a:pos x="16" y="65"/>
                    </a:cxn>
                    <a:cxn ang="0">
                      <a:pos x="8" y="63"/>
                    </a:cxn>
                    <a:cxn ang="0">
                      <a:pos x="0" y="61"/>
                    </a:cxn>
                    <a:cxn ang="0">
                      <a:pos x="26" y="60"/>
                    </a:cxn>
                    <a:cxn ang="0">
                      <a:pos x="30" y="59"/>
                    </a:cxn>
                    <a:cxn ang="0">
                      <a:pos x="29" y="55"/>
                    </a:cxn>
                    <a:cxn ang="0">
                      <a:pos x="22" y="54"/>
                    </a:cxn>
                    <a:cxn ang="0">
                      <a:pos x="14" y="53"/>
                    </a:cxn>
                    <a:cxn ang="0">
                      <a:pos x="25" y="51"/>
                    </a:cxn>
                    <a:cxn ang="0">
                      <a:pos x="27" y="49"/>
                    </a:cxn>
                    <a:cxn ang="0">
                      <a:pos x="18" y="40"/>
                    </a:cxn>
                    <a:cxn ang="0">
                      <a:pos x="9" y="36"/>
                    </a:cxn>
                    <a:cxn ang="0">
                      <a:pos x="3" y="31"/>
                    </a:cxn>
                    <a:cxn ang="0">
                      <a:pos x="1" y="29"/>
                    </a:cxn>
                    <a:cxn ang="0">
                      <a:pos x="7" y="29"/>
                    </a:cxn>
                    <a:cxn ang="0">
                      <a:pos x="15" y="32"/>
                    </a:cxn>
                    <a:cxn ang="0">
                      <a:pos x="25" y="37"/>
                    </a:cxn>
                    <a:cxn ang="0">
                      <a:pos x="33" y="40"/>
                    </a:cxn>
                    <a:cxn ang="0">
                      <a:pos x="37" y="39"/>
                    </a:cxn>
                    <a:cxn ang="0">
                      <a:pos x="40" y="34"/>
                    </a:cxn>
                    <a:cxn ang="0">
                      <a:pos x="40" y="23"/>
                    </a:cxn>
                    <a:cxn ang="0">
                      <a:pos x="37" y="0"/>
                    </a:cxn>
                  </a:cxnLst>
                  <a:pathLst>
                    <a:path w="48" h="117">
                      <a:moveTo>
                        <a:pt x="37" y="0"/>
                      </a:moveTo>
                      <a:lnTo>
                        <a:pt x="42" y="4"/>
                      </a:lnTo>
                      <a:lnTo>
                        <a:pt x="43" y="14"/>
                      </a:lnTo>
                      <a:lnTo>
                        <a:pt x="43" y="24"/>
                      </a:lnTo>
                      <a:lnTo>
                        <a:pt x="43" y="31"/>
                      </a:lnTo>
                      <a:lnTo>
                        <a:pt x="47" y="35"/>
                      </a:lnTo>
                      <a:lnTo>
                        <a:pt x="44" y="37"/>
                      </a:lnTo>
                      <a:lnTo>
                        <a:pt x="43" y="43"/>
                      </a:lnTo>
                      <a:lnTo>
                        <a:pt x="41" y="47"/>
                      </a:lnTo>
                      <a:lnTo>
                        <a:pt x="40" y="53"/>
                      </a:lnTo>
                      <a:lnTo>
                        <a:pt x="37" y="55"/>
                      </a:lnTo>
                      <a:lnTo>
                        <a:pt x="37" y="61"/>
                      </a:lnTo>
                      <a:lnTo>
                        <a:pt x="35" y="67"/>
                      </a:lnTo>
                      <a:lnTo>
                        <a:pt x="34" y="77"/>
                      </a:lnTo>
                      <a:lnTo>
                        <a:pt x="32" y="88"/>
                      </a:lnTo>
                      <a:lnTo>
                        <a:pt x="31" y="90"/>
                      </a:lnTo>
                      <a:lnTo>
                        <a:pt x="31" y="94"/>
                      </a:lnTo>
                      <a:lnTo>
                        <a:pt x="27" y="95"/>
                      </a:lnTo>
                      <a:lnTo>
                        <a:pt x="27" y="97"/>
                      </a:lnTo>
                      <a:lnTo>
                        <a:pt x="26" y="101"/>
                      </a:lnTo>
                      <a:lnTo>
                        <a:pt x="22" y="105"/>
                      </a:lnTo>
                      <a:lnTo>
                        <a:pt x="18" y="110"/>
                      </a:lnTo>
                      <a:lnTo>
                        <a:pt x="15" y="116"/>
                      </a:lnTo>
                      <a:lnTo>
                        <a:pt x="3" y="116"/>
                      </a:lnTo>
                      <a:lnTo>
                        <a:pt x="22" y="101"/>
                      </a:lnTo>
                      <a:lnTo>
                        <a:pt x="25" y="95"/>
                      </a:lnTo>
                      <a:lnTo>
                        <a:pt x="24" y="89"/>
                      </a:lnTo>
                      <a:lnTo>
                        <a:pt x="28" y="86"/>
                      </a:lnTo>
                      <a:lnTo>
                        <a:pt x="28" y="67"/>
                      </a:lnTo>
                      <a:lnTo>
                        <a:pt x="16" y="65"/>
                      </a:lnTo>
                      <a:lnTo>
                        <a:pt x="8" y="63"/>
                      </a:lnTo>
                      <a:lnTo>
                        <a:pt x="0" y="61"/>
                      </a:lnTo>
                      <a:lnTo>
                        <a:pt x="26" y="60"/>
                      </a:lnTo>
                      <a:lnTo>
                        <a:pt x="30" y="59"/>
                      </a:lnTo>
                      <a:lnTo>
                        <a:pt x="29" y="55"/>
                      </a:lnTo>
                      <a:lnTo>
                        <a:pt x="22" y="54"/>
                      </a:lnTo>
                      <a:lnTo>
                        <a:pt x="14" y="53"/>
                      </a:lnTo>
                      <a:lnTo>
                        <a:pt x="25" y="51"/>
                      </a:lnTo>
                      <a:lnTo>
                        <a:pt x="27" y="49"/>
                      </a:lnTo>
                      <a:lnTo>
                        <a:pt x="18" y="40"/>
                      </a:lnTo>
                      <a:lnTo>
                        <a:pt x="9" y="36"/>
                      </a:lnTo>
                      <a:lnTo>
                        <a:pt x="3" y="31"/>
                      </a:lnTo>
                      <a:lnTo>
                        <a:pt x="1" y="29"/>
                      </a:lnTo>
                      <a:lnTo>
                        <a:pt x="7" y="29"/>
                      </a:lnTo>
                      <a:lnTo>
                        <a:pt x="15" y="32"/>
                      </a:lnTo>
                      <a:lnTo>
                        <a:pt x="25" y="37"/>
                      </a:lnTo>
                      <a:lnTo>
                        <a:pt x="33" y="40"/>
                      </a:lnTo>
                      <a:lnTo>
                        <a:pt x="37" y="39"/>
                      </a:lnTo>
                      <a:lnTo>
                        <a:pt x="40" y="34"/>
                      </a:lnTo>
                      <a:lnTo>
                        <a:pt x="40" y="23"/>
                      </a:lnTo>
                      <a:lnTo>
                        <a:pt x="37" y="0"/>
                      </a:lnTo>
                    </a:path>
                  </a:pathLst>
                </a:custGeom>
                <a:solidFill>
                  <a:srgbClr val="3F3F3F">
                    <a:alpha val="100000"/>
                  </a:srgbClr>
                </a:solidFill>
                <a:ln w="9525">
                  <a:noFill/>
                </a:ln>
              </p:spPr>
              <p:txBody>
                <a:bodyPr/>
                <a:p>
                  <a:endParaRPr lang="zh-CN" altLang="en-US"/>
                </a:p>
              </p:txBody>
            </p:sp>
            <p:sp>
              <p:nvSpPr>
                <p:cNvPr id="48188" name="未知"/>
                <p:cNvSpPr/>
                <p:nvPr/>
              </p:nvSpPr>
              <p:spPr>
                <a:xfrm>
                  <a:off x="29" y="161"/>
                  <a:ext cx="94" cy="83"/>
                </a:xfrm>
                <a:custGeom>
                  <a:avLst/>
                  <a:gdLst/>
                  <a:ahLst/>
                  <a:cxnLst>
                    <a:cxn ang="0">
                      <a:pos x="0" y="82"/>
                    </a:cxn>
                    <a:cxn ang="0">
                      <a:pos x="58" y="63"/>
                    </a:cxn>
                    <a:cxn ang="0">
                      <a:pos x="63" y="59"/>
                    </a:cxn>
                    <a:cxn ang="0">
                      <a:pos x="68" y="53"/>
                    </a:cxn>
                    <a:cxn ang="0">
                      <a:pos x="68" y="47"/>
                    </a:cxn>
                    <a:cxn ang="0">
                      <a:pos x="69" y="29"/>
                    </a:cxn>
                    <a:cxn ang="0">
                      <a:pos x="71" y="41"/>
                    </a:cxn>
                    <a:cxn ang="0">
                      <a:pos x="75" y="44"/>
                    </a:cxn>
                    <a:cxn ang="0">
                      <a:pos x="78" y="34"/>
                    </a:cxn>
                    <a:cxn ang="0">
                      <a:pos x="81" y="25"/>
                    </a:cxn>
                    <a:cxn ang="0">
                      <a:pos x="90" y="0"/>
                    </a:cxn>
                    <a:cxn ang="0">
                      <a:pos x="84" y="21"/>
                    </a:cxn>
                    <a:cxn ang="0">
                      <a:pos x="81" y="34"/>
                    </a:cxn>
                    <a:cxn ang="0">
                      <a:pos x="79" y="44"/>
                    </a:cxn>
                    <a:cxn ang="0">
                      <a:pos x="75" y="51"/>
                    </a:cxn>
                    <a:cxn ang="0">
                      <a:pos x="71" y="56"/>
                    </a:cxn>
                    <a:cxn ang="0">
                      <a:pos x="76" y="59"/>
                    </a:cxn>
                    <a:cxn ang="0">
                      <a:pos x="82" y="59"/>
                    </a:cxn>
                    <a:cxn ang="0">
                      <a:pos x="93" y="50"/>
                    </a:cxn>
                    <a:cxn ang="0">
                      <a:pos x="79" y="66"/>
                    </a:cxn>
                    <a:cxn ang="0">
                      <a:pos x="64" y="69"/>
                    </a:cxn>
                    <a:cxn ang="0">
                      <a:pos x="47" y="72"/>
                    </a:cxn>
                    <a:cxn ang="0">
                      <a:pos x="30" y="75"/>
                    </a:cxn>
                    <a:cxn ang="0">
                      <a:pos x="12" y="79"/>
                    </a:cxn>
                    <a:cxn ang="0">
                      <a:pos x="0" y="82"/>
                    </a:cxn>
                  </a:cxnLst>
                  <a:pathLst>
                    <a:path w="94" h="83">
                      <a:moveTo>
                        <a:pt x="0" y="82"/>
                      </a:moveTo>
                      <a:lnTo>
                        <a:pt x="58" y="63"/>
                      </a:lnTo>
                      <a:lnTo>
                        <a:pt x="63" y="59"/>
                      </a:lnTo>
                      <a:lnTo>
                        <a:pt x="68" y="53"/>
                      </a:lnTo>
                      <a:lnTo>
                        <a:pt x="68" y="47"/>
                      </a:lnTo>
                      <a:lnTo>
                        <a:pt x="69" y="29"/>
                      </a:lnTo>
                      <a:lnTo>
                        <a:pt x="71" y="41"/>
                      </a:lnTo>
                      <a:lnTo>
                        <a:pt x="75" y="44"/>
                      </a:lnTo>
                      <a:lnTo>
                        <a:pt x="78" y="34"/>
                      </a:lnTo>
                      <a:lnTo>
                        <a:pt x="81" y="25"/>
                      </a:lnTo>
                      <a:lnTo>
                        <a:pt x="90" y="0"/>
                      </a:lnTo>
                      <a:lnTo>
                        <a:pt x="84" y="21"/>
                      </a:lnTo>
                      <a:lnTo>
                        <a:pt x="81" y="34"/>
                      </a:lnTo>
                      <a:lnTo>
                        <a:pt x="79" y="44"/>
                      </a:lnTo>
                      <a:lnTo>
                        <a:pt x="75" y="51"/>
                      </a:lnTo>
                      <a:lnTo>
                        <a:pt x="71" y="56"/>
                      </a:lnTo>
                      <a:lnTo>
                        <a:pt x="76" y="59"/>
                      </a:lnTo>
                      <a:lnTo>
                        <a:pt x="82" y="59"/>
                      </a:lnTo>
                      <a:lnTo>
                        <a:pt x="93" y="50"/>
                      </a:lnTo>
                      <a:lnTo>
                        <a:pt x="79" y="66"/>
                      </a:lnTo>
                      <a:lnTo>
                        <a:pt x="64" y="69"/>
                      </a:lnTo>
                      <a:lnTo>
                        <a:pt x="47" y="72"/>
                      </a:lnTo>
                      <a:lnTo>
                        <a:pt x="30" y="75"/>
                      </a:lnTo>
                      <a:lnTo>
                        <a:pt x="12" y="79"/>
                      </a:lnTo>
                      <a:lnTo>
                        <a:pt x="0" y="82"/>
                      </a:lnTo>
                    </a:path>
                  </a:pathLst>
                </a:custGeom>
                <a:solidFill>
                  <a:srgbClr val="3F3F3F">
                    <a:alpha val="100000"/>
                  </a:srgbClr>
                </a:solidFill>
                <a:ln w="9525">
                  <a:noFill/>
                </a:ln>
              </p:spPr>
              <p:txBody>
                <a:bodyPr/>
                <a:p>
                  <a:endParaRPr lang="zh-CN" altLang="en-US"/>
                </a:p>
              </p:txBody>
            </p:sp>
            <p:sp>
              <p:nvSpPr>
                <p:cNvPr id="48189" name="未知"/>
                <p:cNvSpPr/>
                <p:nvPr/>
              </p:nvSpPr>
              <p:spPr>
                <a:xfrm>
                  <a:off x="115" y="107"/>
                  <a:ext cx="73" cy="134"/>
                </a:xfrm>
                <a:custGeom>
                  <a:avLst/>
                  <a:gdLst/>
                  <a:ahLst/>
                  <a:cxnLst>
                    <a:cxn ang="0">
                      <a:pos x="72" y="1"/>
                    </a:cxn>
                    <a:cxn ang="0">
                      <a:pos x="57" y="0"/>
                    </a:cxn>
                    <a:cxn ang="0">
                      <a:pos x="49" y="1"/>
                    </a:cxn>
                    <a:cxn ang="0">
                      <a:pos x="36" y="13"/>
                    </a:cxn>
                    <a:cxn ang="0">
                      <a:pos x="23" y="28"/>
                    </a:cxn>
                    <a:cxn ang="0">
                      <a:pos x="16" y="57"/>
                    </a:cxn>
                    <a:cxn ang="0">
                      <a:pos x="13" y="65"/>
                    </a:cxn>
                    <a:cxn ang="0">
                      <a:pos x="10" y="88"/>
                    </a:cxn>
                    <a:cxn ang="0">
                      <a:pos x="9" y="104"/>
                    </a:cxn>
                    <a:cxn ang="0">
                      <a:pos x="0" y="115"/>
                    </a:cxn>
                    <a:cxn ang="0">
                      <a:pos x="20" y="133"/>
                    </a:cxn>
                    <a:cxn ang="0">
                      <a:pos x="10" y="120"/>
                    </a:cxn>
                    <a:cxn ang="0">
                      <a:pos x="12" y="118"/>
                    </a:cxn>
                    <a:cxn ang="0">
                      <a:pos x="26" y="125"/>
                    </a:cxn>
                    <a:cxn ang="0">
                      <a:pos x="42" y="129"/>
                    </a:cxn>
                    <a:cxn ang="0">
                      <a:pos x="20" y="121"/>
                    </a:cxn>
                    <a:cxn ang="0">
                      <a:pos x="12" y="114"/>
                    </a:cxn>
                    <a:cxn ang="0">
                      <a:pos x="12" y="107"/>
                    </a:cxn>
                    <a:cxn ang="0">
                      <a:pos x="26" y="107"/>
                    </a:cxn>
                    <a:cxn ang="0">
                      <a:pos x="12" y="104"/>
                    </a:cxn>
                    <a:cxn ang="0">
                      <a:pos x="13" y="88"/>
                    </a:cxn>
                    <a:cxn ang="0">
                      <a:pos x="16" y="62"/>
                    </a:cxn>
                    <a:cxn ang="0">
                      <a:pos x="27" y="29"/>
                    </a:cxn>
                    <a:cxn ang="0">
                      <a:pos x="34" y="18"/>
                    </a:cxn>
                    <a:cxn ang="0">
                      <a:pos x="49" y="5"/>
                    </a:cxn>
                    <a:cxn ang="0">
                      <a:pos x="57" y="3"/>
                    </a:cxn>
                    <a:cxn ang="0">
                      <a:pos x="72" y="1"/>
                    </a:cxn>
                  </a:cxnLst>
                  <a:pathLst>
                    <a:path w="73" h="134">
                      <a:moveTo>
                        <a:pt x="72" y="1"/>
                      </a:moveTo>
                      <a:lnTo>
                        <a:pt x="57" y="0"/>
                      </a:lnTo>
                      <a:lnTo>
                        <a:pt x="49" y="1"/>
                      </a:lnTo>
                      <a:lnTo>
                        <a:pt x="36" y="13"/>
                      </a:lnTo>
                      <a:lnTo>
                        <a:pt x="23" y="28"/>
                      </a:lnTo>
                      <a:lnTo>
                        <a:pt x="16" y="57"/>
                      </a:lnTo>
                      <a:lnTo>
                        <a:pt x="13" y="65"/>
                      </a:lnTo>
                      <a:lnTo>
                        <a:pt x="10" y="88"/>
                      </a:lnTo>
                      <a:lnTo>
                        <a:pt x="9" y="104"/>
                      </a:lnTo>
                      <a:lnTo>
                        <a:pt x="0" y="115"/>
                      </a:lnTo>
                      <a:lnTo>
                        <a:pt x="20" y="133"/>
                      </a:lnTo>
                      <a:lnTo>
                        <a:pt x="10" y="120"/>
                      </a:lnTo>
                      <a:lnTo>
                        <a:pt x="12" y="118"/>
                      </a:lnTo>
                      <a:lnTo>
                        <a:pt x="26" y="125"/>
                      </a:lnTo>
                      <a:lnTo>
                        <a:pt x="42" y="129"/>
                      </a:lnTo>
                      <a:lnTo>
                        <a:pt x="20" y="121"/>
                      </a:lnTo>
                      <a:lnTo>
                        <a:pt x="12" y="114"/>
                      </a:lnTo>
                      <a:lnTo>
                        <a:pt x="12" y="107"/>
                      </a:lnTo>
                      <a:lnTo>
                        <a:pt x="26" y="107"/>
                      </a:lnTo>
                      <a:lnTo>
                        <a:pt x="12" y="104"/>
                      </a:lnTo>
                      <a:lnTo>
                        <a:pt x="13" y="88"/>
                      </a:lnTo>
                      <a:lnTo>
                        <a:pt x="16" y="62"/>
                      </a:lnTo>
                      <a:lnTo>
                        <a:pt x="27" y="29"/>
                      </a:lnTo>
                      <a:lnTo>
                        <a:pt x="34" y="18"/>
                      </a:lnTo>
                      <a:lnTo>
                        <a:pt x="49" y="5"/>
                      </a:lnTo>
                      <a:lnTo>
                        <a:pt x="57" y="3"/>
                      </a:lnTo>
                      <a:lnTo>
                        <a:pt x="72" y="1"/>
                      </a:lnTo>
                    </a:path>
                  </a:pathLst>
                </a:custGeom>
                <a:solidFill>
                  <a:srgbClr val="3F3F3F">
                    <a:alpha val="100000"/>
                  </a:srgbClr>
                </a:solidFill>
                <a:ln w="9525">
                  <a:noFill/>
                </a:ln>
              </p:spPr>
              <p:txBody>
                <a:bodyPr/>
                <a:p>
                  <a:endParaRPr lang="zh-CN" altLang="en-US"/>
                </a:p>
              </p:txBody>
            </p:sp>
            <p:grpSp>
              <p:nvGrpSpPr>
                <p:cNvPr id="48190" name="Group 84"/>
                <p:cNvGrpSpPr/>
                <p:nvPr/>
              </p:nvGrpSpPr>
              <p:grpSpPr>
                <a:xfrm>
                  <a:off x="52" y="0"/>
                  <a:ext cx="121" cy="172"/>
                  <a:chOff x="0" y="0"/>
                  <a:chExt cx="121" cy="172"/>
                </a:xfrm>
              </p:grpSpPr>
              <p:sp>
                <p:nvSpPr>
                  <p:cNvPr id="48192" name="未知"/>
                  <p:cNvSpPr/>
                  <p:nvPr/>
                </p:nvSpPr>
                <p:spPr>
                  <a:xfrm>
                    <a:off x="52" y="93"/>
                    <a:ext cx="42" cy="40"/>
                  </a:xfrm>
                  <a:custGeom>
                    <a:avLst/>
                    <a:gdLst/>
                    <a:ahLst/>
                    <a:cxnLst>
                      <a:cxn ang="0">
                        <a:pos x="36" y="0"/>
                      </a:cxn>
                      <a:cxn ang="0">
                        <a:pos x="8" y="23"/>
                      </a:cxn>
                      <a:cxn ang="0">
                        <a:pos x="6" y="20"/>
                      </a:cxn>
                      <a:cxn ang="0">
                        <a:pos x="2" y="30"/>
                      </a:cxn>
                      <a:cxn ang="0">
                        <a:pos x="0" y="35"/>
                      </a:cxn>
                      <a:cxn ang="0">
                        <a:pos x="3" y="32"/>
                      </a:cxn>
                      <a:cxn ang="0">
                        <a:pos x="6" y="26"/>
                      </a:cxn>
                      <a:cxn ang="0">
                        <a:pos x="12" y="39"/>
                      </a:cxn>
                      <a:cxn ang="0">
                        <a:pos x="22" y="29"/>
                      </a:cxn>
                      <a:cxn ang="0">
                        <a:pos x="32" y="13"/>
                      </a:cxn>
                      <a:cxn ang="0">
                        <a:pos x="41" y="3"/>
                      </a:cxn>
                      <a:cxn ang="0">
                        <a:pos x="36" y="0"/>
                      </a:cxn>
                    </a:cxnLst>
                    <a:pathLst>
                      <a:path w="42" h="40">
                        <a:moveTo>
                          <a:pt x="36" y="0"/>
                        </a:moveTo>
                        <a:lnTo>
                          <a:pt x="8" y="23"/>
                        </a:lnTo>
                        <a:lnTo>
                          <a:pt x="6" y="20"/>
                        </a:lnTo>
                        <a:lnTo>
                          <a:pt x="2" y="30"/>
                        </a:lnTo>
                        <a:lnTo>
                          <a:pt x="0" y="35"/>
                        </a:lnTo>
                        <a:lnTo>
                          <a:pt x="3" y="32"/>
                        </a:lnTo>
                        <a:lnTo>
                          <a:pt x="6" y="26"/>
                        </a:lnTo>
                        <a:lnTo>
                          <a:pt x="12" y="39"/>
                        </a:lnTo>
                        <a:lnTo>
                          <a:pt x="22" y="29"/>
                        </a:lnTo>
                        <a:lnTo>
                          <a:pt x="32" y="13"/>
                        </a:lnTo>
                        <a:lnTo>
                          <a:pt x="41" y="3"/>
                        </a:lnTo>
                        <a:lnTo>
                          <a:pt x="36" y="0"/>
                        </a:lnTo>
                      </a:path>
                    </a:pathLst>
                  </a:custGeom>
                  <a:solidFill>
                    <a:srgbClr val="FFFFFF">
                      <a:alpha val="100000"/>
                    </a:srgbClr>
                  </a:solidFill>
                  <a:ln w="9525">
                    <a:noFill/>
                  </a:ln>
                </p:spPr>
                <p:txBody>
                  <a:bodyPr/>
                  <a:p>
                    <a:endParaRPr lang="zh-CN" altLang="en-US"/>
                  </a:p>
                </p:txBody>
              </p:sp>
              <p:sp>
                <p:nvSpPr>
                  <p:cNvPr id="48193" name="未知"/>
                  <p:cNvSpPr/>
                  <p:nvPr/>
                </p:nvSpPr>
                <p:spPr>
                  <a:xfrm>
                    <a:off x="52" y="120"/>
                    <a:ext cx="17" cy="50"/>
                  </a:xfrm>
                  <a:custGeom>
                    <a:avLst/>
                    <a:gdLst/>
                    <a:ahLst/>
                    <a:cxnLst>
                      <a:cxn ang="0">
                        <a:pos x="8" y="0"/>
                      </a:cxn>
                      <a:cxn ang="0">
                        <a:pos x="5" y="2"/>
                      </a:cxn>
                      <a:cxn ang="0">
                        <a:pos x="4" y="4"/>
                      </a:cxn>
                      <a:cxn ang="0">
                        <a:pos x="2" y="6"/>
                      </a:cxn>
                      <a:cxn ang="0">
                        <a:pos x="1" y="10"/>
                      </a:cxn>
                      <a:cxn ang="0">
                        <a:pos x="1" y="14"/>
                      </a:cxn>
                      <a:cxn ang="0">
                        <a:pos x="1" y="18"/>
                      </a:cxn>
                      <a:cxn ang="0">
                        <a:pos x="2" y="22"/>
                      </a:cxn>
                      <a:cxn ang="0">
                        <a:pos x="2" y="24"/>
                      </a:cxn>
                      <a:cxn ang="0">
                        <a:pos x="0" y="33"/>
                      </a:cxn>
                      <a:cxn ang="0">
                        <a:pos x="0" y="37"/>
                      </a:cxn>
                      <a:cxn ang="0">
                        <a:pos x="0" y="42"/>
                      </a:cxn>
                      <a:cxn ang="0">
                        <a:pos x="1" y="49"/>
                      </a:cxn>
                      <a:cxn ang="0">
                        <a:pos x="5" y="34"/>
                      </a:cxn>
                      <a:cxn ang="0">
                        <a:pos x="8" y="24"/>
                      </a:cxn>
                      <a:cxn ang="0">
                        <a:pos x="16" y="11"/>
                      </a:cxn>
                      <a:cxn ang="0">
                        <a:pos x="8" y="0"/>
                      </a:cxn>
                    </a:cxnLst>
                    <a:pathLst>
                      <a:path w="17" h="50">
                        <a:moveTo>
                          <a:pt x="8" y="0"/>
                        </a:moveTo>
                        <a:lnTo>
                          <a:pt x="5" y="2"/>
                        </a:lnTo>
                        <a:lnTo>
                          <a:pt x="4" y="4"/>
                        </a:lnTo>
                        <a:lnTo>
                          <a:pt x="2" y="6"/>
                        </a:lnTo>
                        <a:lnTo>
                          <a:pt x="1" y="10"/>
                        </a:lnTo>
                        <a:lnTo>
                          <a:pt x="1" y="14"/>
                        </a:lnTo>
                        <a:lnTo>
                          <a:pt x="1" y="18"/>
                        </a:lnTo>
                        <a:lnTo>
                          <a:pt x="2" y="22"/>
                        </a:lnTo>
                        <a:lnTo>
                          <a:pt x="2" y="24"/>
                        </a:lnTo>
                        <a:lnTo>
                          <a:pt x="0" y="33"/>
                        </a:lnTo>
                        <a:lnTo>
                          <a:pt x="0" y="37"/>
                        </a:lnTo>
                        <a:lnTo>
                          <a:pt x="0" y="42"/>
                        </a:lnTo>
                        <a:lnTo>
                          <a:pt x="1" y="49"/>
                        </a:lnTo>
                        <a:lnTo>
                          <a:pt x="5" y="34"/>
                        </a:lnTo>
                        <a:lnTo>
                          <a:pt x="8" y="24"/>
                        </a:lnTo>
                        <a:lnTo>
                          <a:pt x="16" y="11"/>
                        </a:lnTo>
                        <a:lnTo>
                          <a:pt x="8" y="0"/>
                        </a:lnTo>
                      </a:path>
                    </a:pathLst>
                  </a:custGeom>
                  <a:solidFill>
                    <a:srgbClr val="000080">
                      <a:alpha val="100000"/>
                    </a:srgbClr>
                  </a:solidFill>
                  <a:ln w="9525">
                    <a:noFill/>
                  </a:ln>
                </p:spPr>
                <p:txBody>
                  <a:bodyPr/>
                  <a:p>
                    <a:endParaRPr lang="zh-CN" altLang="en-US"/>
                  </a:p>
                </p:txBody>
              </p:sp>
              <p:sp>
                <p:nvSpPr>
                  <p:cNvPr id="48194" name="未知"/>
                  <p:cNvSpPr/>
                  <p:nvPr/>
                </p:nvSpPr>
                <p:spPr>
                  <a:xfrm>
                    <a:off x="52" y="120"/>
                    <a:ext cx="17" cy="25"/>
                  </a:xfrm>
                  <a:custGeom>
                    <a:avLst/>
                    <a:gdLst/>
                    <a:ahLst/>
                    <a:cxnLst>
                      <a:cxn ang="0">
                        <a:pos x="8" y="0"/>
                      </a:cxn>
                      <a:cxn ang="0">
                        <a:pos x="5" y="2"/>
                      </a:cxn>
                      <a:cxn ang="0">
                        <a:pos x="4" y="4"/>
                      </a:cxn>
                      <a:cxn ang="0">
                        <a:pos x="2" y="6"/>
                      </a:cxn>
                      <a:cxn ang="0">
                        <a:pos x="0" y="9"/>
                      </a:cxn>
                      <a:cxn ang="0">
                        <a:pos x="0" y="13"/>
                      </a:cxn>
                      <a:cxn ang="0">
                        <a:pos x="0" y="17"/>
                      </a:cxn>
                      <a:cxn ang="0">
                        <a:pos x="1" y="20"/>
                      </a:cxn>
                      <a:cxn ang="0">
                        <a:pos x="2" y="23"/>
                      </a:cxn>
                      <a:cxn ang="0">
                        <a:pos x="7" y="24"/>
                      </a:cxn>
                      <a:cxn ang="0">
                        <a:pos x="8" y="22"/>
                      </a:cxn>
                      <a:cxn ang="0">
                        <a:pos x="16" y="10"/>
                      </a:cxn>
                      <a:cxn ang="0">
                        <a:pos x="8" y="0"/>
                      </a:cxn>
                    </a:cxnLst>
                    <a:pathLst>
                      <a:path w="17" h="25">
                        <a:moveTo>
                          <a:pt x="8" y="0"/>
                        </a:moveTo>
                        <a:lnTo>
                          <a:pt x="5" y="2"/>
                        </a:lnTo>
                        <a:lnTo>
                          <a:pt x="4" y="4"/>
                        </a:lnTo>
                        <a:lnTo>
                          <a:pt x="2" y="6"/>
                        </a:lnTo>
                        <a:lnTo>
                          <a:pt x="0" y="9"/>
                        </a:lnTo>
                        <a:lnTo>
                          <a:pt x="0" y="13"/>
                        </a:lnTo>
                        <a:lnTo>
                          <a:pt x="0" y="17"/>
                        </a:lnTo>
                        <a:lnTo>
                          <a:pt x="1" y="20"/>
                        </a:lnTo>
                        <a:lnTo>
                          <a:pt x="2" y="23"/>
                        </a:lnTo>
                        <a:lnTo>
                          <a:pt x="7" y="24"/>
                        </a:lnTo>
                        <a:lnTo>
                          <a:pt x="8" y="22"/>
                        </a:lnTo>
                        <a:lnTo>
                          <a:pt x="16" y="10"/>
                        </a:lnTo>
                        <a:lnTo>
                          <a:pt x="8" y="0"/>
                        </a:lnTo>
                      </a:path>
                    </a:pathLst>
                  </a:custGeom>
                  <a:solidFill>
                    <a:srgbClr val="0000FF">
                      <a:alpha val="100000"/>
                    </a:srgbClr>
                  </a:solidFill>
                  <a:ln w="9525">
                    <a:noFill/>
                  </a:ln>
                </p:spPr>
                <p:txBody>
                  <a:bodyPr/>
                  <a:p>
                    <a:endParaRPr lang="zh-CN" altLang="en-US"/>
                  </a:p>
                </p:txBody>
              </p:sp>
              <p:grpSp>
                <p:nvGrpSpPr>
                  <p:cNvPr id="48195" name="Group 88"/>
                  <p:cNvGrpSpPr/>
                  <p:nvPr/>
                </p:nvGrpSpPr>
                <p:grpSpPr>
                  <a:xfrm>
                    <a:off x="0" y="0"/>
                    <a:ext cx="121" cy="119"/>
                    <a:chOff x="0" y="0"/>
                    <a:chExt cx="121" cy="119"/>
                  </a:xfrm>
                </p:grpSpPr>
                <p:grpSp>
                  <p:nvGrpSpPr>
                    <p:cNvPr id="48198" name="Group 89"/>
                    <p:cNvGrpSpPr/>
                    <p:nvPr/>
                  </p:nvGrpSpPr>
                  <p:grpSpPr>
                    <a:xfrm>
                      <a:off x="12" y="13"/>
                      <a:ext cx="91" cy="106"/>
                      <a:chOff x="0" y="0"/>
                      <a:chExt cx="91" cy="106"/>
                    </a:xfrm>
                  </p:grpSpPr>
                  <p:sp>
                    <p:nvSpPr>
                      <p:cNvPr id="48205" name="未知"/>
                      <p:cNvSpPr/>
                      <p:nvPr/>
                    </p:nvSpPr>
                    <p:spPr>
                      <a:xfrm>
                        <a:off x="0" y="0"/>
                        <a:ext cx="91" cy="106"/>
                      </a:xfrm>
                      <a:custGeom>
                        <a:avLst/>
                        <a:gdLst/>
                        <a:ahLst/>
                        <a:cxnLst>
                          <a:cxn ang="0">
                            <a:pos x="28" y="3"/>
                          </a:cxn>
                          <a:cxn ang="0">
                            <a:pos x="22" y="6"/>
                          </a:cxn>
                          <a:cxn ang="0">
                            <a:pos x="16" y="10"/>
                          </a:cxn>
                          <a:cxn ang="0">
                            <a:pos x="11" y="13"/>
                          </a:cxn>
                          <a:cxn ang="0">
                            <a:pos x="7" y="17"/>
                          </a:cxn>
                          <a:cxn ang="0">
                            <a:pos x="4" y="20"/>
                          </a:cxn>
                          <a:cxn ang="0">
                            <a:pos x="2" y="24"/>
                          </a:cxn>
                          <a:cxn ang="0">
                            <a:pos x="1" y="28"/>
                          </a:cxn>
                          <a:cxn ang="0">
                            <a:pos x="0" y="33"/>
                          </a:cxn>
                          <a:cxn ang="0">
                            <a:pos x="0" y="39"/>
                          </a:cxn>
                          <a:cxn ang="0">
                            <a:pos x="1" y="44"/>
                          </a:cxn>
                          <a:cxn ang="0">
                            <a:pos x="0" y="50"/>
                          </a:cxn>
                          <a:cxn ang="0">
                            <a:pos x="3" y="52"/>
                          </a:cxn>
                          <a:cxn ang="0">
                            <a:pos x="6" y="54"/>
                          </a:cxn>
                          <a:cxn ang="0">
                            <a:pos x="6" y="56"/>
                          </a:cxn>
                          <a:cxn ang="0">
                            <a:pos x="6" y="58"/>
                          </a:cxn>
                          <a:cxn ang="0">
                            <a:pos x="5" y="61"/>
                          </a:cxn>
                          <a:cxn ang="0">
                            <a:pos x="2" y="70"/>
                          </a:cxn>
                          <a:cxn ang="0">
                            <a:pos x="2" y="74"/>
                          </a:cxn>
                          <a:cxn ang="0">
                            <a:pos x="4" y="74"/>
                          </a:cxn>
                          <a:cxn ang="0">
                            <a:pos x="8" y="74"/>
                          </a:cxn>
                          <a:cxn ang="0">
                            <a:pos x="10" y="74"/>
                          </a:cxn>
                          <a:cxn ang="0">
                            <a:pos x="15" y="85"/>
                          </a:cxn>
                          <a:cxn ang="0">
                            <a:pos x="15" y="88"/>
                          </a:cxn>
                          <a:cxn ang="0">
                            <a:pos x="16" y="90"/>
                          </a:cxn>
                          <a:cxn ang="0">
                            <a:pos x="18" y="91"/>
                          </a:cxn>
                          <a:cxn ang="0">
                            <a:pos x="18" y="93"/>
                          </a:cxn>
                          <a:cxn ang="0">
                            <a:pos x="18" y="96"/>
                          </a:cxn>
                          <a:cxn ang="0">
                            <a:pos x="20" y="100"/>
                          </a:cxn>
                          <a:cxn ang="0">
                            <a:pos x="22" y="103"/>
                          </a:cxn>
                          <a:cxn ang="0">
                            <a:pos x="24" y="104"/>
                          </a:cxn>
                          <a:cxn ang="0">
                            <a:pos x="29" y="105"/>
                          </a:cxn>
                          <a:cxn ang="0">
                            <a:pos x="33" y="105"/>
                          </a:cxn>
                          <a:cxn ang="0">
                            <a:pos x="38" y="103"/>
                          </a:cxn>
                          <a:cxn ang="0">
                            <a:pos x="45" y="99"/>
                          </a:cxn>
                          <a:cxn ang="0">
                            <a:pos x="47" y="102"/>
                          </a:cxn>
                          <a:cxn ang="0">
                            <a:pos x="87" y="74"/>
                          </a:cxn>
                          <a:cxn ang="0">
                            <a:pos x="84" y="70"/>
                          </a:cxn>
                          <a:cxn ang="0">
                            <a:pos x="87" y="63"/>
                          </a:cxn>
                          <a:cxn ang="0">
                            <a:pos x="89" y="55"/>
                          </a:cxn>
                          <a:cxn ang="0">
                            <a:pos x="90" y="44"/>
                          </a:cxn>
                          <a:cxn ang="0">
                            <a:pos x="90" y="36"/>
                          </a:cxn>
                          <a:cxn ang="0">
                            <a:pos x="87" y="22"/>
                          </a:cxn>
                          <a:cxn ang="0">
                            <a:pos x="84" y="11"/>
                          </a:cxn>
                          <a:cxn ang="0">
                            <a:pos x="79" y="2"/>
                          </a:cxn>
                          <a:cxn ang="0">
                            <a:pos x="64" y="0"/>
                          </a:cxn>
                          <a:cxn ang="0">
                            <a:pos x="40" y="0"/>
                          </a:cxn>
                          <a:cxn ang="0">
                            <a:pos x="28" y="3"/>
                          </a:cxn>
                        </a:cxnLst>
                        <a:pathLst>
                          <a:path w="91" h="106">
                            <a:moveTo>
                              <a:pt x="28" y="3"/>
                            </a:moveTo>
                            <a:lnTo>
                              <a:pt x="22" y="6"/>
                            </a:lnTo>
                            <a:lnTo>
                              <a:pt x="16" y="10"/>
                            </a:lnTo>
                            <a:lnTo>
                              <a:pt x="11" y="13"/>
                            </a:lnTo>
                            <a:lnTo>
                              <a:pt x="7" y="17"/>
                            </a:lnTo>
                            <a:lnTo>
                              <a:pt x="4" y="20"/>
                            </a:lnTo>
                            <a:lnTo>
                              <a:pt x="2" y="24"/>
                            </a:lnTo>
                            <a:lnTo>
                              <a:pt x="1" y="28"/>
                            </a:lnTo>
                            <a:lnTo>
                              <a:pt x="0" y="33"/>
                            </a:lnTo>
                            <a:lnTo>
                              <a:pt x="0" y="39"/>
                            </a:lnTo>
                            <a:lnTo>
                              <a:pt x="1" y="44"/>
                            </a:lnTo>
                            <a:lnTo>
                              <a:pt x="0" y="50"/>
                            </a:lnTo>
                            <a:lnTo>
                              <a:pt x="3" y="52"/>
                            </a:lnTo>
                            <a:lnTo>
                              <a:pt x="6" y="54"/>
                            </a:lnTo>
                            <a:lnTo>
                              <a:pt x="6" y="56"/>
                            </a:lnTo>
                            <a:lnTo>
                              <a:pt x="6" y="58"/>
                            </a:lnTo>
                            <a:lnTo>
                              <a:pt x="5" y="61"/>
                            </a:lnTo>
                            <a:lnTo>
                              <a:pt x="2" y="70"/>
                            </a:lnTo>
                            <a:lnTo>
                              <a:pt x="2" y="74"/>
                            </a:lnTo>
                            <a:lnTo>
                              <a:pt x="4" y="74"/>
                            </a:lnTo>
                            <a:lnTo>
                              <a:pt x="8" y="74"/>
                            </a:lnTo>
                            <a:lnTo>
                              <a:pt x="10" y="74"/>
                            </a:lnTo>
                            <a:lnTo>
                              <a:pt x="15" y="85"/>
                            </a:lnTo>
                            <a:lnTo>
                              <a:pt x="15" y="88"/>
                            </a:lnTo>
                            <a:lnTo>
                              <a:pt x="16" y="90"/>
                            </a:lnTo>
                            <a:lnTo>
                              <a:pt x="18" y="91"/>
                            </a:lnTo>
                            <a:lnTo>
                              <a:pt x="18" y="93"/>
                            </a:lnTo>
                            <a:lnTo>
                              <a:pt x="18" y="96"/>
                            </a:lnTo>
                            <a:lnTo>
                              <a:pt x="20" y="100"/>
                            </a:lnTo>
                            <a:lnTo>
                              <a:pt x="22" y="103"/>
                            </a:lnTo>
                            <a:lnTo>
                              <a:pt x="24" y="104"/>
                            </a:lnTo>
                            <a:lnTo>
                              <a:pt x="29" y="105"/>
                            </a:lnTo>
                            <a:lnTo>
                              <a:pt x="33" y="105"/>
                            </a:lnTo>
                            <a:lnTo>
                              <a:pt x="38" y="103"/>
                            </a:lnTo>
                            <a:lnTo>
                              <a:pt x="45" y="99"/>
                            </a:lnTo>
                            <a:lnTo>
                              <a:pt x="47" y="102"/>
                            </a:lnTo>
                            <a:lnTo>
                              <a:pt x="87" y="74"/>
                            </a:lnTo>
                            <a:lnTo>
                              <a:pt x="84" y="70"/>
                            </a:lnTo>
                            <a:lnTo>
                              <a:pt x="87" y="63"/>
                            </a:lnTo>
                            <a:lnTo>
                              <a:pt x="89" y="55"/>
                            </a:lnTo>
                            <a:lnTo>
                              <a:pt x="90" y="44"/>
                            </a:lnTo>
                            <a:lnTo>
                              <a:pt x="90" y="36"/>
                            </a:lnTo>
                            <a:lnTo>
                              <a:pt x="87" y="22"/>
                            </a:lnTo>
                            <a:lnTo>
                              <a:pt x="84" y="11"/>
                            </a:lnTo>
                            <a:lnTo>
                              <a:pt x="79" y="2"/>
                            </a:lnTo>
                            <a:lnTo>
                              <a:pt x="64" y="0"/>
                            </a:lnTo>
                            <a:lnTo>
                              <a:pt x="40" y="0"/>
                            </a:lnTo>
                            <a:lnTo>
                              <a:pt x="28" y="3"/>
                            </a:lnTo>
                          </a:path>
                        </a:pathLst>
                      </a:custGeom>
                      <a:solidFill>
                        <a:srgbClr val="FFBFBF">
                          <a:alpha val="100000"/>
                        </a:srgbClr>
                      </a:solidFill>
                      <a:ln w="9525">
                        <a:noFill/>
                      </a:ln>
                    </p:spPr>
                    <p:txBody>
                      <a:bodyPr/>
                      <a:p>
                        <a:endParaRPr lang="zh-CN" altLang="en-US"/>
                      </a:p>
                    </p:txBody>
                  </p:sp>
                  <p:grpSp>
                    <p:nvGrpSpPr>
                      <p:cNvPr id="48206" name="Group 91"/>
                      <p:cNvGrpSpPr/>
                      <p:nvPr/>
                    </p:nvGrpSpPr>
                    <p:grpSpPr>
                      <a:xfrm>
                        <a:off x="37" y="54"/>
                        <a:ext cx="21" cy="32"/>
                        <a:chOff x="0" y="0"/>
                        <a:chExt cx="21" cy="32"/>
                      </a:xfrm>
                    </p:grpSpPr>
                    <p:sp>
                      <p:nvSpPr>
                        <p:cNvPr id="48208" name="未知"/>
                        <p:cNvSpPr/>
                        <p:nvPr/>
                      </p:nvSpPr>
                      <p:spPr>
                        <a:xfrm>
                          <a:off x="0" y="0"/>
                          <a:ext cx="17" cy="17"/>
                        </a:xfrm>
                        <a:custGeom>
                          <a:avLst/>
                          <a:gdLst/>
                          <a:ahLst/>
                          <a:cxnLst>
                            <a:cxn ang="0">
                              <a:pos x="0" y="6"/>
                            </a:cxn>
                            <a:cxn ang="0">
                              <a:pos x="1" y="3"/>
                            </a:cxn>
                            <a:cxn ang="0">
                              <a:pos x="3" y="1"/>
                            </a:cxn>
                            <a:cxn ang="0">
                              <a:pos x="3" y="0"/>
                            </a:cxn>
                            <a:cxn ang="0">
                              <a:pos x="7" y="0"/>
                            </a:cxn>
                            <a:cxn ang="0">
                              <a:pos x="8" y="0"/>
                            </a:cxn>
                            <a:cxn ang="0">
                              <a:pos x="10" y="0"/>
                            </a:cxn>
                            <a:cxn ang="0">
                              <a:pos x="14" y="1"/>
                            </a:cxn>
                            <a:cxn ang="0">
                              <a:pos x="14" y="3"/>
                            </a:cxn>
                            <a:cxn ang="0">
                              <a:pos x="16" y="5"/>
                            </a:cxn>
                            <a:cxn ang="0">
                              <a:pos x="16" y="8"/>
                            </a:cxn>
                            <a:cxn ang="0">
                              <a:pos x="16" y="11"/>
                            </a:cxn>
                            <a:cxn ang="0">
                              <a:pos x="14" y="13"/>
                            </a:cxn>
                            <a:cxn ang="0">
                              <a:pos x="12" y="16"/>
                            </a:cxn>
                            <a:cxn ang="0">
                              <a:pos x="10" y="13"/>
                            </a:cxn>
                            <a:cxn ang="0">
                              <a:pos x="14" y="11"/>
                            </a:cxn>
                            <a:cxn ang="0">
                              <a:pos x="12" y="9"/>
                            </a:cxn>
                            <a:cxn ang="0">
                              <a:pos x="10" y="10"/>
                            </a:cxn>
                            <a:cxn ang="0">
                              <a:pos x="7" y="11"/>
                            </a:cxn>
                            <a:cxn ang="0">
                              <a:pos x="5" y="9"/>
                            </a:cxn>
                            <a:cxn ang="0">
                              <a:pos x="8" y="8"/>
                            </a:cxn>
                            <a:cxn ang="0">
                              <a:pos x="10" y="6"/>
                            </a:cxn>
                            <a:cxn ang="0">
                              <a:pos x="10" y="5"/>
                            </a:cxn>
                            <a:cxn ang="0">
                              <a:pos x="10" y="4"/>
                            </a:cxn>
                            <a:cxn ang="0">
                              <a:pos x="12" y="4"/>
                            </a:cxn>
                            <a:cxn ang="0">
                              <a:pos x="12" y="2"/>
                            </a:cxn>
                            <a:cxn ang="0">
                              <a:pos x="12" y="1"/>
                            </a:cxn>
                            <a:cxn ang="0">
                              <a:pos x="8" y="1"/>
                            </a:cxn>
                            <a:cxn ang="0">
                              <a:pos x="5" y="1"/>
                            </a:cxn>
                            <a:cxn ang="0">
                              <a:pos x="1" y="3"/>
                            </a:cxn>
                            <a:cxn ang="0">
                              <a:pos x="0" y="6"/>
                            </a:cxn>
                          </a:cxnLst>
                          <a:pathLst>
                            <a:path w="17" h="17">
                              <a:moveTo>
                                <a:pt x="0" y="6"/>
                              </a:moveTo>
                              <a:lnTo>
                                <a:pt x="1" y="3"/>
                              </a:lnTo>
                              <a:lnTo>
                                <a:pt x="3" y="1"/>
                              </a:lnTo>
                              <a:lnTo>
                                <a:pt x="3" y="0"/>
                              </a:lnTo>
                              <a:lnTo>
                                <a:pt x="7" y="0"/>
                              </a:lnTo>
                              <a:lnTo>
                                <a:pt x="8" y="0"/>
                              </a:lnTo>
                              <a:lnTo>
                                <a:pt x="10" y="0"/>
                              </a:lnTo>
                              <a:lnTo>
                                <a:pt x="14" y="1"/>
                              </a:lnTo>
                              <a:lnTo>
                                <a:pt x="14" y="3"/>
                              </a:lnTo>
                              <a:lnTo>
                                <a:pt x="16" y="5"/>
                              </a:lnTo>
                              <a:lnTo>
                                <a:pt x="16" y="8"/>
                              </a:lnTo>
                              <a:lnTo>
                                <a:pt x="16" y="11"/>
                              </a:lnTo>
                              <a:lnTo>
                                <a:pt x="14" y="13"/>
                              </a:lnTo>
                              <a:lnTo>
                                <a:pt x="12" y="16"/>
                              </a:lnTo>
                              <a:lnTo>
                                <a:pt x="10" y="13"/>
                              </a:lnTo>
                              <a:lnTo>
                                <a:pt x="14" y="11"/>
                              </a:lnTo>
                              <a:lnTo>
                                <a:pt x="12" y="9"/>
                              </a:lnTo>
                              <a:lnTo>
                                <a:pt x="10" y="10"/>
                              </a:lnTo>
                              <a:lnTo>
                                <a:pt x="7" y="11"/>
                              </a:lnTo>
                              <a:lnTo>
                                <a:pt x="5" y="9"/>
                              </a:lnTo>
                              <a:lnTo>
                                <a:pt x="8" y="8"/>
                              </a:lnTo>
                              <a:lnTo>
                                <a:pt x="10" y="6"/>
                              </a:lnTo>
                              <a:lnTo>
                                <a:pt x="10" y="5"/>
                              </a:lnTo>
                              <a:lnTo>
                                <a:pt x="10" y="4"/>
                              </a:lnTo>
                              <a:lnTo>
                                <a:pt x="12" y="4"/>
                              </a:lnTo>
                              <a:lnTo>
                                <a:pt x="12" y="2"/>
                              </a:lnTo>
                              <a:lnTo>
                                <a:pt x="12" y="1"/>
                              </a:lnTo>
                              <a:lnTo>
                                <a:pt x="8" y="1"/>
                              </a:lnTo>
                              <a:lnTo>
                                <a:pt x="5" y="1"/>
                              </a:lnTo>
                              <a:lnTo>
                                <a:pt x="1" y="3"/>
                              </a:lnTo>
                              <a:lnTo>
                                <a:pt x="0" y="6"/>
                              </a:lnTo>
                            </a:path>
                          </a:pathLst>
                        </a:custGeom>
                        <a:solidFill>
                          <a:srgbClr val="DF9F7F">
                            <a:alpha val="100000"/>
                          </a:srgbClr>
                        </a:solidFill>
                        <a:ln w="9525">
                          <a:noFill/>
                        </a:ln>
                      </p:spPr>
                      <p:txBody>
                        <a:bodyPr/>
                        <a:p>
                          <a:endParaRPr lang="zh-CN" altLang="en-US"/>
                        </a:p>
                      </p:txBody>
                    </p:sp>
                    <p:sp>
                      <p:nvSpPr>
                        <p:cNvPr id="48209" name="未知"/>
                        <p:cNvSpPr/>
                        <p:nvPr/>
                      </p:nvSpPr>
                      <p:spPr>
                        <a:xfrm>
                          <a:off x="4" y="15"/>
                          <a:ext cx="17" cy="17"/>
                        </a:xfrm>
                        <a:custGeom>
                          <a:avLst/>
                          <a:gdLst/>
                          <a:ahLst/>
                          <a:cxnLst>
                            <a:cxn ang="0">
                              <a:pos x="11" y="0"/>
                            </a:cxn>
                            <a:cxn ang="0">
                              <a:pos x="9" y="6"/>
                            </a:cxn>
                            <a:cxn ang="0">
                              <a:pos x="8" y="8"/>
                            </a:cxn>
                            <a:cxn ang="0">
                              <a:pos x="6" y="10"/>
                            </a:cxn>
                            <a:cxn ang="0">
                              <a:pos x="3" y="10"/>
                            </a:cxn>
                            <a:cxn ang="0">
                              <a:pos x="0" y="10"/>
                            </a:cxn>
                            <a:cxn ang="0">
                              <a:pos x="8" y="12"/>
                            </a:cxn>
                            <a:cxn ang="0">
                              <a:pos x="12" y="14"/>
                            </a:cxn>
                            <a:cxn ang="0">
                              <a:pos x="16" y="16"/>
                            </a:cxn>
                            <a:cxn ang="0">
                              <a:pos x="12" y="10"/>
                            </a:cxn>
                            <a:cxn ang="0">
                              <a:pos x="12" y="6"/>
                            </a:cxn>
                            <a:cxn ang="0">
                              <a:pos x="11" y="0"/>
                            </a:cxn>
                          </a:cxnLst>
                          <a:pathLst>
                            <a:path w="17" h="17">
                              <a:moveTo>
                                <a:pt x="11" y="0"/>
                              </a:moveTo>
                              <a:lnTo>
                                <a:pt x="9" y="6"/>
                              </a:lnTo>
                              <a:lnTo>
                                <a:pt x="8" y="8"/>
                              </a:lnTo>
                              <a:lnTo>
                                <a:pt x="6" y="10"/>
                              </a:lnTo>
                              <a:lnTo>
                                <a:pt x="3" y="10"/>
                              </a:lnTo>
                              <a:lnTo>
                                <a:pt x="0" y="10"/>
                              </a:lnTo>
                              <a:lnTo>
                                <a:pt x="8" y="12"/>
                              </a:lnTo>
                              <a:lnTo>
                                <a:pt x="12" y="14"/>
                              </a:lnTo>
                              <a:lnTo>
                                <a:pt x="16" y="16"/>
                              </a:lnTo>
                              <a:lnTo>
                                <a:pt x="12" y="10"/>
                              </a:lnTo>
                              <a:lnTo>
                                <a:pt x="12" y="6"/>
                              </a:lnTo>
                              <a:lnTo>
                                <a:pt x="11" y="0"/>
                              </a:lnTo>
                            </a:path>
                          </a:pathLst>
                        </a:custGeom>
                        <a:solidFill>
                          <a:srgbClr val="DF9F7F">
                            <a:alpha val="100000"/>
                          </a:srgbClr>
                        </a:solidFill>
                        <a:ln w="9525">
                          <a:noFill/>
                        </a:ln>
                      </p:spPr>
                      <p:txBody>
                        <a:bodyPr/>
                        <a:p>
                          <a:endParaRPr lang="zh-CN" altLang="en-US"/>
                        </a:p>
                      </p:txBody>
                    </p:sp>
                  </p:grpSp>
                  <p:sp>
                    <p:nvSpPr>
                      <p:cNvPr id="48207" name="未知"/>
                      <p:cNvSpPr/>
                      <p:nvPr/>
                    </p:nvSpPr>
                    <p:spPr>
                      <a:xfrm>
                        <a:off x="15" y="69"/>
                        <a:ext cx="17" cy="17"/>
                      </a:xfrm>
                      <a:custGeom>
                        <a:avLst/>
                        <a:gdLst/>
                        <a:ahLst/>
                        <a:cxnLst>
                          <a:cxn ang="0">
                            <a:pos x="2" y="0"/>
                          </a:cxn>
                          <a:cxn ang="0">
                            <a:pos x="4" y="1"/>
                          </a:cxn>
                          <a:cxn ang="0">
                            <a:pos x="6" y="3"/>
                          </a:cxn>
                          <a:cxn ang="0">
                            <a:pos x="4" y="5"/>
                          </a:cxn>
                          <a:cxn ang="0">
                            <a:pos x="2" y="5"/>
                          </a:cxn>
                          <a:cxn ang="0">
                            <a:pos x="0" y="7"/>
                          </a:cxn>
                          <a:cxn ang="0">
                            <a:pos x="2" y="8"/>
                          </a:cxn>
                          <a:cxn ang="0">
                            <a:pos x="6" y="8"/>
                          </a:cxn>
                          <a:cxn ang="0">
                            <a:pos x="10" y="10"/>
                          </a:cxn>
                          <a:cxn ang="0">
                            <a:pos x="16" y="16"/>
                          </a:cxn>
                          <a:cxn ang="0">
                            <a:pos x="8" y="7"/>
                          </a:cxn>
                          <a:cxn ang="0">
                            <a:pos x="6" y="5"/>
                          </a:cxn>
                          <a:cxn ang="0">
                            <a:pos x="6" y="3"/>
                          </a:cxn>
                          <a:cxn ang="0">
                            <a:pos x="8" y="1"/>
                          </a:cxn>
                          <a:cxn ang="0">
                            <a:pos x="2" y="0"/>
                          </a:cxn>
                        </a:cxnLst>
                        <a:pathLst>
                          <a:path w="17" h="17">
                            <a:moveTo>
                              <a:pt x="2" y="0"/>
                            </a:moveTo>
                            <a:lnTo>
                              <a:pt x="4" y="1"/>
                            </a:lnTo>
                            <a:lnTo>
                              <a:pt x="6" y="3"/>
                            </a:lnTo>
                            <a:lnTo>
                              <a:pt x="4" y="5"/>
                            </a:lnTo>
                            <a:lnTo>
                              <a:pt x="2" y="5"/>
                            </a:lnTo>
                            <a:lnTo>
                              <a:pt x="0" y="7"/>
                            </a:lnTo>
                            <a:lnTo>
                              <a:pt x="2" y="8"/>
                            </a:lnTo>
                            <a:lnTo>
                              <a:pt x="6" y="8"/>
                            </a:lnTo>
                            <a:lnTo>
                              <a:pt x="10" y="10"/>
                            </a:lnTo>
                            <a:lnTo>
                              <a:pt x="16" y="16"/>
                            </a:lnTo>
                            <a:lnTo>
                              <a:pt x="8" y="7"/>
                            </a:lnTo>
                            <a:lnTo>
                              <a:pt x="6" y="5"/>
                            </a:lnTo>
                            <a:lnTo>
                              <a:pt x="6" y="3"/>
                            </a:lnTo>
                            <a:lnTo>
                              <a:pt x="8" y="1"/>
                            </a:lnTo>
                            <a:lnTo>
                              <a:pt x="2" y="0"/>
                            </a:lnTo>
                          </a:path>
                        </a:pathLst>
                      </a:custGeom>
                      <a:solidFill>
                        <a:srgbClr val="DF9F7F">
                          <a:alpha val="100000"/>
                        </a:srgbClr>
                      </a:solidFill>
                      <a:ln w="9525">
                        <a:noFill/>
                      </a:ln>
                    </p:spPr>
                    <p:txBody>
                      <a:bodyPr/>
                      <a:p>
                        <a:endParaRPr lang="zh-CN" altLang="en-US"/>
                      </a:p>
                    </p:txBody>
                  </p:sp>
                </p:grpSp>
                <p:grpSp>
                  <p:nvGrpSpPr>
                    <p:cNvPr id="48199" name="Group 95"/>
                    <p:cNvGrpSpPr/>
                    <p:nvPr/>
                  </p:nvGrpSpPr>
                  <p:grpSpPr>
                    <a:xfrm>
                      <a:off x="0" y="0"/>
                      <a:ext cx="121" cy="119"/>
                      <a:chOff x="0" y="0"/>
                      <a:chExt cx="121" cy="119"/>
                    </a:xfrm>
                  </p:grpSpPr>
                  <p:sp>
                    <p:nvSpPr>
                      <p:cNvPr id="48200" name="未知"/>
                      <p:cNvSpPr/>
                      <p:nvPr/>
                    </p:nvSpPr>
                    <p:spPr>
                      <a:xfrm>
                        <a:off x="0" y="0"/>
                        <a:ext cx="121" cy="119"/>
                      </a:xfrm>
                      <a:custGeom>
                        <a:avLst/>
                        <a:gdLst/>
                        <a:ahLst/>
                        <a:cxnLst>
                          <a:cxn ang="0">
                            <a:pos x="52" y="0"/>
                          </a:cxn>
                          <a:cxn ang="0">
                            <a:pos x="43" y="2"/>
                          </a:cxn>
                          <a:cxn ang="0">
                            <a:pos x="34" y="5"/>
                          </a:cxn>
                          <a:cxn ang="0">
                            <a:pos x="24" y="13"/>
                          </a:cxn>
                          <a:cxn ang="0">
                            <a:pos x="10" y="23"/>
                          </a:cxn>
                          <a:cxn ang="0">
                            <a:pos x="4" y="27"/>
                          </a:cxn>
                          <a:cxn ang="0">
                            <a:pos x="1" y="32"/>
                          </a:cxn>
                          <a:cxn ang="0">
                            <a:pos x="0" y="37"/>
                          </a:cxn>
                          <a:cxn ang="0">
                            <a:pos x="1" y="43"/>
                          </a:cxn>
                          <a:cxn ang="0">
                            <a:pos x="4" y="48"/>
                          </a:cxn>
                          <a:cxn ang="0">
                            <a:pos x="9" y="50"/>
                          </a:cxn>
                          <a:cxn ang="0">
                            <a:pos x="17" y="52"/>
                          </a:cxn>
                          <a:cxn ang="0">
                            <a:pos x="13" y="45"/>
                          </a:cxn>
                          <a:cxn ang="0">
                            <a:pos x="14" y="38"/>
                          </a:cxn>
                          <a:cxn ang="0">
                            <a:pos x="18" y="33"/>
                          </a:cxn>
                          <a:cxn ang="0">
                            <a:pos x="23" y="29"/>
                          </a:cxn>
                          <a:cxn ang="0">
                            <a:pos x="37" y="25"/>
                          </a:cxn>
                          <a:cxn ang="0">
                            <a:pos x="33" y="28"/>
                          </a:cxn>
                          <a:cxn ang="0">
                            <a:pos x="28" y="30"/>
                          </a:cxn>
                          <a:cxn ang="0">
                            <a:pos x="23" y="32"/>
                          </a:cxn>
                          <a:cxn ang="0">
                            <a:pos x="21" y="35"/>
                          </a:cxn>
                          <a:cxn ang="0">
                            <a:pos x="20" y="40"/>
                          </a:cxn>
                          <a:cxn ang="0">
                            <a:pos x="22" y="46"/>
                          </a:cxn>
                          <a:cxn ang="0">
                            <a:pos x="26" y="55"/>
                          </a:cxn>
                          <a:cxn ang="0">
                            <a:pos x="35" y="71"/>
                          </a:cxn>
                          <a:cxn ang="0">
                            <a:pos x="39" y="77"/>
                          </a:cxn>
                          <a:cxn ang="0">
                            <a:pos x="41" y="94"/>
                          </a:cxn>
                          <a:cxn ang="0">
                            <a:pos x="41" y="99"/>
                          </a:cxn>
                          <a:cxn ang="0">
                            <a:pos x="37" y="103"/>
                          </a:cxn>
                          <a:cxn ang="0">
                            <a:pos x="31" y="106"/>
                          </a:cxn>
                          <a:cxn ang="0">
                            <a:pos x="31" y="110"/>
                          </a:cxn>
                          <a:cxn ang="0">
                            <a:pos x="32" y="112"/>
                          </a:cxn>
                          <a:cxn ang="0">
                            <a:pos x="34" y="116"/>
                          </a:cxn>
                          <a:cxn ang="0">
                            <a:pos x="37" y="117"/>
                          </a:cxn>
                          <a:cxn ang="0">
                            <a:pos x="42" y="118"/>
                          </a:cxn>
                          <a:cxn ang="0">
                            <a:pos x="47" y="117"/>
                          </a:cxn>
                          <a:cxn ang="0">
                            <a:pos x="51" y="115"/>
                          </a:cxn>
                          <a:cxn ang="0">
                            <a:pos x="55" y="113"/>
                          </a:cxn>
                          <a:cxn ang="0">
                            <a:pos x="53" y="90"/>
                          </a:cxn>
                          <a:cxn ang="0">
                            <a:pos x="46" y="76"/>
                          </a:cxn>
                          <a:cxn ang="0">
                            <a:pos x="46" y="70"/>
                          </a:cxn>
                          <a:cxn ang="0">
                            <a:pos x="49" y="65"/>
                          </a:cxn>
                          <a:cxn ang="0">
                            <a:pos x="55" y="65"/>
                          </a:cxn>
                          <a:cxn ang="0">
                            <a:pos x="60" y="68"/>
                          </a:cxn>
                          <a:cxn ang="0">
                            <a:pos x="63" y="72"/>
                          </a:cxn>
                          <a:cxn ang="0">
                            <a:pos x="62" y="78"/>
                          </a:cxn>
                          <a:cxn ang="0">
                            <a:pos x="61" y="83"/>
                          </a:cxn>
                          <a:cxn ang="0">
                            <a:pos x="85" y="98"/>
                          </a:cxn>
                          <a:cxn ang="0">
                            <a:pos x="103" y="97"/>
                          </a:cxn>
                          <a:cxn ang="0">
                            <a:pos x="116" y="91"/>
                          </a:cxn>
                          <a:cxn ang="0">
                            <a:pos x="119" y="86"/>
                          </a:cxn>
                          <a:cxn ang="0">
                            <a:pos x="120" y="77"/>
                          </a:cxn>
                          <a:cxn ang="0">
                            <a:pos x="117" y="63"/>
                          </a:cxn>
                          <a:cxn ang="0">
                            <a:pos x="111" y="39"/>
                          </a:cxn>
                          <a:cxn ang="0">
                            <a:pos x="101" y="20"/>
                          </a:cxn>
                          <a:cxn ang="0">
                            <a:pos x="94" y="10"/>
                          </a:cxn>
                          <a:cxn ang="0">
                            <a:pos x="83" y="4"/>
                          </a:cxn>
                          <a:cxn ang="0">
                            <a:pos x="70" y="0"/>
                          </a:cxn>
                          <a:cxn ang="0">
                            <a:pos x="57" y="0"/>
                          </a:cxn>
                        </a:cxnLst>
                        <a:pathLst>
                          <a:path w="121" h="119">
                            <a:moveTo>
                              <a:pt x="57" y="0"/>
                            </a:moveTo>
                            <a:lnTo>
                              <a:pt x="52" y="0"/>
                            </a:lnTo>
                            <a:lnTo>
                              <a:pt x="48" y="1"/>
                            </a:lnTo>
                            <a:lnTo>
                              <a:pt x="43" y="2"/>
                            </a:lnTo>
                            <a:lnTo>
                              <a:pt x="38" y="4"/>
                            </a:lnTo>
                            <a:lnTo>
                              <a:pt x="34" y="5"/>
                            </a:lnTo>
                            <a:lnTo>
                              <a:pt x="29" y="9"/>
                            </a:lnTo>
                            <a:lnTo>
                              <a:pt x="24" y="13"/>
                            </a:lnTo>
                            <a:lnTo>
                              <a:pt x="20" y="17"/>
                            </a:lnTo>
                            <a:lnTo>
                              <a:pt x="10" y="23"/>
                            </a:lnTo>
                            <a:lnTo>
                              <a:pt x="7" y="25"/>
                            </a:lnTo>
                            <a:lnTo>
                              <a:pt x="4" y="27"/>
                            </a:lnTo>
                            <a:lnTo>
                              <a:pt x="3" y="29"/>
                            </a:lnTo>
                            <a:lnTo>
                              <a:pt x="1" y="32"/>
                            </a:lnTo>
                            <a:lnTo>
                              <a:pt x="0" y="34"/>
                            </a:lnTo>
                            <a:lnTo>
                              <a:pt x="0" y="37"/>
                            </a:lnTo>
                            <a:lnTo>
                              <a:pt x="0" y="40"/>
                            </a:lnTo>
                            <a:lnTo>
                              <a:pt x="1" y="43"/>
                            </a:lnTo>
                            <a:lnTo>
                              <a:pt x="3" y="46"/>
                            </a:lnTo>
                            <a:lnTo>
                              <a:pt x="4" y="48"/>
                            </a:lnTo>
                            <a:lnTo>
                              <a:pt x="6" y="49"/>
                            </a:lnTo>
                            <a:lnTo>
                              <a:pt x="9" y="50"/>
                            </a:lnTo>
                            <a:lnTo>
                              <a:pt x="12" y="51"/>
                            </a:lnTo>
                            <a:lnTo>
                              <a:pt x="17" y="52"/>
                            </a:lnTo>
                            <a:lnTo>
                              <a:pt x="14" y="48"/>
                            </a:lnTo>
                            <a:lnTo>
                              <a:pt x="13" y="45"/>
                            </a:lnTo>
                            <a:lnTo>
                              <a:pt x="13" y="42"/>
                            </a:lnTo>
                            <a:lnTo>
                              <a:pt x="14" y="38"/>
                            </a:lnTo>
                            <a:lnTo>
                              <a:pt x="16" y="36"/>
                            </a:lnTo>
                            <a:lnTo>
                              <a:pt x="18" y="33"/>
                            </a:lnTo>
                            <a:lnTo>
                              <a:pt x="20" y="31"/>
                            </a:lnTo>
                            <a:lnTo>
                              <a:pt x="23" y="29"/>
                            </a:lnTo>
                            <a:lnTo>
                              <a:pt x="26" y="28"/>
                            </a:lnTo>
                            <a:lnTo>
                              <a:pt x="37" y="25"/>
                            </a:lnTo>
                            <a:lnTo>
                              <a:pt x="35" y="27"/>
                            </a:lnTo>
                            <a:lnTo>
                              <a:pt x="33" y="28"/>
                            </a:lnTo>
                            <a:lnTo>
                              <a:pt x="31" y="29"/>
                            </a:lnTo>
                            <a:lnTo>
                              <a:pt x="28" y="30"/>
                            </a:lnTo>
                            <a:lnTo>
                              <a:pt x="25" y="30"/>
                            </a:lnTo>
                            <a:lnTo>
                              <a:pt x="23" y="32"/>
                            </a:lnTo>
                            <a:lnTo>
                              <a:pt x="22" y="34"/>
                            </a:lnTo>
                            <a:lnTo>
                              <a:pt x="21" y="35"/>
                            </a:lnTo>
                            <a:lnTo>
                              <a:pt x="20" y="37"/>
                            </a:lnTo>
                            <a:lnTo>
                              <a:pt x="20" y="40"/>
                            </a:lnTo>
                            <a:lnTo>
                              <a:pt x="21" y="42"/>
                            </a:lnTo>
                            <a:lnTo>
                              <a:pt x="22" y="46"/>
                            </a:lnTo>
                            <a:lnTo>
                              <a:pt x="24" y="49"/>
                            </a:lnTo>
                            <a:lnTo>
                              <a:pt x="26" y="55"/>
                            </a:lnTo>
                            <a:lnTo>
                              <a:pt x="31" y="65"/>
                            </a:lnTo>
                            <a:lnTo>
                              <a:pt x="35" y="71"/>
                            </a:lnTo>
                            <a:lnTo>
                              <a:pt x="39" y="72"/>
                            </a:lnTo>
                            <a:lnTo>
                              <a:pt x="39" y="77"/>
                            </a:lnTo>
                            <a:lnTo>
                              <a:pt x="40" y="90"/>
                            </a:lnTo>
                            <a:lnTo>
                              <a:pt x="41" y="94"/>
                            </a:lnTo>
                            <a:lnTo>
                              <a:pt x="41" y="97"/>
                            </a:lnTo>
                            <a:lnTo>
                              <a:pt x="41" y="99"/>
                            </a:lnTo>
                            <a:lnTo>
                              <a:pt x="39" y="102"/>
                            </a:lnTo>
                            <a:lnTo>
                              <a:pt x="37" y="103"/>
                            </a:lnTo>
                            <a:lnTo>
                              <a:pt x="34" y="105"/>
                            </a:lnTo>
                            <a:lnTo>
                              <a:pt x="31" y="106"/>
                            </a:lnTo>
                            <a:lnTo>
                              <a:pt x="31" y="108"/>
                            </a:lnTo>
                            <a:lnTo>
                              <a:pt x="31" y="110"/>
                            </a:lnTo>
                            <a:lnTo>
                              <a:pt x="31" y="111"/>
                            </a:lnTo>
                            <a:lnTo>
                              <a:pt x="32" y="112"/>
                            </a:lnTo>
                            <a:lnTo>
                              <a:pt x="32" y="114"/>
                            </a:lnTo>
                            <a:lnTo>
                              <a:pt x="34" y="116"/>
                            </a:lnTo>
                            <a:lnTo>
                              <a:pt x="36" y="117"/>
                            </a:lnTo>
                            <a:lnTo>
                              <a:pt x="37" y="117"/>
                            </a:lnTo>
                            <a:lnTo>
                              <a:pt x="39" y="118"/>
                            </a:lnTo>
                            <a:lnTo>
                              <a:pt x="42" y="118"/>
                            </a:lnTo>
                            <a:lnTo>
                              <a:pt x="44" y="118"/>
                            </a:lnTo>
                            <a:lnTo>
                              <a:pt x="47" y="117"/>
                            </a:lnTo>
                            <a:lnTo>
                              <a:pt x="49" y="117"/>
                            </a:lnTo>
                            <a:lnTo>
                              <a:pt x="51" y="115"/>
                            </a:lnTo>
                            <a:lnTo>
                              <a:pt x="54" y="114"/>
                            </a:lnTo>
                            <a:lnTo>
                              <a:pt x="55" y="113"/>
                            </a:lnTo>
                            <a:lnTo>
                              <a:pt x="55" y="107"/>
                            </a:lnTo>
                            <a:lnTo>
                              <a:pt x="53" y="90"/>
                            </a:lnTo>
                            <a:lnTo>
                              <a:pt x="47" y="80"/>
                            </a:lnTo>
                            <a:lnTo>
                              <a:pt x="46" y="76"/>
                            </a:lnTo>
                            <a:lnTo>
                              <a:pt x="45" y="72"/>
                            </a:lnTo>
                            <a:lnTo>
                              <a:pt x="46" y="70"/>
                            </a:lnTo>
                            <a:lnTo>
                              <a:pt x="47" y="67"/>
                            </a:lnTo>
                            <a:lnTo>
                              <a:pt x="49" y="65"/>
                            </a:lnTo>
                            <a:lnTo>
                              <a:pt x="52" y="64"/>
                            </a:lnTo>
                            <a:lnTo>
                              <a:pt x="55" y="65"/>
                            </a:lnTo>
                            <a:lnTo>
                              <a:pt x="57" y="65"/>
                            </a:lnTo>
                            <a:lnTo>
                              <a:pt x="60" y="68"/>
                            </a:lnTo>
                            <a:lnTo>
                              <a:pt x="62" y="69"/>
                            </a:lnTo>
                            <a:lnTo>
                              <a:pt x="63" y="72"/>
                            </a:lnTo>
                            <a:lnTo>
                              <a:pt x="63" y="75"/>
                            </a:lnTo>
                            <a:lnTo>
                              <a:pt x="62" y="78"/>
                            </a:lnTo>
                            <a:lnTo>
                              <a:pt x="61" y="81"/>
                            </a:lnTo>
                            <a:lnTo>
                              <a:pt x="61" y="83"/>
                            </a:lnTo>
                            <a:lnTo>
                              <a:pt x="63" y="84"/>
                            </a:lnTo>
                            <a:lnTo>
                              <a:pt x="85" y="98"/>
                            </a:lnTo>
                            <a:lnTo>
                              <a:pt x="94" y="97"/>
                            </a:lnTo>
                            <a:lnTo>
                              <a:pt x="103" y="97"/>
                            </a:lnTo>
                            <a:lnTo>
                              <a:pt x="112" y="95"/>
                            </a:lnTo>
                            <a:lnTo>
                              <a:pt x="116" y="91"/>
                            </a:lnTo>
                            <a:lnTo>
                              <a:pt x="118" y="89"/>
                            </a:lnTo>
                            <a:lnTo>
                              <a:pt x="119" y="86"/>
                            </a:lnTo>
                            <a:lnTo>
                              <a:pt x="119" y="83"/>
                            </a:lnTo>
                            <a:lnTo>
                              <a:pt x="120" y="77"/>
                            </a:lnTo>
                            <a:lnTo>
                              <a:pt x="118" y="73"/>
                            </a:lnTo>
                            <a:lnTo>
                              <a:pt x="117" y="63"/>
                            </a:lnTo>
                            <a:lnTo>
                              <a:pt x="114" y="49"/>
                            </a:lnTo>
                            <a:lnTo>
                              <a:pt x="111" y="39"/>
                            </a:lnTo>
                            <a:lnTo>
                              <a:pt x="105" y="29"/>
                            </a:lnTo>
                            <a:lnTo>
                              <a:pt x="101" y="20"/>
                            </a:lnTo>
                            <a:lnTo>
                              <a:pt x="98" y="15"/>
                            </a:lnTo>
                            <a:lnTo>
                              <a:pt x="94" y="10"/>
                            </a:lnTo>
                            <a:lnTo>
                              <a:pt x="90" y="8"/>
                            </a:lnTo>
                            <a:lnTo>
                              <a:pt x="83" y="4"/>
                            </a:lnTo>
                            <a:lnTo>
                              <a:pt x="77" y="2"/>
                            </a:lnTo>
                            <a:lnTo>
                              <a:pt x="70" y="0"/>
                            </a:lnTo>
                            <a:lnTo>
                              <a:pt x="64" y="0"/>
                            </a:lnTo>
                            <a:lnTo>
                              <a:pt x="57" y="0"/>
                            </a:lnTo>
                          </a:path>
                        </a:pathLst>
                      </a:custGeom>
                      <a:solidFill>
                        <a:srgbClr val="5F3F1F">
                          <a:alpha val="100000"/>
                        </a:srgbClr>
                      </a:solidFill>
                      <a:ln w="9525">
                        <a:noFill/>
                      </a:ln>
                    </p:spPr>
                    <p:txBody>
                      <a:bodyPr/>
                      <a:p>
                        <a:endParaRPr lang="zh-CN" altLang="en-US"/>
                      </a:p>
                    </p:txBody>
                  </p:sp>
                  <p:sp>
                    <p:nvSpPr>
                      <p:cNvPr id="48201" name="未知"/>
                      <p:cNvSpPr/>
                      <p:nvPr/>
                    </p:nvSpPr>
                    <p:spPr>
                      <a:xfrm>
                        <a:off x="12" y="60"/>
                        <a:ext cx="17" cy="17"/>
                      </a:xfrm>
                      <a:custGeom>
                        <a:avLst/>
                        <a:gdLst/>
                        <a:ahLst/>
                        <a:cxnLst>
                          <a:cxn ang="0">
                            <a:pos x="0" y="0"/>
                          </a:cxn>
                          <a:cxn ang="0">
                            <a:pos x="0" y="3"/>
                          </a:cxn>
                          <a:cxn ang="0">
                            <a:pos x="0" y="6"/>
                          </a:cxn>
                          <a:cxn ang="0">
                            <a:pos x="1" y="9"/>
                          </a:cxn>
                          <a:cxn ang="0">
                            <a:pos x="3" y="12"/>
                          </a:cxn>
                          <a:cxn ang="0">
                            <a:pos x="7" y="12"/>
                          </a:cxn>
                          <a:cxn ang="0">
                            <a:pos x="10" y="12"/>
                          </a:cxn>
                          <a:cxn ang="0">
                            <a:pos x="14" y="16"/>
                          </a:cxn>
                          <a:cxn ang="0">
                            <a:pos x="16" y="16"/>
                          </a:cxn>
                          <a:cxn ang="0">
                            <a:pos x="16" y="12"/>
                          </a:cxn>
                          <a:cxn ang="0">
                            <a:pos x="12" y="9"/>
                          </a:cxn>
                          <a:cxn ang="0">
                            <a:pos x="8" y="6"/>
                          </a:cxn>
                          <a:cxn ang="0">
                            <a:pos x="5" y="3"/>
                          </a:cxn>
                          <a:cxn ang="0">
                            <a:pos x="3" y="0"/>
                          </a:cxn>
                          <a:cxn ang="0">
                            <a:pos x="0" y="0"/>
                          </a:cxn>
                        </a:cxnLst>
                        <a:pathLst>
                          <a:path w="17" h="17">
                            <a:moveTo>
                              <a:pt x="0" y="0"/>
                            </a:moveTo>
                            <a:lnTo>
                              <a:pt x="0" y="3"/>
                            </a:lnTo>
                            <a:lnTo>
                              <a:pt x="0" y="6"/>
                            </a:lnTo>
                            <a:lnTo>
                              <a:pt x="1" y="9"/>
                            </a:lnTo>
                            <a:lnTo>
                              <a:pt x="3" y="12"/>
                            </a:lnTo>
                            <a:lnTo>
                              <a:pt x="7" y="12"/>
                            </a:lnTo>
                            <a:lnTo>
                              <a:pt x="10" y="12"/>
                            </a:lnTo>
                            <a:lnTo>
                              <a:pt x="14" y="16"/>
                            </a:lnTo>
                            <a:lnTo>
                              <a:pt x="16" y="16"/>
                            </a:lnTo>
                            <a:lnTo>
                              <a:pt x="16" y="12"/>
                            </a:lnTo>
                            <a:lnTo>
                              <a:pt x="12" y="9"/>
                            </a:lnTo>
                            <a:lnTo>
                              <a:pt x="8" y="6"/>
                            </a:lnTo>
                            <a:lnTo>
                              <a:pt x="5" y="3"/>
                            </a:lnTo>
                            <a:lnTo>
                              <a:pt x="3" y="0"/>
                            </a:lnTo>
                            <a:lnTo>
                              <a:pt x="0" y="0"/>
                            </a:lnTo>
                          </a:path>
                        </a:pathLst>
                      </a:custGeom>
                      <a:solidFill>
                        <a:srgbClr val="5F3F1F">
                          <a:alpha val="100000"/>
                        </a:srgbClr>
                      </a:solidFill>
                      <a:ln w="9525">
                        <a:noFill/>
                      </a:ln>
                    </p:spPr>
                    <p:txBody>
                      <a:bodyPr/>
                      <a:p>
                        <a:endParaRPr lang="zh-CN" altLang="en-US"/>
                      </a:p>
                    </p:txBody>
                  </p:sp>
                  <p:sp>
                    <p:nvSpPr>
                      <p:cNvPr id="48202" name="未知"/>
                      <p:cNvSpPr/>
                      <p:nvPr/>
                    </p:nvSpPr>
                    <p:spPr>
                      <a:xfrm>
                        <a:off x="16" y="69"/>
                        <a:ext cx="17" cy="1"/>
                      </a:xfrm>
                      <a:custGeom>
                        <a:avLst/>
                        <a:gdLst/>
                        <a:ahLst/>
                        <a:cxnLst>
                          <a:cxn ang="0">
                            <a:pos x="9" y="0"/>
                          </a:cxn>
                          <a:cxn ang="0">
                            <a:pos x="6" y="0"/>
                          </a:cxn>
                          <a:cxn ang="0">
                            <a:pos x="3" y="0"/>
                          </a:cxn>
                          <a:cxn ang="0">
                            <a:pos x="0" y="0"/>
                          </a:cxn>
                          <a:cxn ang="0">
                            <a:pos x="3" y="0"/>
                          </a:cxn>
                          <a:cxn ang="0">
                            <a:pos x="12" y="0"/>
                          </a:cxn>
                          <a:cxn ang="0">
                            <a:pos x="16" y="0"/>
                          </a:cxn>
                          <a:cxn ang="0">
                            <a:pos x="9" y="0"/>
                          </a:cxn>
                        </a:cxnLst>
                        <a:pathLst>
                          <a:path w="17" h="1">
                            <a:moveTo>
                              <a:pt x="9" y="0"/>
                            </a:moveTo>
                            <a:lnTo>
                              <a:pt x="6" y="0"/>
                            </a:lnTo>
                            <a:lnTo>
                              <a:pt x="3" y="0"/>
                            </a:lnTo>
                            <a:lnTo>
                              <a:pt x="0" y="0"/>
                            </a:lnTo>
                            <a:lnTo>
                              <a:pt x="3" y="0"/>
                            </a:lnTo>
                            <a:lnTo>
                              <a:pt x="12" y="0"/>
                            </a:lnTo>
                            <a:lnTo>
                              <a:pt x="16" y="0"/>
                            </a:lnTo>
                            <a:lnTo>
                              <a:pt x="9" y="0"/>
                            </a:lnTo>
                          </a:path>
                        </a:pathLst>
                      </a:custGeom>
                      <a:solidFill>
                        <a:srgbClr val="5F3F1F">
                          <a:alpha val="100000"/>
                        </a:srgbClr>
                      </a:solidFill>
                      <a:ln w="9525">
                        <a:noFill/>
                      </a:ln>
                    </p:spPr>
                    <p:txBody>
                      <a:bodyPr/>
                      <a:p>
                        <a:endParaRPr lang="zh-CN" altLang="en-US"/>
                      </a:p>
                    </p:txBody>
                  </p:sp>
                  <p:sp>
                    <p:nvSpPr>
                      <p:cNvPr id="48203" name="未知"/>
                      <p:cNvSpPr/>
                      <p:nvPr/>
                    </p:nvSpPr>
                    <p:spPr>
                      <a:xfrm>
                        <a:off x="22" y="88"/>
                        <a:ext cx="17" cy="17"/>
                      </a:xfrm>
                      <a:custGeom>
                        <a:avLst/>
                        <a:gdLst/>
                        <a:ahLst/>
                        <a:cxnLst>
                          <a:cxn ang="0">
                            <a:pos x="3" y="0"/>
                          </a:cxn>
                          <a:cxn ang="0">
                            <a:pos x="1" y="2"/>
                          </a:cxn>
                          <a:cxn ang="0">
                            <a:pos x="0" y="4"/>
                          </a:cxn>
                          <a:cxn ang="0">
                            <a:pos x="0" y="5"/>
                          </a:cxn>
                          <a:cxn ang="0">
                            <a:pos x="0" y="7"/>
                          </a:cxn>
                          <a:cxn ang="0">
                            <a:pos x="0" y="10"/>
                          </a:cxn>
                          <a:cxn ang="0">
                            <a:pos x="1" y="11"/>
                          </a:cxn>
                          <a:cxn ang="0">
                            <a:pos x="3" y="13"/>
                          </a:cxn>
                          <a:cxn ang="0">
                            <a:pos x="3" y="14"/>
                          </a:cxn>
                          <a:cxn ang="0">
                            <a:pos x="6" y="14"/>
                          </a:cxn>
                          <a:cxn ang="0">
                            <a:pos x="8" y="14"/>
                          </a:cxn>
                          <a:cxn ang="0">
                            <a:pos x="11" y="14"/>
                          </a:cxn>
                          <a:cxn ang="0">
                            <a:pos x="16" y="16"/>
                          </a:cxn>
                          <a:cxn ang="0">
                            <a:pos x="16" y="14"/>
                          </a:cxn>
                          <a:cxn ang="0">
                            <a:pos x="14" y="11"/>
                          </a:cxn>
                          <a:cxn ang="0">
                            <a:pos x="14" y="8"/>
                          </a:cxn>
                          <a:cxn ang="0">
                            <a:pos x="12" y="5"/>
                          </a:cxn>
                          <a:cxn ang="0">
                            <a:pos x="11" y="5"/>
                          </a:cxn>
                          <a:cxn ang="0">
                            <a:pos x="9" y="2"/>
                          </a:cxn>
                          <a:cxn ang="0">
                            <a:pos x="8" y="1"/>
                          </a:cxn>
                          <a:cxn ang="0">
                            <a:pos x="6" y="1"/>
                          </a:cxn>
                          <a:cxn ang="0">
                            <a:pos x="4" y="0"/>
                          </a:cxn>
                          <a:cxn ang="0">
                            <a:pos x="3" y="0"/>
                          </a:cxn>
                        </a:cxnLst>
                        <a:pathLst>
                          <a:path w="17" h="17">
                            <a:moveTo>
                              <a:pt x="3" y="0"/>
                            </a:moveTo>
                            <a:lnTo>
                              <a:pt x="1" y="2"/>
                            </a:lnTo>
                            <a:lnTo>
                              <a:pt x="0" y="4"/>
                            </a:lnTo>
                            <a:lnTo>
                              <a:pt x="0" y="5"/>
                            </a:lnTo>
                            <a:lnTo>
                              <a:pt x="0" y="7"/>
                            </a:lnTo>
                            <a:lnTo>
                              <a:pt x="0" y="10"/>
                            </a:lnTo>
                            <a:lnTo>
                              <a:pt x="1" y="11"/>
                            </a:lnTo>
                            <a:lnTo>
                              <a:pt x="3" y="13"/>
                            </a:lnTo>
                            <a:lnTo>
                              <a:pt x="3" y="14"/>
                            </a:lnTo>
                            <a:lnTo>
                              <a:pt x="6" y="14"/>
                            </a:lnTo>
                            <a:lnTo>
                              <a:pt x="8" y="14"/>
                            </a:lnTo>
                            <a:lnTo>
                              <a:pt x="11" y="14"/>
                            </a:lnTo>
                            <a:lnTo>
                              <a:pt x="16" y="16"/>
                            </a:lnTo>
                            <a:lnTo>
                              <a:pt x="16" y="14"/>
                            </a:lnTo>
                            <a:lnTo>
                              <a:pt x="14" y="11"/>
                            </a:lnTo>
                            <a:lnTo>
                              <a:pt x="14" y="8"/>
                            </a:lnTo>
                            <a:lnTo>
                              <a:pt x="12" y="5"/>
                            </a:lnTo>
                            <a:lnTo>
                              <a:pt x="11" y="5"/>
                            </a:lnTo>
                            <a:lnTo>
                              <a:pt x="9" y="2"/>
                            </a:lnTo>
                            <a:lnTo>
                              <a:pt x="8" y="1"/>
                            </a:lnTo>
                            <a:lnTo>
                              <a:pt x="6" y="1"/>
                            </a:lnTo>
                            <a:lnTo>
                              <a:pt x="4" y="0"/>
                            </a:lnTo>
                            <a:lnTo>
                              <a:pt x="3" y="0"/>
                            </a:lnTo>
                          </a:path>
                        </a:pathLst>
                      </a:custGeom>
                      <a:solidFill>
                        <a:srgbClr val="5F3F1F">
                          <a:alpha val="100000"/>
                        </a:srgbClr>
                      </a:solidFill>
                      <a:ln w="9525">
                        <a:noFill/>
                      </a:ln>
                    </p:spPr>
                    <p:txBody>
                      <a:bodyPr/>
                      <a:p>
                        <a:endParaRPr lang="zh-CN" altLang="en-US"/>
                      </a:p>
                    </p:txBody>
                  </p:sp>
                  <p:sp>
                    <p:nvSpPr>
                      <p:cNvPr id="48204" name="未知"/>
                      <p:cNvSpPr/>
                      <p:nvPr/>
                    </p:nvSpPr>
                    <p:spPr>
                      <a:xfrm>
                        <a:off x="1" y="21"/>
                        <a:ext cx="27" cy="24"/>
                      </a:xfrm>
                      <a:custGeom>
                        <a:avLst/>
                        <a:gdLst/>
                        <a:ahLst/>
                        <a:cxnLst>
                          <a:cxn ang="0">
                            <a:pos x="26" y="0"/>
                          </a:cxn>
                          <a:cxn ang="0">
                            <a:pos x="21" y="2"/>
                          </a:cxn>
                          <a:cxn ang="0">
                            <a:pos x="18" y="2"/>
                          </a:cxn>
                          <a:cxn ang="0">
                            <a:pos x="14" y="3"/>
                          </a:cxn>
                          <a:cxn ang="0">
                            <a:pos x="11" y="4"/>
                          </a:cxn>
                          <a:cxn ang="0">
                            <a:pos x="8" y="6"/>
                          </a:cxn>
                          <a:cxn ang="0">
                            <a:pos x="5" y="7"/>
                          </a:cxn>
                          <a:cxn ang="0">
                            <a:pos x="3" y="9"/>
                          </a:cxn>
                          <a:cxn ang="0">
                            <a:pos x="2" y="11"/>
                          </a:cxn>
                          <a:cxn ang="0">
                            <a:pos x="1" y="13"/>
                          </a:cxn>
                          <a:cxn ang="0">
                            <a:pos x="0" y="14"/>
                          </a:cxn>
                          <a:cxn ang="0">
                            <a:pos x="1" y="13"/>
                          </a:cxn>
                          <a:cxn ang="0">
                            <a:pos x="1" y="15"/>
                          </a:cxn>
                          <a:cxn ang="0">
                            <a:pos x="1" y="19"/>
                          </a:cxn>
                          <a:cxn ang="0">
                            <a:pos x="2" y="21"/>
                          </a:cxn>
                          <a:cxn ang="0">
                            <a:pos x="3" y="23"/>
                          </a:cxn>
                          <a:cxn ang="0">
                            <a:pos x="5" y="19"/>
                          </a:cxn>
                          <a:cxn ang="0">
                            <a:pos x="6" y="15"/>
                          </a:cxn>
                          <a:cxn ang="0">
                            <a:pos x="8" y="12"/>
                          </a:cxn>
                          <a:cxn ang="0">
                            <a:pos x="10" y="8"/>
                          </a:cxn>
                          <a:cxn ang="0">
                            <a:pos x="12" y="6"/>
                          </a:cxn>
                          <a:cxn ang="0">
                            <a:pos x="15" y="5"/>
                          </a:cxn>
                          <a:cxn ang="0">
                            <a:pos x="18" y="3"/>
                          </a:cxn>
                          <a:cxn ang="0">
                            <a:pos x="26" y="0"/>
                          </a:cxn>
                        </a:cxnLst>
                        <a:pathLst>
                          <a:path w="27" h="24">
                            <a:moveTo>
                              <a:pt x="26" y="0"/>
                            </a:moveTo>
                            <a:lnTo>
                              <a:pt x="21" y="2"/>
                            </a:lnTo>
                            <a:lnTo>
                              <a:pt x="18" y="2"/>
                            </a:lnTo>
                            <a:lnTo>
                              <a:pt x="14" y="3"/>
                            </a:lnTo>
                            <a:lnTo>
                              <a:pt x="11" y="4"/>
                            </a:lnTo>
                            <a:lnTo>
                              <a:pt x="8" y="6"/>
                            </a:lnTo>
                            <a:lnTo>
                              <a:pt x="5" y="7"/>
                            </a:lnTo>
                            <a:lnTo>
                              <a:pt x="3" y="9"/>
                            </a:lnTo>
                            <a:lnTo>
                              <a:pt x="2" y="11"/>
                            </a:lnTo>
                            <a:lnTo>
                              <a:pt x="1" y="13"/>
                            </a:lnTo>
                            <a:lnTo>
                              <a:pt x="0" y="14"/>
                            </a:lnTo>
                            <a:lnTo>
                              <a:pt x="1" y="13"/>
                            </a:lnTo>
                            <a:lnTo>
                              <a:pt x="1" y="15"/>
                            </a:lnTo>
                            <a:lnTo>
                              <a:pt x="1" y="19"/>
                            </a:lnTo>
                            <a:lnTo>
                              <a:pt x="2" y="21"/>
                            </a:lnTo>
                            <a:lnTo>
                              <a:pt x="3" y="23"/>
                            </a:lnTo>
                            <a:lnTo>
                              <a:pt x="5" y="19"/>
                            </a:lnTo>
                            <a:lnTo>
                              <a:pt x="6" y="15"/>
                            </a:lnTo>
                            <a:lnTo>
                              <a:pt x="8" y="12"/>
                            </a:lnTo>
                            <a:lnTo>
                              <a:pt x="10" y="8"/>
                            </a:lnTo>
                            <a:lnTo>
                              <a:pt x="12" y="6"/>
                            </a:lnTo>
                            <a:lnTo>
                              <a:pt x="15" y="5"/>
                            </a:lnTo>
                            <a:lnTo>
                              <a:pt x="18" y="3"/>
                            </a:lnTo>
                            <a:lnTo>
                              <a:pt x="26" y="0"/>
                            </a:lnTo>
                          </a:path>
                        </a:pathLst>
                      </a:custGeom>
                      <a:solidFill>
                        <a:schemeClr val="tx1">
                          <a:alpha val="100000"/>
                        </a:schemeClr>
                      </a:solidFill>
                      <a:ln w="9525">
                        <a:noFill/>
                      </a:ln>
                    </p:spPr>
                    <p:txBody>
                      <a:bodyPr/>
                      <a:p>
                        <a:endParaRPr lang="zh-CN" altLang="en-US"/>
                      </a:p>
                    </p:txBody>
                  </p:sp>
                </p:grpSp>
              </p:grpSp>
              <p:sp>
                <p:nvSpPr>
                  <p:cNvPr id="48196" name="未知"/>
                  <p:cNvSpPr/>
                  <p:nvPr/>
                </p:nvSpPr>
                <p:spPr>
                  <a:xfrm>
                    <a:off x="67" y="94"/>
                    <a:ext cx="35" cy="67"/>
                  </a:xfrm>
                  <a:custGeom>
                    <a:avLst/>
                    <a:gdLst/>
                    <a:ahLst/>
                    <a:cxnLst>
                      <a:cxn ang="0">
                        <a:pos x="34" y="0"/>
                      </a:cxn>
                      <a:cxn ang="0">
                        <a:pos x="7" y="43"/>
                      </a:cxn>
                      <a:cxn ang="0">
                        <a:pos x="0" y="66"/>
                      </a:cxn>
                      <a:cxn ang="0">
                        <a:pos x="12" y="40"/>
                      </a:cxn>
                      <a:cxn ang="0">
                        <a:pos x="34" y="0"/>
                      </a:cxn>
                    </a:cxnLst>
                    <a:pathLst>
                      <a:path w="35" h="67">
                        <a:moveTo>
                          <a:pt x="34" y="0"/>
                        </a:moveTo>
                        <a:lnTo>
                          <a:pt x="7" y="43"/>
                        </a:lnTo>
                        <a:lnTo>
                          <a:pt x="0" y="66"/>
                        </a:lnTo>
                        <a:lnTo>
                          <a:pt x="12" y="40"/>
                        </a:lnTo>
                        <a:lnTo>
                          <a:pt x="34" y="0"/>
                        </a:lnTo>
                      </a:path>
                    </a:pathLst>
                  </a:custGeom>
                  <a:solidFill>
                    <a:srgbClr val="3F3F3F">
                      <a:alpha val="100000"/>
                    </a:srgbClr>
                  </a:solidFill>
                  <a:ln w="9525">
                    <a:noFill/>
                  </a:ln>
                </p:spPr>
                <p:txBody>
                  <a:bodyPr/>
                  <a:p>
                    <a:endParaRPr lang="zh-CN" altLang="en-US"/>
                  </a:p>
                </p:txBody>
              </p:sp>
              <p:sp>
                <p:nvSpPr>
                  <p:cNvPr id="48197" name="未知"/>
                  <p:cNvSpPr/>
                  <p:nvPr/>
                </p:nvSpPr>
                <p:spPr>
                  <a:xfrm>
                    <a:off x="34" y="142"/>
                    <a:ext cx="17" cy="30"/>
                  </a:xfrm>
                  <a:custGeom>
                    <a:avLst/>
                    <a:gdLst/>
                    <a:ahLst/>
                    <a:cxnLst>
                      <a:cxn ang="0">
                        <a:pos x="8" y="0"/>
                      </a:cxn>
                      <a:cxn ang="0">
                        <a:pos x="8" y="22"/>
                      </a:cxn>
                      <a:cxn ang="0">
                        <a:pos x="16" y="29"/>
                      </a:cxn>
                      <a:cxn ang="0">
                        <a:pos x="5" y="23"/>
                      </a:cxn>
                      <a:cxn ang="0">
                        <a:pos x="0" y="27"/>
                      </a:cxn>
                      <a:cxn ang="0">
                        <a:pos x="2" y="18"/>
                      </a:cxn>
                      <a:cxn ang="0">
                        <a:pos x="4" y="5"/>
                      </a:cxn>
                      <a:cxn ang="0">
                        <a:pos x="8" y="0"/>
                      </a:cxn>
                    </a:cxnLst>
                    <a:pathLst>
                      <a:path w="17" h="30">
                        <a:moveTo>
                          <a:pt x="8" y="0"/>
                        </a:moveTo>
                        <a:lnTo>
                          <a:pt x="8" y="22"/>
                        </a:lnTo>
                        <a:lnTo>
                          <a:pt x="16" y="29"/>
                        </a:lnTo>
                        <a:lnTo>
                          <a:pt x="5" y="23"/>
                        </a:lnTo>
                        <a:lnTo>
                          <a:pt x="0" y="27"/>
                        </a:lnTo>
                        <a:lnTo>
                          <a:pt x="2" y="18"/>
                        </a:lnTo>
                        <a:lnTo>
                          <a:pt x="4" y="5"/>
                        </a:lnTo>
                        <a:lnTo>
                          <a:pt x="8" y="0"/>
                        </a:lnTo>
                      </a:path>
                    </a:pathLst>
                  </a:custGeom>
                  <a:solidFill>
                    <a:srgbClr val="3F3F3F">
                      <a:alpha val="100000"/>
                    </a:srgbClr>
                  </a:solidFill>
                  <a:ln w="9525">
                    <a:noFill/>
                  </a:ln>
                </p:spPr>
                <p:txBody>
                  <a:bodyPr/>
                  <a:p>
                    <a:endParaRPr lang="zh-CN" altLang="en-US"/>
                  </a:p>
                </p:txBody>
              </p:sp>
            </p:grpSp>
            <p:sp>
              <p:nvSpPr>
                <p:cNvPr id="48191" name="未知"/>
                <p:cNvSpPr/>
                <p:nvPr/>
              </p:nvSpPr>
              <p:spPr>
                <a:xfrm>
                  <a:off x="70" y="184"/>
                  <a:ext cx="19" cy="32"/>
                </a:xfrm>
                <a:custGeom>
                  <a:avLst/>
                  <a:gdLst/>
                  <a:ahLst/>
                  <a:cxnLst>
                    <a:cxn ang="0">
                      <a:pos x="11" y="0"/>
                    </a:cxn>
                    <a:cxn ang="0">
                      <a:pos x="18" y="16"/>
                    </a:cxn>
                    <a:cxn ang="0">
                      <a:pos x="18" y="31"/>
                    </a:cxn>
                    <a:cxn ang="0">
                      <a:pos x="15" y="14"/>
                    </a:cxn>
                    <a:cxn ang="0">
                      <a:pos x="11" y="7"/>
                    </a:cxn>
                    <a:cxn ang="0">
                      <a:pos x="0" y="13"/>
                    </a:cxn>
                    <a:cxn ang="0">
                      <a:pos x="6" y="7"/>
                    </a:cxn>
                    <a:cxn ang="0">
                      <a:pos x="11" y="0"/>
                    </a:cxn>
                  </a:cxnLst>
                  <a:pathLst>
                    <a:path w="19" h="32">
                      <a:moveTo>
                        <a:pt x="11" y="0"/>
                      </a:moveTo>
                      <a:lnTo>
                        <a:pt x="18" y="16"/>
                      </a:lnTo>
                      <a:lnTo>
                        <a:pt x="18" y="31"/>
                      </a:lnTo>
                      <a:lnTo>
                        <a:pt x="15" y="14"/>
                      </a:lnTo>
                      <a:lnTo>
                        <a:pt x="11" y="7"/>
                      </a:lnTo>
                      <a:lnTo>
                        <a:pt x="0" y="13"/>
                      </a:lnTo>
                      <a:lnTo>
                        <a:pt x="6" y="7"/>
                      </a:lnTo>
                      <a:lnTo>
                        <a:pt x="11" y="0"/>
                      </a:lnTo>
                    </a:path>
                  </a:pathLst>
                </a:custGeom>
                <a:solidFill>
                  <a:srgbClr val="3F3F3F">
                    <a:alpha val="100000"/>
                  </a:srgbClr>
                </a:solidFill>
                <a:ln w="9525">
                  <a:noFill/>
                </a:ln>
              </p:spPr>
              <p:txBody>
                <a:bodyPr/>
                <a:p>
                  <a:endParaRPr lang="zh-CN" altLang="en-US"/>
                </a:p>
              </p:txBody>
            </p:sp>
          </p:grpSp>
          <p:sp>
            <p:nvSpPr>
              <p:cNvPr id="48177" name="未知"/>
              <p:cNvSpPr/>
              <p:nvPr/>
            </p:nvSpPr>
            <p:spPr>
              <a:xfrm>
                <a:off x="2" y="236"/>
                <a:ext cx="17" cy="21"/>
              </a:xfrm>
              <a:custGeom>
                <a:avLst/>
                <a:gdLst/>
                <a:ahLst/>
                <a:cxnLst>
                  <a:cxn ang="0">
                    <a:pos x="12" y="0"/>
                  </a:cxn>
                  <a:cxn ang="0">
                    <a:pos x="0" y="16"/>
                  </a:cxn>
                  <a:cxn ang="0">
                    <a:pos x="0" y="20"/>
                  </a:cxn>
                  <a:cxn ang="0">
                    <a:pos x="4" y="17"/>
                  </a:cxn>
                  <a:cxn ang="0">
                    <a:pos x="16" y="1"/>
                  </a:cxn>
                  <a:cxn ang="0">
                    <a:pos x="14" y="1"/>
                  </a:cxn>
                  <a:cxn ang="0">
                    <a:pos x="12" y="0"/>
                  </a:cxn>
                  <a:cxn ang="0">
                    <a:pos x="12" y="0"/>
                  </a:cxn>
                </a:cxnLst>
                <a:pathLst>
                  <a:path w="17" h="21">
                    <a:moveTo>
                      <a:pt x="12" y="0"/>
                    </a:moveTo>
                    <a:lnTo>
                      <a:pt x="0" y="16"/>
                    </a:lnTo>
                    <a:lnTo>
                      <a:pt x="0" y="20"/>
                    </a:lnTo>
                    <a:lnTo>
                      <a:pt x="4" y="17"/>
                    </a:lnTo>
                    <a:lnTo>
                      <a:pt x="16" y="1"/>
                    </a:lnTo>
                    <a:lnTo>
                      <a:pt x="14" y="1"/>
                    </a:lnTo>
                    <a:lnTo>
                      <a:pt x="12" y="0"/>
                    </a:lnTo>
                  </a:path>
                </a:pathLst>
              </a:custGeom>
              <a:solidFill>
                <a:srgbClr val="3F3F3F">
                  <a:alpha val="100000"/>
                </a:srgbClr>
              </a:solidFill>
              <a:ln w="9525">
                <a:noFill/>
              </a:ln>
            </p:spPr>
            <p:txBody>
              <a:bodyPr/>
              <a:p>
                <a:endParaRPr lang="zh-CN" altLang="en-US"/>
              </a:p>
            </p:txBody>
          </p:sp>
          <p:grpSp>
            <p:nvGrpSpPr>
              <p:cNvPr id="48178" name="Group 105"/>
              <p:cNvGrpSpPr/>
              <p:nvPr/>
            </p:nvGrpSpPr>
            <p:grpSpPr>
              <a:xfrm>
                <a:off x="0" y="213"/>
                <a:ext cx="57" cy="42"/>
                <a:chOff x="0" y="0"/>
                <a:chExt cx="57" cy="42"/>
              </a:xfrm>
            </p:grpSpPr>
            <p:grpSp>
              <p:nvGrpSpPr>
                <p:cNvPr id="48179" name="Group 106"/>
                <p:cNvGrpSpPr/>
                <p:nvPr/>
              </p:nvGrpSpPr>
              <p:grpSpPr>
                <a:xfrm>
                  <a:off x="0" y="0"/>
                  <a:ext cx="57" cy="42"/>
                  <a:chOff x="0" y="0"/>
                  <a:chExt cx="57" cy="42"/>
                </a:xfrm>
              </p:grpSpPr>
              <p:sp>
                <p:nvSpPr>
                  <p:cNvPr id="48181" name="未知"/>
                  <p:cNvSpPr/>
                  <p:nvPr/>
                </p:nvSpPr>
                <p:spPr>
                  <a:xfrm>
                    <a:off x="0" y="6"/>
                    <a:ext cx="50" cy="36"/>
                  </a:xfrm>
                  <a:custGeom>
                    <a:avLst/>
                    <a:gdLst/>
                    <a:ahLst/>
                    <a:cxnLst>
                      <a:cxn ang="0">
                        <a:pos x="36" y="5"/>
                      </a:cxn>
                      <a:cxn ang="0">
                        <a:pos x="33" y="5"/>
                      </a:cxn>
                      <a:cxn ang="0">
                        <a:pos x="31" y="4"/>
                      </a:cxn>
                      <a:cxn ang="0">
                        <a:pos x="28" y="3"/>
                      </a:cxn>
                      <a:cxn ang="0">
                        <a:pos x="25" y="2"/>
                      </a:cxn>
                      <a:cxn ang="0">
                        <a:pos x="20" y="1"/>
                      </a:cxn>
                      <a:cxn ang="0">
                        <a:pos x="17" y="0"/>
                      </a:cxn>
                      <a:cxn ang="0">
                        <a:pos x="8" y="2"/>
                      </a:cxn>
                      <a:cxn ang="0">
                        <a:pos x="6" y="3"/>
                      </a:cxn>
                      <a:cxn ang="0">
                        <a:pos x="5" y="4"/>
                      </a:cxn>
                      <a:cxn ang="0">
                        <a:pos x="4" y="5"/>
                      </a:cxn>
                      <a:cxn ang="0">
                        <a:pos x="3" y="7"/>
                      </a:cxn>
                      <a:cxn ang="0">
                        <a:pos x="2" y="11"/>
                      </a:cxn>
                      <a:cxn ang="0">
                        <a:pos x="1" y="15"/>
                      </a:cxn>
                      <a:cxn ang="0">
                        <a:pos x="1" y="19"/>
                      </a:cxn>
                      <a:cxn ang="0">
                        <a:pos x="0" y="22"/>
                      </a:cxn>
                      <a:cxn ang="0">
                        <a:pos x="0" y="23"/>
                      </a:cxn>
                      <a:cxn ang="0">
                        <a:pos x="1" y="25"/>
                      </a:cxn>
                      <a:cxn ang="0">
                        <a:pos x="1" y="26"/>
                      </a:cxn>
                      <a:cxn ang="0">
                        <a:pos x="2" y="28"/>
                      </a:cxn>
                      <a:cxn ang="0">
                        <a:pos x="6" y="31"/>
                      </a:cxn>
                      <a:cxn ang="0">
                        <a:pos x="8" y="32"/>
                      </a:cxn>
                      <a:cxn ang="0">
                        <a:pos x="12" y="34"/>
                      </a:cxn>
                      <a:cxn ang="0">
                        <a:pos x="14" y="35"/>
                      </a:cxn>
                      <a:cxn ang="0">
                        <a:pos x="16" y="34"/>
                      </a:cxn>
                      <a:cxn ang="0">
                        <a:pos x="16" y="33"/>
                      </a:cxn>
                      <a:cxn ang="0">
                        <a:pos x="18" y="33"/>
                      </a:cxn>
                      <a:cxn ang="0">
                        <a:pos x="20" y="33"/>
                      </a:cxn>
                      <a:cxn ang="0">
                        <a:pos x="23" y="34"/>
                      </a:cxn>
                      <a:cxn ang="0">
                        <a:pos x="25" y="34"/>
                      </a:cxn>
                      <a:cxn ang="0">
                        <a:pos x="25" y="32"/>
                      </a:cxn>
                      <a:cxn ang="0">
                        <a:pos x="26" y="31"/>
                      </a:cxn>
                      <a:cxn ang="0">
                        <a:pos x="27" y="32"/>
                      </a:cxn>
                      <a:cxn ang="0">
                        <a:pos x="29" y="32"/>
                      </a:cxn>
                      <a:cxn ang="0">
                        <a:pos x="30" y="31"/>
                      </a:cxn>
                      <a:cxn ang="0">
                        <a:pos x="30" y="30"/>
                      </a:cxn>
                      <a:cxn ang="0">
                        <a:pos x="31" y="28"/>
                      </a:cxn>
                      <a:cxn ang="0">
                        <a:pos x="34" y="28"/>
                      </a:cxn>
                      <a:cxn ang="0">
                        <a:pos x="36" y="28"/>
                      </a:cxn>
                      <a:cxn ang="0">
                        <a:pos x="38" y="28"/>
                      </a:cxn>
                      <a:cxn ang="0">
                        <a:pos x="40" y="27"/>
                      </a:cxn>
                      <a:cxn ang="0">
                        <a:pos x="41" y="26"/>
                      </a:cxn>
                      <a:cxn ang="0">
                        <a:pos x="43" y="24"/>
                      </a:cxn>
                      <a:cxn ang="0">
                        <a:pos x="48" y="23"/>
                      </a:cxn>
                      <a:cxn ang="0">
                        <a:pos x="49" y="18"/>
                      </a:cxn>
                      <a:cxn ang="0">
                        <a:pos x="49" y="14"/>
                      </a:cxn>
                      <a:cxn ang="0">
                        <a:pos x="48" y="10"/>
                      </a:cxn>
                      <a:cxn ang="0">
                        <a:pos x="46" y="8"/>
                      </a:cxn>
                      <a:cxn ang="0">
                        <a:pos x="44" y="6"/>
                      </a:cxn>
                      <a:cxn ang="0">
                        <a:pos x="42" y="5"/>
                      </a:cxn>
                      <a:cxn ang="0">
                        <a:pos x="38" y="4"/>
                      </a:cxn>
                      <a:cxn ang="0">
                        <a:pos x="36" y="5"/>
                      </a:cxn>
                    </a:cxnLst>
                    <a:pathLst>
                      <a:path w="50" h="36">
                        <a:moveTo>
                          <a:pt x="36" y="5"/>
                        </a:moveTo>
                        <a:lnTo>
                          <a:pt x="33" y="5"/>
                        </a:lnTo>
                        <a:lnTo>
                          <a:pt x="31" y="4"/>
                        </a:lnTo>
                        <a:lnTo>
                          <a:pt x="28" y="3"/>
                        </a:lnTo>
                        <a:lnTo>
                          <a:pt x="25" y="2"/>
                        </a:lnTo>
                        <a:lnTo>
                          <a:pt x="20" y="1"/>
                        </a:lnTo>
                        <a:lnTo>
                          <a:pt x="17" y="0"/>
                        </a:lnTo>
                        <a:lnTo>
                          <a:pt x="8" y="2"/>
                        </a:lnTo>
                        <a:lnTo>
                          <a:pt x="6" y="3"/>
                        </a:lnTo>
                        <a:lnTo>
                          <a:pt x="5" y="4"/>
                        </a:lnTo>
                        <a:lnTo>
                          <a:pt x="4" y="5"/>
                        </a:lnTo>
                        <a:lnTo>
                          <a:pt x="3" y="7"/>
                        </a:lnTo>
                        <a:lnTo>
                          <a:pt x="2" y="11"/>
                        </a:lnTo>
                        <a:lnTo>
                          <a:pt x="1" y="15"/>
                        </a:lnTo>
                        <a:lnTo>
                          <a:pt x="1" y="19"/>
                        </a:lnTo>
                        <a:lnTo>
                          <a:pt x="0" y="22"/>
                        </a:lnTo>
                        <a:lnTo>
                          <a:pt x="0" y="23"/>
                        </a:lnTo>
                        <a:lnTo>
                          <a:pt x="1" y="25"/>
                        </a:lnTo>
                        <a:lnTo>
                          <a:pt x="1" y="26"/>
                        </a:lnTo>
                        <a:lnTo>
                          <a:pt x="2" y="28"/>
                        </a:lnTo>
                        <a:lnTo>
                          <a:pt x="6" y="31"/>
                        </a:lnTo>
                        <a:lnTo>
                          <a:pt x="8" y="32"/>
                        </a:lnTo>
                        <a:lnTo>
                          <a:pt x="12" y="34"/>
                        </a:lnTo>
                        <a:lnTo>
                          <a:pt x="14" y="35"/>
                        </a:lnTo>
                        <a:lnTo>
                          <a:pt x="16" y="34"/>
                        </a:lnTo>
                        <a:lnTo>
                          <a:pt x="16" y="33"/>
                        </a:lnTo>
                        <a:lnTo>
                          <a:pt x="18" y="33"/>
                        </a:lnTo>
                        <a:lnTo>
                          <a:pt x="20" y="33"/>
                        </a:lnTo>
                        <a:lnTo>
                          <a:pt x="23" y="34"/>
                        </a:lnTo>
                        <a:lnTo>
                          <a:pt x="25" y="34"/>
                        </a:lnTo>
                        <a:lnTo>
                          <a:pt x="25" y="32"/>
                        </a:lnTo>
                        <a:lnTo>
                          <a:pt x="26" y="31"/>
                        </a:lnTo>
                        <a:lnTo>
                          <a:pt x="27" y="32"/>
                        </a:lnTo>
                        <a:lnTo>
                          <a:pt x="29" y="32"/>
                        </a:lnTo>
                        <a:lnTo>
                          <a:pt x="30" y="31"/>
                        </a:lnTo>
                        <a:lnTo>
                          <a:pt x="30" y="30"/>
                        </a:lnTo>
                        <a:lnTo>
                          <a:pt x="31" y="28"/>
                        </a:lnTo>
                        <a:lnTo>
                          <a:pt x="34" y="28"/>
                        </a:lnTo>
                        <a:lnTo>
                          <a:pt x="36" y="28"/>
                        </a:lnTo>
                        <a:lnTo>
                          <a:pt x="38" y="28"/>
                        </a:lnTo>
                        <a:lnTo>
                          <a:pt x="40" y="27"/>
                        </a:lnTo>
                        <a:lnTo>
                          <a:pt x="41" y="26"/>
                        </a:lnTo>
                        <a:lnTo>
                          <a:pt x="43" y="24"/>
                        </a:lnTo>
                        <a:lnTo>
                          <a:pt x="48" y="23"/>
                        </a:lnTo>
                        <a:lnTo>
                          <a:pt x="49" y="18"/>
                        </a:lnTo>
                        <a:lnTo>
                          <a:pt x="49" y="14"/>
                        </a:lnTo>
                        <a:lnTo>
                          <a:pt x="48" y="10"/>
                        </a:lnTo>
                        <a:lnTo>
                          <a:pt x="46" y="8"/>
                        </a:lnTo>
                        <a:lnTo>
                          <a:pt x="44" y="6"/>
                        </a:lnTo>
                        <a:lnTo>
                          <a:pt x="42" y="5"/>
                        </a:lnTo>
                        <a:lnTo>
                          <a:pt x="38" y="4"/>
                        </a:lnTo>
                        <a:lnTo>
                          <a:pt x="36" y="5"/>
                        </a:lnTo>
                      </a:path>
                    </a:pathLst>
                  </a:custGeom>
                  <a:solidFill>
                    <a:srgbClr val="FFBFBF">
                      <a:alpha val="100000"/>
                    </a:srgbClr>
                  </a:solidFill>
                  <a:ln w="9525">
                    <a:noFill/>
                  </a:ln>
                </p:spPr>
                <p:txBody>
                  <a:bodyPr/>
                  <a:p>
                    <a:endParaRPr lang="zh-CN" altLang="en-US"/>
                  </a:p>
                </p:txBody>
              </p:sp>
              <p:sp>
                <p:nvSpPr>
                  <p:cNvPr id="48182" name="未知"/>
                  <p:cNvSpPr/>
                  <p:nvPr/>
                </p:nvSpPr>
                <p:spPr>
                  <a:xfrm>
                    <a:off x="4" y="14"/>
                    <a:ext cx="33" cy="26"/>
                  </a:xfrm>
                  <a:custGeom>
                    <a:avLst/>
                    <a:gdLst/>
                    <a:ahLst/>
                    <a:cxnLst>
                      <a:cxn ang="0">
                        <a:pos x="29" y="10"/>
                      </a:cxn>
                      <a:cxn ang="0">
                        <a:pos x="25" y="9"/>
                      </a:cxn>
                      <a:cxn ang="0">
                        <a:pos x="22" y="8"/>
                      </a:cxn>
                      <a:cxn ang="0">
                        <a:pos x="19" y="9"/>
                      </a:cxn>
                      <a:cxn ang="0">
                        <a:pos x="14" y="10"/>
                      </a:cxn>
                      <a:cxn ang="0">
                        <a:pos x="10" y="10"/>
                      </a:cxn>
                      <a:cxn ang="0">
                        <a:pos x="7" y="9"/>
                      </a:cxn>
                      <a:cxn ang="0">
                        <a:pos x="6" y="7"/>
                      </a:cxn>
                      <a:cxn ang="0">
                        <a:pos x="6" y="5"/>
                      </a:cxn>
                      <a:cxn ang="0">
                        <a:pos x="10" y="4"/>
                      </a:cxn>
                      <a:cxn ang="0">
                        <a:pos x="14" y="3"/>
                      </a:cxn>
                      <a:cxn ang="0">
                        <a:pos x="19" y="1"/>
                      </a:cxn>
                      <a:cxn ang="0">
                        <a:pos x="14" y="0"/>
                      </a:cxn>
                      <a:cxn ang="0">
                        <a:pos x="10" y="1"/>
                      </a:cxn>
                      <a:cxn ang="0">
                        <a:pos x="7" y="2"/>
                      </a:cxn>
                      <a:cxn ang="0">
                        <a:pos x="5" y="2"/>
                      </a:cxn>
                      <a:cxn ang="0">
                        <a:pos x="4" y="3"/>
                      </a:cxn>
                      <a:cxn ang="0">
                        <a:pos x="4" y="9"/>
                      </a:cxn>
                      <a:cxn ang="0">
                        <a:pos x="2" y="11"/>
                      </a:cxn>
                      <a:cxn ang="0">
                        <a:pos x="2" y="12"/>
                      </a:cxn>
                      <a:cxn ang="0">
                        <a:pos x="1" y="17"/>
                      </a:cxn>
                      <a:cxn ang="0">
                        <a:pos x="4" y="16"/>
                      </a:cxn>
                      <a:cxn ang="0">
                        <a:pos x="7" y="18"/>
                      </a:cxn>
                      <a:cxn ang="0">
                        <a:pos x="7" y="20"/>
                      </a:cxn>
                      <a:cxn ang="0">
                        <a:pos x="10" y="20"/>
                      </a:cxn>
                      <a:cxn ang="0">
                        <a:pos x="12" y="24"/>
                      </a:cxn>
                      <a:cxn ang="0">
                        <a:pos x="13" y="23"/>
                      </a:cxn>
                      <a:cxn ang="0">
                        <a:pos x="11" y="20"/>
                      </a:cxn>
                      <a:cxn ang="0">
                        <a:pos x="13" y="18"/>
                      </a:cxn>
                      <a:cxn ang="0">
                        <a:pos x="17" y="19"/>
                      </a:cxn>
                      <a:cxn ang="0">
                        <a:pos x="21" y="17"/>
                      </a:cxn>
                      <a:cxn ang="0">
                        <a:pos x="24" y="16"/>
                      </a:cxn>
                      <a:cxn ang="0">
                        <a:pos x="26" y="17"/>
                      </a:cxn>
                      <a:cxn ang="0">
                        <a:pos x="30" y="17"/>
                      </a:cxn>
                      <a:cxn ang="0">
                        <a:pos x="26" y="14"/>
                      </a:cxn>
                      <a:cxn ang="0">
                        <a:pos x="28" y="10"/>
                      </a:cxn>
                      <a:cxn ang="0">
                        <a:pos x="32" y="8"/>
                      </a:cxn>
                    </a:cxnLst>
                    <a:pathLst>
                      <a:path w="33" h="26">
                        <a:moveTo>
                          <a:pt x="32" y="8"/>
                        </a:moveTo>
                        <a:lnTo>
                          <a:pt x="29" y="10"/>
                        </a:lnTo>
                        <a:lnTo>
                          <a:pt x="27" y="10"/>
                        </a:lnTo>
                        <a:lnTo>
                          <a:pt x="25" y="9"/>
                        </a:lnTo>
                        <a:lnTo>
                          <a:pt x="24" y="9"/>
                        </a:lnTo>
                        <a:lnTo>
                          <a:pt x="22" y="8"/>
                        </a:lnTo>
                        <a:lnTo>
                          <a:pt x="21" y="8"/>
                        </a:lnTo>
                        <a:lnTo>
                          <a:pt x="19" y="9"/>
                        </a:lnTo>
                        <a:lnTo>
                          <a:pt x="17" y="9"/>
                        </a:lnTo>
                        <a:lnTo>
                          <a:pt x="14" y="10"/>
                        </a:lnTo>
                        <a:lnTo>
                          <a:pt x="12" y="10"/>
                        </a:lnTo>
                        <a:lnTo>
                          <a:pt x="10" y="10"/>
                        </a:lnTo>
                        <a:lnTo>
                          <a:pt x="8" y="10"/>
                        </a:lnTo>
                        <a:lnTo>
                          <a:pt x="7" y="9"/>
                        </a:lnTo>
                        <a:lnTo>
                          <a:pt x="6" y="9"/>
                        </a:lnTo>
                        <a:lnTo>
                          <a:pt x="6" y="7"/>
                        </a:lnTo>
                        <a:lnTo>
                          <a:pt x="6" y="6"/>
                        </a:lnTo>
                        <a:lnTo>
                          <a:pt x="6" y="5"/>
                        </a:lnTo>
                        <a:lnTo>
                          <a:pt x="8" y="4"/>
                        </a:lnTo>
                        <a:lnTo>
                          <a:pt x="10" y="4"/>
                        </a:lnTo>
                        <a:lnTo>
                          <a:pt x="12" y="3"/>
                        </a:lnTo>
                        <a:lnTo>
                          <a:pt x="14" y="3"/>
                        </a:lnTo>
                        <a:lnTo>
                          <a:pt x="17" y="2"/>
                        </a:lnTo>
                        <a:lnTo>
                          <a:pt x="19" y="1"/>
                        </a:lnTo>
                        <a:lnTo>
                          <a:pt x="16" y="1"/>
                        </a:lnTo>
                        <a:lnTo>
                          <a:pt x="14" y="0"/>
                        </a:lnTo>
                        <a:lnTo>
                          <a:pt x="11" y="0"/>
                        </a:lnTo>
                        <a:lnTo>
                          <a:pt x="10" y="1"/>
                        </a:lnTo>
                        <a:lnTo>
                          <a:pt x="8" y="2"/>
                        </a:lnTo>
                        <a:lnTo>
                          <a:pt x="7" y="2"/>
                        </a:lnTo>
                        <a:lnTo>
                          <a:pt x="4" y="0"/>
                        </a:lnTo>
                        <a:lnTo>
                          <a:pt x="5" y="2"/>
                        </a:lnTo>
                        <a:lnTo>
                          <a:pt x="5" y="3"/>
                        </a:lnTo>
                        <a:lnTo>
                          <a:pt x="4" y="3"/>
                        </a:lnTo>
                        <a:lnTo>
                          <a:pt x="5" y="3"/>
                        </a:lnTo>
                        <a:lnTo>
                          <a:pt x="4" y="9"/>
                        </a:lnTo>
                        <a:lnTo>
                          <a:pt x="3" y="10"/>
                        </a:lnTo>
                        <a:lnTo>
                          <a:pt x="2" y="11"/>
                        </a:lnTo>
                        <a:lnTo>
                          <a:pt x="0" y="12"/>
                        </a:lnTo>
                        <a:lnTo>
                          <a:pt x="2" y="12"/>
                        </a:lnTo>
                        <a:lnTo>
                          <a:pt x="2" y="14"/>
                        </a:lnTo>
                        <a:lnTo>
                          <a:pt x="1" y="17"/>
                        </a:lnTo>
                        <a:lnTo>
                          <a:pt x="1" y="19"/>
                        </a:lnTo>
                        <a:lnTo>
                          <a:pt x="4" y="16"/>
                        </a:lnTo>
                        <a:lnTo>
                          <a:pt x="6" y="16"/>
                        </a:lnTo>
                        <a:lnTo>
                          <a:pt x="7" y="18"/>
                        </a:lnTo>
                        <a:lnTo>
                          <a:pt x="4" y="20"/>
                        </a:lnTo>
                        <a:lnTo>
                          <a:pt x="7" y="20"/>
                        </a:lnTo>
                        <a:lnTo>
                          <a:pt x="9" y="20"/>
                        </a:lnTo>
                        <a:lnTo>
                          <a:pt x="10" y="20"/>
                        </a:lnTo>
                        <a:lnTo>
                          <a:pt x="11" y="22"/>
                        </a:lnTo>
                        <a:lnTo>
                          <a:pt x="12" y="24"/>
                        </a:lnTo>
                        <a:lnTo>
                          <a:pt x="13" y="25"/>
                        </a:lnTo>
                        <a:lnTo>
                          <a:pt x="13" y="23"/>
                        </a:lnTo>
                        <a:lnTo>
                          <a:pt x="12" y="21"/>
                        </a:lnTo>
                        <a:lnTo>
                          <a:pt x="11" y="20"/>
                        </a:lnTo>
                        <a:lnTo>
                          <a:pt x="11" y="19"/>
                        </a:lnTo>
                        <a:lnTo>
                          <a:pt x="13" y="18"/>
                        </a:lnTo>
                        <a:lnTo>
                          <a:pt x="14" y="18"/>
                        </a:lnTo>
                        <a:lnTo>
                          <a:pt x="17" y="19"/>
                        </a:lnTo>
                        <a:lnTo>
                          <a:pt x="19" y="17"/>
                        </a:lnTo>
                        <a:lnTo>
                          <a:pt x="21" y="17"/>
                        </a:lnTo>
                        <a:lnTo>
                          <a:pt x="23" y="16"/>
                        </a:lnTo>
                        <a:lnTo>
                          <a:pt x="24" y="16"/>
                        </a:lnTo>
                        <a:lnTo>
                          <a:pt x="25" y="16"/>
                        </a:lnTo>
                        <a:lnTo>
                          <a:pt x="26" y="17"/>
                        </a:lnTo>
                        <a:lnTo>
                          <a:pt x="26" y="15"/>
                        </a:lnTo>
                        <a:lnTo>
                          <a:pt x="30" y="17"/>
                        </a:lnTo>
                        <a:lnTo>
                          <a:pt x="29" y="16"/>
                        </a:lnTo>
                        <a:lnTo>
                          <a:pt x="26" y="14"/>
                        </a:lnTo>
                        <a:lnTo>
                          <a:pt x="27" y="12"/>
                        </a:lnTo>
                        <a:lnTo>
                          <a:pt x="28" y="10"/>
                        </a:lnTo>
                        <a:lnTo>
                          <a:pt x="30" y="10"/>
                        </a:lnTo>
                        <a:lnTo>
                          <a:pt x="32" y="8"/>
                        </a:lnTo>
                      </a:path>
                    </a:pathLst>
                  </a:custGeom>
                  <a:solidFill>
                    <a:srgbClr val="DF9F7F">
                      <a:alpha val="100000"/>
                    </a:srgbClr>
                  </a:solidFill>
                  <a:ln w="9525">
                    <a:noFill/>
                  </a:ln>
                </p:spPr>
                <p:txBody>
                  <a:bodyPr/>
                  <a:p>
                    <a:endParaRPr lang="zh-CN" altLang="en-US"/>
                  </a:p>
                </p:txBody>
              </p:sp>
              <p:sp>
                <p:nvSpPr>
                  <p:cNvPr id="48183" name="未知"/>
                  <p:cNvSpPr/>
                  <p:nvPr/>
                </p:nvSpPr>
                <p:spPr>
                  <a:xfrm>
                    <a:off x="16" y="0"/>
                    <a:ext cx="17" cy="17"/>
                  </a:xfrm>
                  <a:custGeom>
                    <a:avLst/>
                    <a:gdLst/>
                    <a:ahLst/>
                    <a:cxnLst>
                      <a:cxn ang="0">
                        <a:pos x="14" y="0"/>
                      </a:cxn>
                      <a:cxn ang="0">
                        <a:pos x="10" y="1"/>
                      </a:cxn>
                      <a:cxn ang="0">
                        <a:pos x="10" y="2"/>
                      </a:cxn>
                      <a:cxn ang="0">
                        <a:pos x="0" y="16"/>
                      </a:cxn>
                      <a:cxn ang="0">
                        <a:pos x="5" y="16"/>
                      </a:cxn>
                      <a:cxn ang="0">
                        <a:pos x="16" y="3"/>
                      </a:cxn>
                      <a:cxn ang="0">
                        <a:pos x="16" y="1"/>
                      </a:cxn>
                      <a:cxn ang="0">
                        <a:pos x="14" y="0"/>
                      </a:cxn>
                    </a:cxnLst>
                    <a:pathLst>
                      <a:path w="17" h="17">
                        <a:moveTo>
                          <a:pt x="14" y="0"/>
                        </a:moveTo>
                        <a:lnTo>
                          <a:pt x="10" y="1"/>
                        </a:lnTo>
                        <a:lnTo>
                          <a:pt x="10" y="2"/>
                        </a:lnTo>
                        <a:lnTo>
                          <a:pt x="0" y="16"/>
                        </a:lnTo>
                        <a:lnTo>
                          <a:pt x="5" y="16"/>
                        </a:lnTo>
                        <a:lnTo>
                          <a:pt x="16" y="3"/>
                        </a:lnTo>
                        <a:lnTo>
                          <a:pt x="16" y="1"/>
                        </a:lnTo>
                        <a:lnTo>
                          <a:pt x="14" y="0"/>
                        </a:lnTo>
                      </a:path>
                    </a:pathLst>
                  </a:custGeom>
                  <a:solidFill>
                    <a:srgbClr val="3F3F3F">
                      <a:alpha val="100000"/>
                    </a:srgbClr>
                  </a:solidFill>
                  <a:ln w="9525">
                    <a:noFill/>
                  </a:ln>
                </p:spPr>
                <p:txBody>
                  <a:bodyPr/>
                  <a:p>
                    <a:endParaRPr lang="zh-CN" altLang="en-US"/>
                  </a:p>
                </p:txBody>
              </p:sp>
              <p:sp>
                <p:nvSpPr>
                  <p:cNvPr id="48184" name="未知"/>
                  <p:cNvSpPr/>
                  <p:nvPr/>
                </p:nvSpPr>
                <p:spPr>
                  <a:xfrm>
                    <a:off x="40" y="15"/>
                    <a:ext cx="17" cy="17"/>
                  </a:xfrm>
                  <a:custGeom>
                    <a:avLst/>
                    <a:gdLst/>
                    <a:ahLst/>
                    <a:cxnLst>
                      <a:cxn ang="0">
                        <a:pos x="0" y="0"/>
                      </a:cxn>
                      <a:cxn ang="0">
                        <a:pos x="2" y="2"/>
                      </a:cxn>
                      <a:cxn ang="0">
                        <a:pos x="5" y="4"/>
                      </a:cxn>
                      <a:cxn ang="0">
                        <a:pos x="5" y="6"/>
                      </a:cxn>
                      <a:cxn ang="0">
                        <a:pos x="5" y="9"/>
                      </a:cxn>
                      <a:cxn ang="0">
                        <a:pos x="5" y="12"/>
                      </a:cxn>
                      <a:cxn ang="0">
                        <a:pos x="5" y="16"/>
                      </a:cxn>
                      <a:cxn ang="0">
                        <a:pos x="10" y="8"/>
                      </a:cxn>
                      <a:cxn ang="0">
                        <a:pos x="13" y="6"/>
                      </a:cxn>
                      <a:cxn ang="0">
                        <a:pos x="16" y="4"/>
                      </a:cxn>
                      <a:cxn ang="0">
                        <a:pos x="10" y="4"/>
                      </a:cxn>
                      <a:cxn ang="0">
                        <a:pos x="8" y="1"/>
                      </a:cxn>
                      <a:cxn ang="0">
                        <a:pos x="5" y="0"/>
                      </a:cxn>
                      <a:cxn ang="0">
                        <a:pos x="0" y="0"/>
                      </a:cxn>
                    </a:cxnLst>
                    <a:pathLst>
                      <a:path w="17" h="17">
                        <a:moveTo>
                          <a:pt x="0" y="0"/>
                        </a:moveTo>
                        <a:lnTo>
                          <a:pt x="2" y="2"/>
                        </a:lnTo>
                        <a:lnTo>
                          <a:pt x="5" y="4"/>
                        </a:lnTo>
                        <a:lnTo>
                          <a:pt x="5" y="6"/>
                        </a:lnTo>
                        <a:lnTo>
                          <a:pt x="5" y="9"/>
                        </a:lnTo>
                        <a:lnTo>
                          <a:pt x="5" y="12"/>
                        </a:lnTo>
                        <a:lnTo>
                          <a:pt x="5" y="16"/>
                        </a:lnTo>
                        <a:lnTo>
                          <a:pt x="10" y="8"/>
                        </a:lnTo>
                        <a:lnTo>
                          <a:pt x="13" y="6"/>
                        </a:lnTo>
                        <a:lnTo>
                          <a:pt x="16" y="4"/>
                        </a:lnTo>
                        <a:lnTo>
                          <a:pt x="10" y="4"/>
                        </a:lnTo>
                        <a:lnTo>
                          <a:pt x="8" y="1"/>
                        </a:lnTo>
                        <a:lnTo>
                          <a:pt x="5" y="0"/>
                        </a:lnTo>
                        <a:lnTo>
                          <a:pt x="0" y="0"/>
                        </a:lnTo>
                      </a:path>
                    </a:pathLst>
                  </a:custGeom>
                  <a:solidFill>
                    <a:srgbClr val="DF9F7F">
                      <a:alpha val="100000"/>
                    </a:srgbClr>
                  </a:solidFill>
                  <a:ln w="9525">
                    <a:noFill/>
                  </a:ln>
                </p:spPr>
                <p:txBody>
                  <a:bodyPr/>
                  <a:p>
                    <a:endParaRPr lang="zh-CN" altLang="en-US"/>
                  </a:p>
                </p:txBody>
              </p:sp>
              <p:sp>
                <p:nvSpPr>
                  <p:cNvPr id="48185" name="未知"/>
                  <p:cNvSpPr/>
                  <p:nvPr/>
                </p:nvSpPr>
                <p:spPr>
                  <a:xfrm>
                    <a:off x="19" y="3"/>
                    <a:ext cx="17" cy="17"/>
                  </a:xfrm>
                  <a:custGeom>
                    <a:avLst/>
                    <a:gdLst/>
                    <a:ahLst/>
                    <a:cxnLst>
                      <a:cxn ang="0">
                        <a:pos x="16" y="1"/>
                      </a:cxn>
                      <a:cxn ang="0">
                        <a:pos x="16" y="2"/>
                      </a:cxn>
                      <a:cxn ang="0">
                        <a:pos x="2" y="16"/>
                      </a:cxn>
                      <a:cxn ang="0">
                        <a:pos x="0" y="14"/>
                      </a:cxn>
                      <a:cxn ang="0">
                        <a:pos x="0" y="13"/>
                      </a:cxn>
                      <a:cxn ang="0">
                        <a:pos x="2" y="12"/>
                      </a:cxn>
                      <a:cxn ang="0">
                        <a:pos x="5" y="12"/>
                      </a:cxn>
                      <a:cxn ang="0">
                        <a:pos x="16" y="2"/>
                      </a:cxn>
                      <a:cxn ang="0">
                        <a:pos x="8" y="0"/>
                      </a:cxn>
                      <a:cxn ang="0">
                        <a:pos x="8" y="0"/>
                      </a:cxn>
                      <a:cxn ang="0">
                        <a:pos x="16" y="1"/>
                      </a:cxn>
                    </a:cxnLst>
                    <a:pathLst>
                      <a:path w="17" h="17">
                        <a:moveTo>
                          <a:pt x="16" y="1"/>
                        </a:moveTo>
                        <a:lnTo>
                          <a:pt x="16" y="2"/>
                        </a:lnTo>
                        <a:lnTo>
                          <a:pt x="2" y="16"/>
                        </a:lnTo>
                        <a:lnTo>
                          <a:pt x="0" y="14"/>
                        </a:lnTo>
                        <a:lnTo>
                          <a:pt x="0" y="13"/>
                        </a:lnTo>
                        <a:lnTo>
                          <a:pt x="2" y="12"/>
                        </a:lnTo>
                        <a:lnTo>
                          <a:pt x="5" y="12"/>
                        </a:lnTo>
                        <a:lnTo>
                          <a:pt x="16" y="2"/>
                        </a:lnTo>
                        <a:lnTo>
                          <a:pt x="8" y="0"/>
                        </a:lnTo>
                        <a:lnTo>
                          <a:pt x="16" y="1"/>
                        </a:lnTo>
                      </a:path>
                    </a:pathLst>
                  </a:custGeom>
                  <a:solidFill>
                    <a:srgbClr val="9F9F9F">
                      <a:alpha val="100000"/>
                    </a:srgbClr>
                  </a:solidFill>
                  <a:ln w="9525">
                    <a:noFill/>
                  </a:ln>
                </p:spPr>
                <p:txBody>
                  <a:bodyPr/>
                  <a:p>
                    <a:endParaRPr lang="zh-CN" altLang="en-US"/>
                  </a:p>
                </p:txBody>
              </p:sp>
            </p:grpSp>
            <p:sp>
              <p:nvSpPr>
                <p:cNvPr id="48180" name="未知"/>
                <p:cNvSpPr/>
                <p:nvPr/>
              </p:nvSpPr>
              <p:spPr>
                <a:xfrm>
                  <a:off x="35" y="8"/>
                  <a:ext cx="19" cy="25"/>
                </a:xfrm>
                <a:custGeom>
                  <a:avLst/>
                  <a:gdLst/>
                  <a:ahLst/>
                  <a:cxnLst>
                    <a:cxn ang="0">
                      <a:pos x="0" y="1"/>
                    </a:cxn>
                    <a:cxn ang="0">
                      <a:pos x="3" y="3"/>
                    </a:cxn>
                    <a:cxn ang="0">
                      <a:pos x="7" y="5"/>
                    </a:cxn>
                    <a:cxn ang="0">
                      <a:pos x="8" y="6"/>
                    </a:cxn>
                    <a:cxn ang="0">
                      <a:pos x="10" y="9"/>
                    </a:cxn>
                    <a:cxn ang="0">
                      <a:pos x="11" y="11"/>
                    </a:cxn>
                    <a:cxn ang="0">
                      <a:pos x="12" y="13"/>
                    </a:cxn>
                    <a:cxn ang="0">
                      <a:pos x="13" y="17"/>
                    </a:cxn>
                    <a:cxn ang="0">
                      <a:pos x="12" y="21"/>
                    </a:cxn>
                    <a:cxn ang="0">
                      <a:pos x="12" y="24"/>
                    </a:cxn>
                    <a:cxn ang="0">
                      <a:pos x="17" y="24"/>
                    </a:cxn>
                    <a:cxn ang="0">
                      <a:pos x="18" y="19"/>
                    </a:cxn>
                    <a:cxn ang="0">
                      <a:pos x="18" y="16"/>
                    </a:cxn>
                    <a:cxn ang="0">
                      <a:pos x="18" y="12"/>
                    </a:cxn>
                    <a:cxn ang="0">
                      <a:pos x="17" y="9"/>
                    </a:cxn>
                    <a:cxn ang="0">
                      <a:pos x="14" y="5"/>
                    </a:cxn>
                    <a:cxn ang="0">
                      <a:pos x="12" y="3"/>
                    </a:cxn>
                    <a:cxn ang="0">
                      <a:pos x="9" y="2"/>
                    </a:cxn>
                    <a:cxn ang="0">
                      <a:pos x="6" y="0"/>
                    </a:cxn>
                    <a:cxn ang="0">
                      <a:pos x="0" y="1"/>
                    </a:cxn>
                  </a:cxnLst>
                  <a:pathLst>
                    <a:path w="19" h="25">
                      <a:moveTo>
                        <a:pt x="0" y="1"/>
                      </a:moveTo>
                      <a:lnTo>
                        <a:pt x="3" y="3"/>
                      </a:lnTo>
                      <a:lnTo>
                        <a:pt x="7" y="5"/>
                      </a:lnTo>
                      <a:lnTo>
                        <a:pt x="8" y="6"/>
                      </a:lnTo>
                      <a:lnTo>
                        <a:pt x="10" y="9"/>
                      </a:lnTo>
                      <a:lnTo>
                        <a:pt x="11" y="11"/>
                      </a:lnTo>
                      <a:lnTo>
                        <a:pt x="12" y="13"/>
                      </a:lnTo>
                      <a:lnTo>
                        <a:pt x="13" y="17"/>
                      </a:lnTo>
                      <a:lnTo>
                        <a:pt x="12" y="21"/>
                      </a:lnTo>
                      <a:lnTo>
                        <a:pt x="12" y="24"/>
                      </a:lnTo>
                      <a:lnTo>
                        <a:pt x="17" y="24"/>
                      </a:lnTo>
                      <a:lnTo>
                        <a:pt x="18" y="19"/>
                      </a:lnTo>
                      <a:lnTo>
                        <a:pt x="18" y="16"/>
                      </a:lnTo>
                      <a:lnTo>
                        <a:pt x="18" y="12"/>
                      </a:lnTo>
                      <a:lnTo>
                        <a:pt x="17" y="9"/>
                      </a:lnTo>
                      <a:lnTo>
                        <a:pt x="14" y="5"/>
                      </a:lnTo>
                      <a:lnTo>
                        <a:pt x="12" y="3"/>
                      </a:lnTo>
                      <a:lnTo>
                        <a:pt x="9" y="2"/>
                      </a:lnTo>
                      <a:lnTo>
                        <a:pt x="6" y="0"/>
                      </a:lnTo>
                      <a:lnTo>
                        <a:pt x="0" y="1"/>
                      </a:lnTo>
                    </a:path>
                  </a:pathLst>
                </a:custGeom>
                <a:solidFill>
                  <a:srgbClr val="FFFFFF">
                    <a:alpha val="100000"/>
                  </a:srgbClr>
                </a:solidFill>
                <a:ln w="9525">
                  <a:noFill/>
                </a:ln>
              </p:spPr>
              <p:txBody>
                <a:bodyPr/>
                <a:p>
                  <a:endParaRPr lang="zh-CN" altLang="en-US"/>
                </a:p>
              </p:txBody>
            </p:sp>
          </p:grpSp>
        </p:grpSp>
        <p:grpSp>
          <p:nvGrpSpPr>
            <p:cNvPr id="48150" name="Group 113"/>
            <p:cNvGrpSpPr/>
            <p:nvPr/>
          </p:nvGrpSpPr>
          <p:grpSpPr>
            <a:xfrm>
              <a:off x="153" y="162"/>
              <a:ext cx="51" cy="93"/>
              <a:chOff x="0" y="0"/>
              <a:chExt cx="51" cy="93"/>
            </a:xfrm>
          </p:grpSpPr>
          <p:sp>
            <p:nvSpPr>
              <p:cNvPr id="48174" name="未知"/>
              <p:cNvSpPr/>
              <p:nvPr/>
            </p:nvSpPr>
            <p:spPr>
              <a:xfrm>
                <a:off x="0" y="0"/>
                <a:ext cx="51" cy="92"/>
              </a:xfrm>
              <a:custGeom>
                <a:avLst/>
                <a:gdLst/>
                <a:ahLst/>
                <a:cxnLst>
                  <a:cxn ang="0">
                    <a:pos x="0" y="0"/>
                  </a:cxn>
                  <a:cxn ang="0">
                    <a:pos x="5" y="3"/>
                  </a:cxn>
                  <a:cxn ang="0">
                    <a:pos x="10" y="4"/>
                  </a:cxn>
                  <a:cxn ang="0">
                    <a:pos x="17" y="5"/>
                  </a:cxn>
                  <a:cxn ang="0">
                    <a:pos x="24" y="7"/>
                  </a:cxn>
                  <a:cxn ang="0">
                    <a:pos x="28" y="6"/>
                  </a:cxn>
                  <a:cxn ang="0">
                    <a:pos x="34" y="5"/>
                  </a:cxn>
                  <a:cxn ang="0">
                    <a:pos x="38" y="4"/>
                  </a:cxn>
                  <a:cxn ang="0">
                    <a:pos x="43" y="1"/>
                  </a:cxn>
                  <a:cxn ang="0">
                    <a:pos x="48" y="22"/>
                  </a:cxn>
                  <a:cxn ang="0">
                    <a:pos x="49" y="36"/>
                  </a:cxn>
                  <a:cxn ang="0">
                    <a:pos x="50" y="42"/>
                  </a:cxn>
                  <a:cxn ang="0">
                    <a:pos x="50" y="54"/>
                  </a:cxn>
                  <a:cxn ang="0">
                    <a:pos x="49" y="64"/>
                  </a:cxn>
                  <a:cxn ang="0">
                    <a:pos x="48" y="76"/>
                  </a:cxn>
                  <a:cxn ang="0">
                    <a:pos x="45" y="87"/>
                  </a:cxn>
                  <a:cxn ang="0">
                    <a:pos x="12" y="91"/>
                  </a:cxn>
                  <a:cxn ang="0">
                    <a:pos x="8" y="51"/>
                  </a:cxn>
                  <a:cxn ang="0">
                    <a:pos x="4" y="24"/>
                  </a:cxn>
                  <a:cxn ang="0">
                    <a:pos x="0" y="0"/>
                  </a:cxn>
                </a:cxnLst>
                <a:pathLst>
                  <a:path w="51" h="92">
                    <a:moveTo>
                      <a:pt x="0" y="0"/>
                    </a:moveTo>
                    <a:lnTo>
                      <a:pt x="5" y="3"/>
                    </a:lnTo>
                    <a:lnTo>
                      <a:pt x="10" y="4"/>
                    </a:lnTo>
                    <a:lnTo>
                      <a:pt x="17" y="5"/>
                    </a:lnTo>
                    <a:lnTo>
                      <a:pt x="24" y="7"/>
                    </a:lnTo>
                    <a:lnTo>
                      <a:pt x="28" y="6"/>
                    </a:lnTo>
                    <a:lnTo>
                      <a:pt x="34" y="5"/>
                    </a:lnTo>
                    <a:lnTo>
                      <a:pt x="38" y="4"/>
                    </a:lnTo>
                    <a:lnTo>
                      <a:pt x="43" y="1"/>
                    </a:lnTo>
                    <a:lnTo>
                      <a:pt x="48" y="22"/>
                    </a:lnTo>
                    <a:lnTo>
                      <a:pt x="49" y="36"/>
                    </a:lnTo>
                    <a:lnTo>
                      <a:pt x="50" y="42"/>
                    </a:lnTo>
                    <a:lnTo>
                      <a:pt x="50" y="54"/>
                    </a:lnTo>
                    <a:lnTo>
                      <a:pt x="49" y="64"/>
                    </a:lnTo>
                    <a:lnTo>
                      <a:pt x="48" y="76"/>
                    </a:lnTo>
                    <a:lnTo>
                      <a:pt x="45" y="87"/>
                    </a:lnTo>
                    <a:lnTo>
                      <a:pt x="12" y="91"/>
                    </a:lnTo>
                    <a:lnTo>
                      <a:pt x="8" y="51"/>
                    </a:lnTo>
                    <a:lnTo>
                      <a:pt x="4" y="24"/>
                    </a:lnTo>
                    <a:lnTo>
                      <a:pt x="0" y="0"/>
                    </a:lnTo>
                  </a:path>
                </a:pathLst>
              </a:custGeom>
              <a:solidFill>
                <a:srgbClr val="FFFFFF">
                  <a:alpha val="100000"/>
                </a:srgbClr>
              </a:solidFill>
              <a:ln w="9525">
                <a:noFill/>
              </a:ln>
            </p:spPr>
            <p:txBody>
              <a:bodyPr/>
              <a:p>
                <a:endParaRPr lang="zh-CN" altLang="en-US"/>
              </a:p>
            </p:txBody>
          </p:sp>
          <p:sp>
            <p:nvSpPr>
              <p:cNvPr id="48175" name="未知"/>
              <p:cNvSpPr/>
              <p:nvPr/>
            </p:nvSpPr>
            <p:spPr>
              <a:xfrm>
                <a:off x="7" y="24"/>
                <a:ext cx="44" cy="69"/>
              </a:xfrm>
              <a:custGeom>
                <a:avLst/>
                <a:gdLst/>
                <a:ahLst/>
                <a:cxnLst>
                  <a:cxn ang="0">
                    <a:pos x="0" y="5"/>
                  </a:cxn>
                  <a:cxn ang="0">
                    <a:pos x="18" y="5"/>
                  </a:cxn>
                  <a:cxn ang="0">
                    <a:pos x="27" y="4"/>
                  </a:cxn>
                  <a:cxn ang="0">
                    <a:pos x="36" y="2"/>
                  </a:cxn>
                  <a:cxn ang="0">
                    <a:pos x="42" y="0"/>
                  </a:cxn>
                  <a:cxn ang="0">
                    <a:pos x="43" y="57"/>
                  </a:cxn>
                  <a:cxn ang="0">
                    <a:pos x="12" y="68"/>
                  </a:cxn>
                  <a:cxn ang="0">
                    <a:pos x="0" y="5"/>
                  </a:cxn>
                </a:cxnLst>
                <a:pathLst>
                  <a:path w="44" h="69">
                    <a:moveTo>
                      <a:pt x="0" y="5"/>
                    </a:moveTo>
                    <a:lnTo>
                      <a:pt x="18" y="5"/>
                    </a:lnTo>
                    <a:lnTo>
                      <a:pt x="27" y="4"/>
                    </a:lnTo>
                    <a:lnTo>
                      <a:pt x="36" y="2"/>
                    </a:lnTo>
                    <a:lnTo>
                      <a:pt x="42" y="0"/>
                    </a:lnTo>
                    <a:lnTo>
                      <a:pt x="43" y="57"/>
                    </a:lnTo>
                    <a:lnTo>
                      <a:pt x="12" y="68"/>
                    </a:lnTo>
                    <a:lnTo>
                      <a:pt x="0" y="5"/>
                    </a:lnTo>
                  </a:path>
                </a:pathLst>
              </a:custGeom>
              <a:solidFill>
                <a:srgbClr val="FFBF1F">
                  <a:alpha val="100000"/>
                </a:srgbClr>
              </a:solidFill>
              <a:ln w="9525">
                <a:noFill/>
              </a:ln>
            </p:spPr>
            <p:txBody>
              <a:bodyPr/>
              <a:p>
                <a:endParaRPr lang="zh-CN" altLang="en-US"/>
              </a:p>
            </p:txBody>
          </p:sp>
        </p:grpSp>
        <p:grpSp>
          <p:nvGrpSpPr>
            <p:cNvPr id="48151" name="Group 116"/>
            <p:cNvGrpSpPr/>
            <p:nvPr/>
          </p:nvGrpSpPr>
          <p:grpSpPr>
            <a:xfrm>
              <a:off x="183" y="140"/>
              <a:ext cx="104" cy="114"/>
              <a:chOff x="0" y="0"/>
              <a:chExt cx="104" cy="114"/>
            </a:xfrm>
          </p:grpSpPr>
          <p:sp>
            <p:nvSpPr>
              <p:cNvPr id="48172" name="未知"/>
              <p:cNvSpPr/>
              <p:nvPr/>
            </p:nvSpPr>
            <p:spPr>
              <a:xfrm>
                <a:off x="0" y="0"/>
                <a:ext cx="104" cy="114"/>
              </a:xfrm>
              <a:custGeom>
                <a:avLst/>
                <a:gdLst/>
                <a:ahLst/>
                <a:cxnLst>
                  <a:cxn ang="0">
                    <a:pos x="4" y="0"/>
                  </a:cxn>
                  <a:cxn ang="0">
                    <a:pos x="10" y="2"/>
                  </a:cxn>
                  <a:cxn ang="0">
                    <a:pos x="17" y="9"/>
                  </a:cxn>
                  <a:cxn ang="0">
                    <a:pos x="42" y="17"/>
                  </a:cxn>
                  <a:cxn ang="0">
                    <a:pos x="49" y="21"/>
                  </a:cxn>
                  <a:cxn ang="0">
                    <a:pos x="57" y="33"/>
                  </a:cxn>
                  <a:cxn ang="0">
                    <a:pos x="57" y="41"/>
                  </a:cxn>
                  <a:cxn ang="0">
                    <a:pos x="58" y="48"/>
                  </a:cxn>
                  <a:cxn ang="0">
                    <a:pos x="62" y="58"/>
                  </a:cxn>
                  <a:cxn ang="0">
                    <a:pos x="74" y="76"/>
                  </a:cxn>
                  <a:cxn ang="0">
                    <a:pos x="82" y="88"/>
                  </a:cxn>
                  <a:cxn ang="0">
                    <a:pos x="91" y="99"/>
                  </a:cxn>
                  <a:cxn ang="0">
                    <a:pos x="103" y="111"/>
                  </a:cxn>
                  <a:cxn ang="0">
                    <a:pos x="6" y="113"/>
                  </a:cxn>
                  <a:cxn ang="0">
                    <a:pos x="12" y="101"/>
                  </a:cxn>
                  <a:cxn ang="0">
                    <a:pos x="14" y="93"/>
                  </a:cxn>
                  <a:cxn ang="0">
                    <a:pos x="16" y="77"/>
                  </a:cxn>
                  <a:cxn ang="0">
                    <a:pos x="15" y="51"/>
                  </a:cxn>
                  <a:cxn ang="0">
                    <a:pos x="12" y="32"/>
                  </a:cxn>
                  <a:cxn ang="0">
                    <a:pos x="8" y="19"/>
                  </a:cxn>
                  <a:cxn ang="0">
                    <a:pos x="0" y="6"/>
                  </a:cxn>
                  <a:cxn ang="0">
                    <a:pos x="4" y="0"/>
                  </a:cxn>
                </a:cxnLst>
                <a:pathLst>
                  <a:path w="104" h="114">
                    <a:moveTo>
                      <a:pt x="4" y="0"/>
                    </a:moveTo>
                    <a:lnTo>
                      <a:pt x="10" y="2"/>
                    </a:lnTo>
                    <a:lnTo>
                      <a:pt x="17" y="9"/>
                    </a:lnTo>
                    <a:lnTo>
                      <a:pt x="42" y="17"/>
                    </a:lnTo>
                    <a:lnTo>
                      <a:pt x="49" y="21"/>
                    </a:lnTo>
                    <a:lnTo>
                      <a:pt x="57" y="33"/>
                    </a:lnTo>
                    <a:lnTo>
                      <a:pt x="57" y="41"/>
                    </a:lnTo>
                    <a:lnTo>
                      <a:pt x="58" y="48"/>
                    </a:lnTo>
                    <a:lnTo>
                      <a:pt x="62" y="58"/>
                    </a:lnTo>
                    <a:lnTo>
                      <a:pt x="74" y="76"/>
                    </a:lnTo>
                    <a:lnTo>
                      <a:pt x="82" y="88"/>
                    </a:lnTo>
                    <a:lnTo>
                      <a:pt x="91" y="99"/>
                    </a:lnTo>
                    <a:lnTo>
                      <a:pt x="103" y="111"/>
                    </a:lnTo>
                    <a:lnTo>
                      <a:pt x="6" y="113"/>
                    </a:lnTo>
                    <a:lnTo>
                      <a:pt x="12" y="101"/>
                    </a:lnTo>
                    <a:lnTo>
                      <a:pt x="14" y="93"/>
                    </a:lnTo>
                    <a:lnTo>
                      <a:pt x="16" y="77"/>
                    </a:lnTo>
                    <a:lnTo>
                      <a:pt x="15" y="51"/>
                    </a:lnTo>
                    <a:lnTo>
                      <a:pt x="12" y="32"/>
                    </a:lnTo>
                    <a:lnTo>
                      <a:pt x="8" y="19"/>
                    </a:lnTo>
                    <a:lnTo>
                      <a:pt x="0" y="6"/>
                    </a:lnTo>
                    <a:lnTo>
                      <a:pt x="4" y="0"/>
                    </a:lnTo>
                  </a:path>
                </a:pathLst>
              </a:custGeom>
              <a:solidFill>
                <a:srgbClr val="FF5F7F">
                  <a:alpha val="100000"/>
                </a:srgbClr>
              </a:solidFill>
              <a:ln w="9525">
                <a:noFill/>
              </a:ln>
            </p:spPr>
            <p:txBody>
              <a:bodyPr/>
              <a:p>
                <a:endParaRPr lang="zh-CN" altLang="en-US"/>
              </a:p>
            </p:txBody>
          </p:sp>
          <p:sp>
            <p:nvSpPr>
              <p:cNvPr id="48173" name="未知"/>
              <p:cNvSpPr/>
              <p:nvPr/>
            </p:nvSpPr>
            <p:spPr>
              <a:xfrm>
                <a:off x="27" y="14"/>
                <a:ext cx="22" cy="58"/>
              </a:xfrm>
              <a:custGeom>
                <a:avLst/>
                <a:gdLst/>
                <a:ahLst/>
                <a:cxnLst>
                  <a:cxn ang="0">
                    <a:pos x="0" y="0"/>
                  </a:cxn>
                  <a:cxn ang="0">
                    <a:pos x="8" y="5"/>
                  </a:cxn>
                  <a:cxn ang="0">
                    <a:pos x="12" y="11"/>
                  </a:cxn>
                  <a:cxn ang="0">
                    <a:pos x="15" y="17"/>
                  </a:cxn>
                  <a:cxn ang="0">
                    <a:pos x="17" y="24"/>
                  </a:cxn>
                  <a:cxn ang="0">
                    <a:pos x="20" y="32"/>
                  </a:cxn>
                  <a:cxn ang="0">
                    <a:pos x="21" y="40"/>
                  </a:cxn>
                  <a:cxn ang="0">
                    <a:pos x="21" y="50"/>
                  </a:cxn>
                  <a:cxn ang="0">
                    <a:pos x="20" y="57"/>
                  </a:cxn>
                  <a:cxn ang="0">
                    <a:pos x="18" y="44"/>
                  </a:cxn>
                  <a:cxn ang="0">
                    <a:pos x="16" y="37"/>
                  </a:cxn>
                  <a:cxn ang="0">
                    <a:pos x="13" y="33"/>
                  </a:cxn>
                  <a:cxn ang="0">
                    <a:pos x="9" y="31"/>
                  </a:cxn>
                  <a:cxn ang="0">
                    <a:pos x="11" y="26"/>
                  </a:cxn>
                  <a:cxn ang="0">
                    <a:pos x="12" y="19"/>
                  </a:cxn>
                  <a:cxn ang="0">
                    <a:pos x="9" y="13"/>
                  </a:cxn>
                  <a:cxn ang="0">
                    <a:pos x="5" y="7"/>
                  </a:cxn>
                  <a:cxn ang="0">
                    <a:pos x="0" y="0"/>
                  </a:cxn>
                </a:cxnLst>
                <a:pathLst>
                  <a:path w="22" h="58">
                    <a:moveTo>
                      <a:pt x="0" y="0"/>
                    </a:moveTo>
                    <a:lnTo>
                      <a:pt x="8" y="5"/>
                    </a:lnTo>
                    <a:lnTo>
                      <a:pt x="12" y="11"/>
                    </a:lnTo>
                    <a:lnTo>
                      <a:pt x="15" y="17"/>
                    </a:lnTo>
                    <a:lnTo>
                      <a:pt x="17" y="24"/>
                    </a:lnTo>
                    <a:lnTo>
                      <a:pt x="20" y="32"/>
                    </a:lnTo>
                    <a:lnTo>
                      <a:pt x="21" y="40"/>
                    </a:lnTo>
                    <a:lnTo>
                      <a:pt x="21" y="50"/>
                    </a:lnTo>
                    <a:lnTo>
                      <a:pt x="20" y="57"/>
                    </a:lnTo>
                    <a:lnTo>
                      <a:pt x="18" y="44"/>
                    </a:lnTo>
                    <a:lnTo>
                      <a:pt x="16" y="37"/>
                    </a:lnTo>
                    <a:lnTo>
                      <a:pt x="13" y="33"/>
                    </a:lnTo>
                    <a:lnTo>
                      <a:pt x="9" y="31"/>
                    </a:lnTo>
                    <a:lnTo>
                      <a:pt x="11" y="26"/>
                    </a:lnTo>
                    <a:lnTo>
                      <a:pt x="12" y="19"/>
                    </a:lnTo>
                    <a:lnTo>
                      <a:pt x="9" y="13"/>
                    </a:lnTo>
                    <a:lnTo>
                      <a:pt x="5" y="7"/>
                    </a:lnTo>
                    <a:lnTo>
                      <a:pt x="0" y="0"/>
                    </a:lnTo>
                  </a:path>
                </a:pathLst>
              </a:custGeom>
              <a:solidFill>
                <a:srgbClr val="DF3F5F">
                  <a:alpha val="100000"/>
                </a:srgbClr>
              </a:solidFill>
              <a:ln w="9525">
                <a:noFill/>
              </a:ln>
            </p:spPr>
            <p:txBody>
              <a:bodyPr/>
              <a:p>
                <a:endParaRPr lang="zh-CN" altLang="en-US"/>
              </a:p>
            </p:txBody>
          </p:sp>
        </p:grpSp>
        <p:sp>
          <p:nvSpPr>
            <p:cNvPr id="48152" name="未知"/>
            <p:cNvSpPr/>
            <p:nvPr/>
          </p:nvSpPr>
          <p:spPr>
            <a:xfrm>
              <a:off x="175" y="238"/>
              <a:ext cx="29" cy="21"/>
            </a:xfrm>
            <a:custGeom>
              <a:avLst/>
              <a:gdLst/>
              <a:ahLst/>
              <a:cxnLst>
                <a:cxn ang="0">
                  <a:pos x="24" y="3"/>
                </a:cxn>
                <a:cxn ang="0">
                  <a:pos x="19" y="0"/>
                </a:cxn>
                <a:cxn ang="0">
                  <a:pos x="13" y="1"/>
                </a:cxn>
                <a:cxn ang="0">
                  <a:pos x="7" y="3"/>
                </a:cxn>
                <a:cxn ang="0">
                  <a:pos x="1" y="5"/>
                </a:cxn>
                <a:cxn ang="0">
                  <a:pos x="0" y="7"/>
                </a:cxn>
                <a:cxn ang="0">
                  <a:pos x="3" y="10"/>
                </a:cxn>
                <a:cxn ang="0">
                  <a:pos x="4" y="13"/>
                </a:cxn>
                <a:cxn ang="0">
                  <a:pos x="7" y="16"/>
                </a:cxn>
                <a:cxn ang="0">
                  <a:pos x="9" y="17"/>
                </a:cxn>
                <a:cxn ang="0">
                  <a:pos x="13" y="18"/>
                </a:cxn>
                <a:cxn ang="0">
                  <a:pos x="16" y="20"/>
                </a:cxn>
                <a:cxn ang="0">
                  <a:pos x="21" y="20"/>
                </a:cxn>
                <a:cxn ang="0">
                  <a:pos x="23" y="20"/>
                </a:cxn>
                <a:cxn ang="0">
                  <a:pos x="24" y="18"/>
                </a:cxn>
                <a:cxn ang="0">
                  <a:pos x="24" y="16"/>
                </a:cxn>
                <a:cxn ang="0">
                  <a:pos x="28" y="16"/>
                </a:cxn>
                <a:cxn ang="0">
                  <a:pos x="24" y="14"/>
                </a:cxn>
                <a:cxn ang="0">
                  <a:pos x="23" y="11"/>
                </a:cxn>
                <a:cxn ang="0">
                  <a:pos x="23" y="9"/>
                </a:cxn>
                <a:cxn ang="0">
                  <a:pos x="23" y="7"/>
                </a:cxn>
                <a:cxn ang="0">
                  <a:pos x="24" y="3"/>
                </a:cxn>
              </a:cxnLst>
              <a:pathLst>
                <a:path w="29" h="21">
                  <a:moveTo>
                    <a:pt x="24" y="3"/>
                  </a:moveTo>
                  <a:lnTo>
                    <a:pt x="19" y="0"/>
                  </a:lnTo>
                  <a:lnTo>
                    <a:pt x="13" y="1"/>
                  </a:lnTo>
                  <a:lnTo>
                    <a:pt x="7" y="3"/>
                  </a:lnTo>
                  <a:lnTo>
                    <a:pt x="1" y="5"/>
                  </a:lnTo>
                  <a:lnTo>
                    <a:pt x="0" y="7"/>
                  </a:lnTo>
                  <a:lnTo>
                    <a:pt x="3" y="10"/>
                  </a:lnTo>
                  <a:lnTo>
                    <a:pt x="4" y="13"/>
                  </a:lnTo>
                  <a:lnTo>
                    <a:pt x="7" y="16"/>
                  </a:lnTo>
                  <a:lnTo>
                    <a:pt x="9" y="17"/>
                  </a:lnTo>
                  <a:lnTo>
                    <a:pt x="13" y="18"/>
                  </a:lnTo>
                  <a:lnTo>
                    <a:pt x="16" y="20"/>
                  </a:lnTo>
                  <a:lnTo>
                    <a:pt x="21" y="20"/>
                  </a:lnTo>
                  <a:lnTo>
                    <a:pt x="23" y="20"/>
                  </a:lnTo>
                  <a:lnTo>
                    <a:pt x="24" y="18"/>
                  </a:lnTo>
                  <a:lnTo>
                    <a:pt x="24" y="16"/>
                  </a:lnTo>
                  <a:lnTo>
                    <a:pt x="28" y="16"/>
                  </a:lnTo>
                  <a:lnTo>
                    <a:pt x="24" y="14"/>
                  </a:lnTo>
                  <a:lnTo>
                    <a:pt x="23" y="11"/>
                  </a:lnTo>
                  <a:lnTo>
                    <a:pt x="23" y="9"/>
                  </a:lnTo>
                  <a:lnTo>
                    <a:pt x="23" y="7"/>
                  </a:lnTo>
                  <a:lnTo>
                    <a:pt x="24" y="3"/>
                  </a:lnTo>
                </a:path>
              </a:pathLst>
            </a:custGeom>
            <a:solidFill>
              <a:srgbClr val="FF9F9F">
                <a:alpha val="100000"/>
              </a:srgbClr>
            </a:solidFill>
            <a:ln w="9525">
              <a:noFill/>
            </a:ln>
          </p:spPr>
          <p:txBody>
            <a:bodyPr/>
            <a:p>
              <a:endParaRPr lang="zh-CN" altLang="en-US"/>
            </a:p>
          </p:txBody>
        </p:sp>
        <p:sp>
          <p:nvSpPr>
            <p:cNvPr id="48153" name="未知"/>
            <p:cNvSpPr/>
            <p:nvPr/>
          </p:nvSpPr>
          <p:spPr>
            <a:xfrm>
              <a:off x="132" y="271"/>
              <a:ext cx="17" cy="17"/>
            </a:xfrm>
            <a:custGeom>
              <a:avLst/>
              <a:gdLst/>
              <a:ahLst/>
              <a:cxnLst>
                <a:cxn ang="0">
                  <a:pos x="16" y="0"/>
                </a:cxn>
                <a:cxn ang="0">
                  <a:pos x="3" y="16"/>
                </a:cxn>
                <a:cxn ang="0">
                  <a:pos x="0" y="4"/>
                </a:cxn>
                <a:cxn ang="0">
                  <a:pos x="16" y="0"/>
                </a:cxn>
              </a:cxnLst>
              <a:pathLst>
                <a:path w="17" h="17">
                  <a:moveTo>
                    <a:pt x="16" y="0"/>
                  </a:moveTo>
                  <a:lnTo>
                    <a:pt x="3" y="16"/>
                  </a:lnTo>
                  <a:lnTo>
                    <a:pt x="0" y="4"/>
                  </a:lnTo>
                  <a:lnTo>
                    <a:pt x="16" y="0"/>
                  </a:lnTo>
                </a:path>
              </a:pathLst>
            </a:custGeom>
            <a:solidFill>
              <a:srgbClr val="800000">
                <a:alpha val="100000"/>
              </a:srgbClr>
            </a:solidFill>
            <a:ln w="9525">
              <a:noFill/>
            </a:ln>
          </p:spPr>
          <p:txBody>
            <a:bodyPr/>
            <a:p>
              <a:endParaRPr lang="zh-CN" altLang="en-US"/>
            </a:p>
          </p:txBody>
        </p:sp>
        <p:grpSp>
          <p:nvGrpSpPr>
            <p:cNvPr id="48154" name="Group 121"/>
            <p:cNvGrpSpPr/>
            <p:nvPr/>
          </p:nvGrpSpPr>
          <p:grpSpPr>
            <a:xfrm>
              <a:off x="71" y="132"/>
              <a:ext cx="105" cy="157"/>
              <a:chOff x="0" y="0"/>
              <a:chExt cx="105" cy="157"/>
            </a:xfrm>
          </p:grpSpPr>
          <p:sp>
            <p:nvSpPr>
              <p:cNvPr id="48169" name="未知"/>
              <p:cNvSpPr/>
              <p:nvPr/>
            </p:nvSpPr>
            <p:spPr>
              <a:xfrm>
                <a:off x="0" y="0"/>
                <a:ext cx="105" cy="157"/>
              </a:xfrm>
              <a:custGeom>
                <a:avLst/>
                <a:gdLst/>
                <a:ahLst/>
                <a:cxnLst>
                  <a:cxn ang="0">
                    <a:pos x="81" y="2"/>
                  </a:cxn>
                  <a:cxn ang="0">
                    <a:pos x="66" y="0"/>
                  </a:cxn>
                  <a:cxn ang="0">
                    <a:pos x="56" y="1"/>
                  </a:cxn>
                  <a:cxn ang="0">
                    <a:pos x="44" y="2"/>
                  </a:cxn>
                  <a:cxn ang="0">
                    <a:pos x="38" y="3"/>
                  </a:cxn>
                  <a:cxn ang="0">
                    <a:pos x="34" y="7"/>
                  </a:cxn>
                  <a:cxn ang="0">
                    <a:pos x="30" y="6"/>
                  </a:cxn>
                  <a:cxn ang="0">
                    <a:pos x="24" y="11"/>
                  </a:cxn>
                  <a:cxn ang="0">
                    <a:pos x="19" y="15"/>
                  </a:cxn>
                  <a:cxn ang="0">
                    <a:pos x="16" y="20"/>
                  </a:cxn>
                  <a:cxn ang="0">
                    <a:pos x="12" y="27"/>
                  </a:cxn>
                  <a:cxn ang="0">
                    <a:pos x="10" y="33"/>
                  </a:cxn>
                  <a:cxn ang="0">
                    <a:pos x="8" y="45"/>
                  </a:cxn>
                  <a:cxn ang="0">
                    <a:pos x="6" y="53"/>
                  </a:cxn>
                  <a:cxn ang="0">
                    <a:pos x="6" y="66"/>
                  </a:cxn>
                  <a:cxn ang="0">
                    <a:pos x="9" y="75"/>
                  </a:cxn>
                  <a:cxn ang="0">
                    <a:pos x="8" y="81"/>
                  </a:cxn>
                  <a:cxn ang="0">
                    <a:pos x="6" y="97"/>
                  </a:cxn>
                  <a:cxn ang="0">
                    <a:pos x="4" y="104"/>
                  </a:cxn>
                  <a:cxn ang="0">
                    <a:pos x="3" y="111"/>
                  </a:cxn>
                  <a:cxn ang="0">
                    <a:pos x="1" y="116"/>
                  </a:cxn>
                  <a:cxn ang="0">
                    <a:pos x="0" y="122"/>
                  </a:cxn>
                  <a:cxn ang="0">
                    <a:pos x="1" y="128"/>
                  </a:cxn>
                  <a:cxn ang="0">
                    <a:pos x="3" y="134"/>
                  </a:cxn>
                  <a:cxn ang="0">
                    <a:pos x="9" y="138"/>
                  </a:cxn>
                  <a:cxn ang="0">
                    <a:pos x="19" y="147"/>
                  </a:cxn>
                  <a:cxn ang="0">
                    <a:pos x="24" y="148"/>
                  </a:cxn>
                  <a:cxn ang="0">
                    <a:pos x="31" y="150"/>
                  </a:cxn>
                  <a:cxn ang="0">
                    <a:pos x="37" y="152"/>
                  </a:cxn>
                  <a:cxn ang="0">
                    <a:pos x="41" y="155"/>
                  </a:cxn>
                  <a:cxn ang="0">
                    <a:pos x="64" y="156"/>
                  </a:cxn>
                  <a:cxn ang="0">
                    <a:pos x="79" y="138"/>
                  </a:cxn>
                  <a:cxn ang="0">
                    <a:pos x="85" y="121"/>
                  </a:cxn>
                  <a:cxn ang="0">
                    <a:pos x="104" y="121"/>
                  </a:cxn>
                  <a:cxn ang="0">
                    <a:pos x="103" y="97"/>
                  </a:cxn>
                  <a:cxn ang="0">
                    <a:pos x="99" y="70"/>
                  </a:cxn>
                  <a:cxn ang="0">
                    <a:pos x="93" y="36"/>
                  </a:cxn>
                  <a:cxn ang="0">
                    <a:pos x="90" y="20"/>
                  </a:cxn>
                  <a:cxn ang="0">
                    <a:pos x="81" y="2"/>
                  </a:cxn>
                </a:cxnLst>
                <a:pathLst>
                  <a:path w="105" h="157">
                    <a:moveTo>
                      <a:pt x="81" y="2"/>
                    </a:moveTo>
                    <a:lnTo>
                      <a:pt x="66" y="0"/>
                    </a:lnTo>
                    <a:lnTo>
                      <a:pt x="56" y="1"/>
                    </a:lnTo>
                    <a:lnTo>
                      <a:pt x="44" y="2"/>
                    </a:lnTo>
                    <a:lnTo>
                      <a:pt x="38" y="3"/>
                    </a:lnTo>
                    <a:lnTo>
                      <a:pt x="34" y="7"/>
                    </a:lnTo>
                    <a:lnTo>
                      <a:pt x="30" y="6"/>
                    </a:lnTo>
                    <a:lnTo>
                      <a:pt x="24" y="11"/>
                    </a:lnTo>
                    <a:lnTo>
                      <a:pt x="19" y="15"/>
                    </a:lnTo>
                    <a:lnTo>
                      <a:pt x="16" y="20"/>
                    </a:lnTo>
                    <a:lnTo>
                      <a:pt x="12" y="27"/>
                    </a:lnTo>
                    <a:lnTo>
                      <a:pt x="10" y="33"/>
                    </a:lnTo>
                    <a:lnTo>
                      <a:pt x="8" y="45"/>
                    </a:lnTo>
                    <a:lnTo>
                      <a:pt x="6" y="53"/>
                    </a:lnTo>
                    <a:lnTo>
                      <a:pt x="6" y="66"/>
                    </a:lnTo>
                    <a:lnTo>
                      <a:pt x="9" y="75"/>
                    </a:lnTo>
                    <a:lnTo>
                      <a:pt x="8" y="81"/>
                    </a:lnTo>
                    <a:lnTo>
                      <a:pt x="6" y="97"/>
                    </a:lnTo>
                    <a:lnTo>
                      <a:pt x="4" y="104"/>
                    </a:lnTo>
                    <a:lnTo>
                      <a:pt x="3" y="111"/>
                    </a:lnTo>
                    <a:lnTo>
                      <a:pt x="1" y="116"/>
                    </a:lnTo>
                    <a:lnTo>
                      <a:pt x="0" y="122"/>
                    </a:lnTo>
                    <a:lnTo>
                      <a:pt x="1" y="128"/>
                    </a:lnTo>
                    <a:lnTo>
                      <a:pt x="3" y="134"/>
                    </a:lnTo>
                    <a:lnTo>
                      <a:pt x="9" y="138"/>
                    </a:lnTo>
                    <a:lnTo>
                      <a:pt x="19" y="147"/>
                    </a:lnTo>
                    <a:lnTo>
                      <a:pt x="24" y="148"/>
                    </a:lnTo>
                    <a:lnTo>
                      <a:pt x="31" y="150"/>
                    </a:lnTo>
                    <a:lnTo>
                      <a:pt x="37" y="152"/>
                    </a:lnTo>
                    <a:lnTo>
                      <a:pt x="41" y="155"/>
                    </a:lnTo>
                    <a:lnTo>
                      <a:pt x="64" y="156"/>
                    </a:lnTo>
                    <a:lnTo>
                      <a:pt x="79" y="138"/>
                    </a:lnTo>
                    <a:lnTo>
                      <a:pt x="85" y="121"/>
                    </a:lnTo>
                    <a:lnTo>
                      <a:pt x="104" y="121"/>
                    </a:lnTo>
                    <a:lnTo>
                      <a:pt x="103" y="97"/>
                    </a:lnTo>
                    <a:lnTo>
                      <a:pt x="99" y="70"/>
                    </a:lnTo>
                    <a:lnTo>
                      <a:pt x="93" y="36"/>
                    </a:lnTo>
                    <a:lnTo>
                      <a:pt x="90" y="20"/>
                    </a:lnTo>
                    <a:lnTo>
                      <a:pt x="81" y="2"/>
                    </a:lnTo>
                  </a:path>
                </a:pathLst>
              </a:custGeom>
              <a:solidFill>
                <a:srgbClr val="FF5F7F">
                  <a:alpha val="100000"/>
                </a:srgbClr>
              </a:solidFill>
              <a:ln w="9525">
                <a:noFill/>
              </a:ln>
            </p:spPr>
            <p:txBody>
              <a:bodyPr/>
              <a:p>
                <a:endParaRPr lang="zh-CN" altLang="en-US"/>
              </a:p>
            </p:txBody>
          </p:sp>
          <p:sp>
            <p:nvSpPr>
              <p:cNvPr id="48170" name="未知"/>
              <p:cNvSpPr/>
              <p:nvPr/>
            </p:nvSpPr>
            <p:spPr>
              <a:xfrm>
                <a:off x="32" y="106"/>
                <a:ext cx="48" cy="51"/>
              </a:xfrm>
              <a:custGeom>
                <a:avLst/>
                <a:gdLst/>
                <a:ahLst/>
                <a:cxnLst>
                  <a:cxn ang="0">
                    <a:pos x="44" y="2"/>
                  </a:cxn>
                  <a:cxn ang="0">
                    <a:pos x="27" y="1"/>
                  </a:cxn>
                  <a:cxn ang="0">
                    <a:pos x="10" y="0"/>
                  </a:cxn>
                  <a:cxn ang="0">
                    <a:pos x="7" y="4"/>
                  </a:cxn>
                  <a:cxn ang="0">
                    <a:pos x="5" y="6"/>
                  </a:cxn>
                  <a:cxn ang="0">
                    <a:pos x="3" y="10"/>
                  </a:cxn>
                  <a:cxn ang="0">
                    <a:pos x="1" y="15"/>
                  </a:cxn>
                  <a:cxn ang="0">
                    <a:pos x="0" y="20"/>
                  </a:cxn>
                  <a:cxn ang="0">
                    <a:pos x="0" y="24"/>
                  </a:cxn>
                  <a:cxn ang="0">
                    <a:pos x="1" y="30"/>
                  </a:cxn>
                  <a:cxn ang="0">
                    <a:pos x="3" y="37"/>
                  </a:cxn>
                  <a:cxn ang="0">
                    <a:pos x="5" y="42"/>
                  </a:cxn>
                  <a:cxn ang="0">
                    <a:pos x="5" y="47"/>
                  </a:cxn>
                  <a:cxn ang="0">
                    <a:pos x="34" y="50"/>
                  </a:cxn>
                  <a:cxn ang="0">
                    <a:pos x="46" y="33"/>
                  </a:cxn>
                  <a:cxn ang="0">
                    <a:pos x="47" y="28"/>
                  </a:cxn>
                  <a:cxn ang="0">
                    <a:pos x="44" y="2"/>
                  </a:cxn>
                </a:cxnLst>
                <a:pathLst>
                  <a:path w="48" h="51">
                    <a:moveTo>
                      <a:pt x="44" y="2"/>
                    </a:moveTo>
                    <a:lnTo>
                      <a:pt x="27" y="1"/>
                    </a:lnTo>
                    <a:lnTo>
                      <a:pt x="10" y="0"/>
                    </a:lnTo>
                    <a:lnTo>
                      <a:pt x="7" y="4"/>
                    </a:lnTo>
                    <a:lnTo>
                      <a:pt x="5" y="6"/>
                    </a:lnTo>
                    <a:lnTo>
                      <a:pt x="3" y="10"/>
                    </a:lnTo>
                    <a:lnTo>
                      <a:pt x="1" y="15"/>
                    </a:lnTo>
                    <a:lnTo>
                      <a:pt x="0" y="20"/>
                    </a:lnTo>
                    <a:lnTo>
                      <a:pt x="0" y="24"/>
                    </a:lnTo>
                    <a:lnTo>
                      <a:pt x="1" y="30"/>
                    </a:lnTo>
                    <a:lnTo>
                      <a:pt x="3" y="37"/>
                    </a:lnTo>
                    <a:lnTo>
                      <a:pt x="5" y="42"/>
                    </a:lnTo>
                    <a:lnTo>
                      <a:pt x="5" y="47"/>
                    </a:lnTo>
                    <a:lnTo>
                      <a:pt x="34" y="50"/>
                    </a:lnTo>
                    <a:lnTo>
                      <a:pt x="46" y="33"/>
                    </a:lnTo>
                    <a:lnTo>
                      <a:pt x="47" y="28"/>
                    </a:lnTo>
                    <a:lnTo>
                      <a:pt x="44" y="2"/>
                    </a:lnTo>
                  </a:path>
                </a:pathLst>
              </a:custGeom>
              <a:solidFill>
                <a:srgbClr val="DF1F3F">
                  <a:alpha val="100000"/>
                </a:srgbClr>
              </a:solidFill>
              <a:ln w="9525">
                <a:noFill/>
              </a:ln>
            </p:spPr>
            <p:txBody>
              <a:bodyPr/>
              <a:p>
                <a:endParaRPr lang="zh-CN" altLang="en-US"/>
              </a:p>
            </p:txBody>
          </p:sp>
          <p:sp>
            <p:nvSpPr>
              <p:cNvPr id="48171" name="未知"/>
              <p:cNvSpPr/>
              <p:nvPr/>
            </p:nvSpPr>
            <p:spPr>
              <a:xfrm>
                <a:off x="10" y="10"/>
                <a:ext cx="45" cy="101"/>
              </a:xfrm>
              <a:custGeom>
                <a:avLst/>
                <a:gdLst/>
                <a:ahLst/>
                <a:cxnLst>
                  <a:cxn ang="0">
                    <a:pos x="28" y="0"/>
                  </a:cxn>
                  <a:cxn ang="0">
                    <a:pos x="36" y="12"/>
                  </a:cxn>
                  <a:cxn ang="0">
                    <a:pos x="41" y="26"/>
                  </a:cxn>
                  <a:cxn ang="0">
                    <a:pos x="43" y="41"/>
                  </a:cxn>
                  <a:cxn ang="0">
                    <a:pos x="44" y="58"/>
                  </a:cxn>
                  <a:cxn ang="0">
                    <a:pos x="43" y="79"/>
                  </a:cxn>
                  <a:cxn ang="0">
                    <a:pos x="41" y="88"/>
                  </a:cxn>
                  <a:cxn ang="0">
                    <a:pos x="30" y="95"/>
                  </a:cxn>
                  <a:cxn ang="0">
                    <a:pos x="25" y="92"/>
                  </a:cxn>
                  <a:cxn ang="0">
                    <a:pos x="19" y="91"/>
                  </a:cxn>
                  <a:cxn ang="0">
                    <a:pos x="14" y="92"/>
                  </a:cxn>
                  <a:cxn ang="0">
                    <a:pos x="11" y="96"/>
                  </a:cxn>
                  <a:cxn ang="0">
                    <a:pos x="5" y="99"/>
                  </a:cxn>
                  <a:cxn ang="0">
                    <a:pos x="0" y="100"/>
                  </a:cxn>
                  <a:cxn ang="0">
                    <a:pos x="8" y="94"/>
                  </a:cxn>
                  <a:cxn ang="0">
                    <a:pos x="12" y="92"/>
                  </a:cxn>
                  <a:cxn ang="0">
                    <a:pos x="16" y="89"/>
                  </a:cxn>
                  <a:cxn ang="0">
                    <a:pos x="20" y="89"/>
                  </a:cxn>
                  <a:cxn ang="0">
                    <a:pos x="25" y="84"/>
                  </a:cxn>
                  <a:cxn ang="0">
                    <a:pos x="20" y="79"/>
                  </a:cxn>
                  <a:cxn ang="0">
                    <a:pos x="27" y="81"/>
                  </a:cxn>
                  <a:cxn ang="0">
                    <a:pos x="22" y="66"/>
                  </a:cxn>
                  <a:cxn ang="0">
                    <a:pos x="18" y="55"/>
                  </a:cxn>
                  <a:cxn ang="0">
                    <a:pos x="17" y="46"/>
                  </a:cxn>
                  <a:cxn ang="0">
                    <a:pos x="19" y="34"/>
                  </a:cxn>
                  <a:cxn ang="0">
                    <a:pos x="22" y="48"/>
                  </a:cxn>
                  <a:cxn ang="0">
                    <a:pos x="29" y="63"/>
                  </a:cxn>
                  <a:cxn ang="0">
                    <a:pos x="37" y="80"/>
                  </a:cxn>
                  <a:cxn ang="0">
                    <a:pos x="37" y="57"/>
                  </a:cxn>
                  <a:cxn ang="0">
                    <a:pos x="36" y="42"/>
                  </a:cxn>
                  <a:cxn ang="0">
                    <a:pos x="34" y="19"/>
                  </a:cxn>
                  <a:cxn ang="0">
                    <a:pos x="28" y="0"/>
                  </a:cxn>
                </a:cxnLst>
                <a:pathLst>
                  <a:path w="45" h="101">
                    <a:moveTo>
                      <a:pt x="28" y="0"/>
                    </a:moveTo>
                    <a:lnTo>
                      <a:pt x="36" y="12"/>
                    </a:lnTo>
                    <a:lnTo>
                      <a:pt x="41" y="26"/>
                    </a:lnTo>
                    <a:lnTo>
                      <a:pt x="43" y="41"/>
                    </a:lnTo>
                    <a:lnTo>
                      <a:pt x="44" y="58"/>
                    </a:lnTo>
                    <a:lnTo>
                      <a:pt x="43" y="79"/>
                    </a:lnTo>
                    <a:lnTo>
                      <a:pt x="41" y="88"/>
                    </a:lnTo>
                    <a:lnTo>
                      <a:pt x="30" y="95"/>
                    </a:lnTo>
                    <a:lnTo>
                      <a:pt x="25" y="92"/>
                    </a:lnTo>
                    <a:lnTo>
                      <a:pt x="19" y="91"/>
                    </a:lnTo>
                    <a:lnTo>
                      <a:pt x="14" y="92"/>
                    </a:lnTo>
                    <a:lnTo>
                      <a:pt x="11" y="96"/>
                    </a:lnTo>
                    <a:lnTo>
                      <a:pt x="5" y="99"/>
                    </a:lnTo>
                    <a:lnTo>
                      <a:pt x="0" y="100"/>
                    </a:lnTo>
                    <a:lnTo>
                      <a:pt x="8" y="94"/>
                    </a:lnTo>
                    <a:lnTo>
                      <a:pt x="12" y="92"/>
                    </a:lnTo>
                    <a:lnTo>
                      <a:pt x="16" y="89"/>
                    </a:lnTo>
                    <a:lnTo>
                      <a:pt x="20" y="89"/>
                    </a:lnTo>
                    <a:lnTo>
                      <a:pt x="25" y="84"/>
                    </a:lnTo>
                    <a:lnTo>
                      <a:pt x="20" y="79"/>
                    </a:lnTo>
                    <a:lnTo>
                      <a:pt x="27" y="81"/>
                    </a:lnTo>
                    <a:lnTo>
                      <a:pt x="22" y="66"/>
                    </a:lnTo>
                    <a:lnTo>
                      <a:pt x="18" y="55"/>
                    </a:lnTo>
                    <a:lnTo>
                      <a:pt x="17" y="46"/>
                    </a:lnTo>
                    <a:lnTo>
                      <a:pt x="19" y="34"/>
                    </a:lnTo>
                    <a:lnTo>
                      <a:pt x="22" y="48"/>
                    </a:lnTo>
                    <a:lnTo>
                      <a:pt x="29" y="63"/>
                    </a:lnTo>
                    <a:lnTo>
                      <a:pt x="37" y="80"/>
                    </a:lnTo>
                    <a:lnTo>
                      <a:pt x="37" y="57"/>
                    </a:lnTo>
                    <a:lnTo>
                      <a:pt x="36" y="42"/>
                    </a:lnTo>
                    <a:lnTo>
                      <a:pt x="34" y="19"/>
                    </a:lnTo>
                    <a:lnTo>
                      <a:pt x="28" y="0"/>
                    </a:lnTo>
                  </a:path>
                </a:pathLst>
              </a:custGeom>
              <a:solidFill>
                <a:srgbClr val="DF3F5F">
                  <a:alpha val="100000"/>
                </a:srgbClr>
              </a:solidFill>
              <a:ln w="9525">
                <a:noFill/>
              </a:ln>
            </p:spPr>
            <p:txBody>
              <a:bodyPr/>
              <a:p>
                <a:endParaRPr lang="zh-CN" altLang="en-US"/>
              </a:p>
            </p:txBody>
          </p:sp>
        </p:grpSp>
        <p:sp>
          <p:nvSpPr>
            <p:cNvPr id="48155" name="未知"/>
            <p:cNvSpPr/>
            <p:nvPr/>
          </p:nvSpPr>
          <p:spPr>
            <a:xfrm>
              <a:off x="194" y="198"/>
              <a:ext cx="129" cy="63"/>
            </a:xfrm>
            <a:custGeom>
              <a:avLst/>
              <a:gdLst/>
              <a:ahLst/>
              <a:cxnLst>
                <a:cxn ang="0">
                  <a:pos x="0" y="50"/>
                </a:cxn>
                <a:cxn ang="0">
                  <a:pos x="49" y="0"/>
                </a:cxn>
                <a:cxn ang="0">
                  <a:pos x="128" y="19"/>
                </a:cxn>
                <a:cxn ang="0">
                  <a:pos x="96" y="55"/>
                </a:cxn>
                <a:cxn ang="0">
                  <a:pos x="76" y="59"/>
                </a:cxn>
                <a:cxn ang="0">
                  <a:pos x="55" y="62"/>
                </a:cxn>
                <a:cxn ang="0">
                  <a:pos x="10" y="60"/>
                </a:cxn>
                <a:cxn ang="0">
                  <a:pos x="0" y="50"/>
                </a:cxn>
              </a:cxnLst>
              <a:pathLst>
                <a:path w="129" h="63">
                  <a:moveTo>
                    <a:pt x="0" y="50"/>
                  </a:moveTo>
                  <a:lnTo>
                    <a:pt x="49" y="0"/>
                  </a:lnTo>
                  <a:lnTo>
                    <a:pt x="128" y="19"/>
                  </a:lnTo>
                  <a:lnTo>
                    <a:pt x="96" y="55"/>
                  </a:lnTo>
                  <a:lnTo>
                    <a:pt x="76" y="59"/>
                  </a:lnTo>
                  <a:lnTo>
                    <a:pt x="55" y="62"/>
                  </a:lnTo>
                  <a:lnTo>
                    <a:pt x="10" y="60"/>
                  </a:lnTo>
                  <a:lnTo>
                    <a:pt x="0" y="50"/>
                  </a:lnTo>
                </a:path>
              </a:pathLst>
            </a:custGeom>
            <a:solidFill>
              <a:srgbClr val="9F9F9F">
                <a:alpha val="100000"/>
              </a:srgbClr>
            </a:solidFill>
            <a:ln w="9525">
              <a:noFill/>
            </a:ln>
          </p:spPr>
          <p:txBody>
            <a:bodyPr/>
            <a:p>
              <a:endParaRPr lang="zh-CN" altLang="en-US"/>
            </a:p>
          </p:txBody>
        </p:sp>
        <p:sp>
          <p:nvSpPr>
            <p:cNvPr id="48156" name="未知"/>
            <p:cNvSpPr/>
            <p:nvPr/>
          </p:nvSpPr>
          <p:spPr>
            <a:xfrm>
              <a:off x="131" y="236"/>
              <a:ext cx="108" cy="41"/>
            </a:xfrm>
            <a:custGeom>
              <a:avLst/>
              <a:gdLst/>
              <a:ahLst/>
              <a:cxnLst>
                <a:cxn ang="0">
                  <a:pos x="6" y="10"/>
                </a:cxn>
                <a:cxn ang="0">
                  <a:pos x="46" y="5"/>
                </a:cxn>
                <a:cxn ang="0">
                  <a:pos x="54" y="2"/>
                </a:cxn>
                <a:cxn ang="0">
                  <a:pos x="58" y="1"/>
                </a:cxn>
                <a:cxn ang="0">
                  <a:pos x="63" y="0"/>
                </a:cxn>
                <a:cxn ang="0">
                  <a:pos x="69" y="1"/>
                </a:cxn>
                <a:cxn ang="0">
                  <a:pos x="76" y="2"/>
                </a:cxn>
                <a:cxn ang="0">
                  <a:pos x="81" y="3"/>
                </a:cxn>
                <a:cxn ang="0">
                  <a:pos x="90" y="4"/>
                </a:cxn>
                <a:cxn ang="0">
                  <a:pos x="95" y="4"/>
                </a:cxn>
                <a:cxn ang="0">
                  <a:pos x="99" y="4"/>
                </a:cxn>
                <a:cxn ang="0">
                  <a:pos x="103" y="5"/>
                </a:cxn>
                <a:cxn ang="0">
                  <a:pos x="106" y="6"/>
                </a:cxn>
                <a:cxn ang="0">
                  <a:pos x="107" y="8"/>
                </a:cxn>
                <a:cxn ang="0">
                  <a:pos x="105" y="9"/>
                </a:cxn>
                <a:cxn ang="0">
                  <a:pos x="99" y="10"/>
                </a:cxn>
                <a:cxn ang="0">
                  <a:pos x="96" y="10"/>
                </a:cxn>
                <a:cxn ang="0">
                  <a:pos x="96" y="14"/>
                </a:cxn>
                <a:cxn ang="0">
                  <a:pos x="94" y="16"/>
                </a:cxn>
                <a:cxn ang="0">
                  <a:pos x="93" y="16"/>
                </a:cxn>
                <a:cxn ang="0">
                  <a:pos x="92" y="19"/>
                </a:cxn>
                <a:cxn ang="0">
                  <a:pos x="90" y="20"/>
                </a:cxn>
                <a:cxn ang="0">
                  <a:pos x="88" y="21"/>
                </a:cxn>
                <a:cxn ang="0">
                  <a:pos x="86" y="23"/>
                </a:cxn>
                <a:cxn ang="0">
                  <a:pos x="84" y="24"/>
                </a:cxn>
                <a:cxn ang="0">
                  <a:pos x="78" y="27"/>
                </a:cxn>
                <a:cxn ang="0">
                  <a:pos x="74" y="28"/>
                </a:cxn>
                <a:cxn ang="0">
                  <a:pos x="64" y="29"/>
                </a:cxn>
                <a:cxn ang="0">
                  <a:pos x="57" y="28"/>
                </a:cxn>
                <a:cxn ang="0">
                  <a:pos x="53" y="26"/>
                </a:cxn>
                <a:cxn ang="0">
                  <a:pos x="51" y="26"/>
                </a:cxn>
                <a:cxn ang="0">
                  <a:pos x="47" y="26"/>
                </a:cxn>
                <a:cxn ang="0">
                  <a:pos x="41" y="27"/>
                </a:cxn>
                <a:cxn ang="0">
                  <a:pos x="35" y="28"/>
                </a:cxn>
                <a:cxn ang="0">
                  <a:pos x="13" y="35"/>
                </a:cxn>
                <a:cxn ang="0">
                  <a:pos x="3" y="40"/>
                </a:cxn>
                <a:cxn ang="0">
                  <a:pos x="0" y="32"/>
                </a:cxn>
                <a:cxn ang="0">
                  <a:pos x="0" y="26"/>
                </a:cxn>
                <a:cxn ang="0">
                  <a:pos x="0" y="22"/>
                </a:cxn>
                <a:cxn ang="0">
                  <a:pos x="2" y="17"/>
                </a:cxn>
                <a:cxn ang="0">
                  <a:pos x="6" y="10"/>
                </a:cxn>
              </a:cxnLst>
              <a:pathLst>
                <a:path w="108" h="41">
                  <a:moveTo>
                    <a:pt x="6" y="10"/>
                  </a:moveTo>
                  <a:lnTo>
                    <a:pt x="46" y="5"/>
                  </a:lnTo>
                  <a:lnTo>
                    <a:pt x="54" y="2"/>
                  </a:lnTo>
                  <a:lnTo>
                    <a:pt x="58" y="1"/>
                  </a:lnTo>
                  <a:lnTo>
                    <a:pt x="63" y="0"/>
                  </a:lnTo>
                  <a:lnTo>
                    <a:pt x="69" y="1"/>
                  </a:lnTo>
                  <a:lnTo>
                    <a:pt x="76" y="2"/>
                  </a:lnTo>
                  <a:lnTo>
                    <a:pt x="81" y="3"/>
                  </a:lnTo>
                  <a:lnTo>
                    <a:pt x="90" y="4"/>
                  </a:lnTo>
                  <a:lnTo>
                    <a:pt x="95" y="4"/>
                  </a:lnTo>
                  <a:lnTo>
                    <a:pt x="99" y="4"/>
                  </a:lnTo>
                  <a:lnTo>
                    <a:pt x="103" y="5"/>
                  </a:lnTo>
                  <a:lnTo>
                    <a:pt x="106" y="6"/>
                  </a:lnTo>
                  <a:lnTo>
                    <a:pt x="107" y="8"/>
                  </a:lnTo>
                  <a:lnTo>
                    <a:pt x="105" y="9"/>
                  </a:lnTo>
                  <a:lnTo>
                    <a:pt x="99" y="10"/>
                  </a:lnTo>
                  <a:lnTo>
                    <a:pt x="96" y="10"/>
                  </a:lnTo>
                  <a:lnTo>
                    <a:pt x="96" y="14"/>
                  </a:lnTo>
                  <a:lnTo>
                    <a:pt x="94" y="16"/>
                  </a:lnTo>
                  <a:lnTo>
                    <a:pt x="93" y="16"/>
                  </a:lnTo>
                  <a:lnTo>
                    <a:pt x="92" y="19"/>
                  </a:lnTo>
                  <a:lnTo>
                    <a:pt x="90" y="20"/>
                  </a:lnTo>
                  <a:lnTo>
                    <a:pt x="88" y="21"/>
                  </a:lnTo>
                  <a:lnTo>
                    <a:pt x="86" y="23"/>
                  </a:lnTo>
                  <a:lnTo>
                    <a:pt x="84" y="24"/>
                  </a:lnTo>
                  <a:lnTo>
                    <a:pt x="78" y="27"/>
                  </a:lnTo>
                  <a:lnTo>
                    <a:pt x="74" y="28"/>
                  </a:lnTo>
                  <a:lnTo>
                    <a:pt x="64" y="29"/>
                  </a:lnTo>
                  <a:lnTo>
                    <a:pt x="57" y="28"/>
                  </a:lnTo>
                  <a:lnTo>
                    <a:pt x="53" y="26"/>
                  </a:lnTo>
                  <a:lnTo>
                    <a:pt x="51" y="26"/>
                  </a:lnTo>
                  <a:lnTo>
                    <a:pt x="47" y="26"/>
                  </a:lnTo>
                  <a:lnTo>
                    <a:pt x="41" y="27"/>
                  </a:lnTo>
                  <a:lnTo>
                    <a:pt x="35" y="28"/>
                  </a:lnTo>
                  <a:lnTo>
                    <a:pt x="13" y="35"/>
                  </a:lnTo>
                  <a:lnTo>
                    <a:pt x="3" y="40"/>
                  </a:lnTo>
                  <a:lnTo>
                    <a:pt x="0" y="32"/>
                  </a:lnTo>
                  <a:lnTo>
                    <a:pt x="0" y="26"/>
                  </a:lnTo>
                  <a:lnTo>
                    <a:pt x="0" y="22"/>
                  </a:lnTo>
                  <a:lnTo>
                    <a:pt x="2" y="17"/>
                  </a:lnTo>
                  <a:lnTo>
                    <a:pt x="6" y="10"/>
                  </a:lnTo>
                </a:path>
              </a:pathLst>
            </a:custGeom>
            <a:solidFill>
              <a:srgbClr val="FFBFBF">
                <a:alpha val="100000"/>
              </a:srgbClr>
            </a:solidFill>
            <a:ln w="9525">
              <a:noFill/>
            </a:ln>
          </p:spPr>
          <p:txBody>
            <a:bodyPr/>
            <a:p>
              <a:endParaRPr lang="zh-CN" altLang="en-US"/>
            </a:p>
          </p:txBody>
        </p:sp>
        <p:grpSp>
          <p:nvGrpSpPr>
            <p:cNvPr id="48157" name="Group 127"/>
            <p:cNvGrpSpPr/>
            <p:nvPr/>
          </p:nvGrpSpPr>
          <p:grpSpPr>
            <a:xfrm>
              <a:off x="110" y="24"/>
              <a:ext cx="120" cy="148"/>
              <a:chOff x="0" y="0"/>
              <a:chExt cx="120" cy="148"/>
            </a:xfrm>
          </p:grpSpPr>
          <p:grpSp>
            <p:nvGrpSpPr>
              <p:cNvPr id="48158" name="Group 128"/>
              <p:cNvGrpSpPr/>
              <p:nvPr/>
            </p:nvGrpSpPr>
            <p:grpSpPr>
              <a:xfrm>
                <a:off x="27" y="9"/>
                <a:ext cx="93" cy="139"/>
                <a:chOff x="0" y="0"/>
                <a:chExt cx="93" cy="139"/>
              </a:xfrm>
            </p:grpSpPr>
            <p:sp>
              <p:nvSpPr>
                <p:cNvPr id="48165" name="未知"/>
                <p:cNvSpPr/>
                <p:nvPr/>
              </p:nvSpPr>
              <p:spPr>
                <a:xfrm>
                  <a:off x="0" y="0"/>
                  <a:ext cx="93" cy="139"/>
                </a:xfrm>
                <a:custGeom>
                  <a:avLst/>
                  <a:gdLst/>
                  <a:ahLst/>
                  <a:cxnLst>
                    <a:cxn ang="0">
                      <a:pos x="67" y="5"/>
                    </a:cxn>
                    <a:cxn ang="0">
                      <a:pos x="75" y="11"/>
                    </a:cxn>
                    <a:cxn ang="0">
                      <a:pos x="79" y="20"/>
                    </a:cxn>
                    <a:cxn ang="0">
                      <a:pos x="81" y="30"/>
                    </a:cxn>
                    <a:cxn ang="0">
                      <a:pos x="81" y="40"/>
                    </a:cxn>
                    <a:cxn ang="0">
                      <a:pos x="83" y="48"/>
                    </a:cxn>
                    <a:cxn ang="0">
                      <a:pos x="90" y="56"/>
                    </a:cxn>
                    <a:cxn ang="0">
                      <a:pos x="92" y="59"/>
                    </a:cxn>
                    <a:cxn ang="0">
                      <a:pos x="90" y="61"/>
                    </a:cxn>
                    <a:cxn ang="0">
                      <a:pos x="86" y="63"/>
                    </a:cxn>
                    <a:cxn ang="0">
                      <a:pos x="87" y="67"/>
                    </a:cxn>
                    <a:cxn ang="0">
                      <a:pos x="83" y="69"/>
                    </a:cxn>
                    <a:cxn ang="0">
                      <a:pos x="77" y="71"/>
                    </a:cxn>
                    <a:cxn ang="0">
                      <a:pos x="86" y="74"/>
                    </a:cxn>
                    <a:cxn ang="0">
                      <a:pos x="84" y="81"/>
                    </a:cxn>
                    <a:cxn ang="0">
                      <a:pos x="84" y="88"/>
                    </a:cxn>
                    <a:cxn ang="0">
                      <a:pos x="81" y="91"/>
                    </a:cxn>
                    <a:cxn ang="0">
                      <a:pos x="74" y="93"/>
                    </a:cxn>
                    <a:cxn ang="0">
                      <a:pos x="62" y="95"/>
                    </a:cxn>
                    <a:cxn ang="0">
                      <a:pos x="56" y="98"/>
                    </a:cxn>
                    <a:cxn ang="0">
                      <a:pos x="60" y="134"/>
                    </a:cxn>
                    <a:cxn ang="0">
                      <a:pos x="41" y="138"/>
                    </a:cxn>
                    <a:cxn ang="0">
                      <a:pos x="26" y="135"/>
                    </a:cxn>
                    <a:cxn ang="0">
                      <a:pos x="13" y="84"/>
                    </a:cxn>
                    <a:cxn ang="0">
                      <a:pos x="4" y="69"/>
                    </a:cxn>
                    <a:cxn ang="0">
                      <a:pos x="1" y="57"/>
                    </a:cxn>
                    <a:cxn ang="0">
                      <a:pos x="0" y="41"/>
                    </a:cxn>
                    <a:cxn ang="0">
                      <a:pos x="3" y="26"/>
                    </a:cxn>
                    <a:cxn ang="0">
                      <a:pos x="8" y="14"/>
                    </a:cxn>
                    <a:cxn ang="0">
                      <a:pos x="19" y="4"/>
                    </a:cxn>
                    <a:cxn ang="0">
                      <a:pos x="34" y="0"/>
                    </a:cxn>
                    <a:cxn ang="0">
                      <a:pos x="50" y="0"/>
                    </a:cxn>
                  </a:cxnLst>
                  <a:pathLst>
                    <a:path w="93" h="139">
                      <a:moveTo>
                        <a:pt x="59" y="3"/>
                      </a:moveTo>
                      <a:lnTo>
                        <a:pt x="67" y="5"/>
                      </a:lnTo>
                      <a:lnTo>
                        <a:pt x="72" y="8"/>
                      </a:lnTo>
                      <a:lnTo>
                        <a:pt x="75" y="11"/>
                      </a:lnTo>
                      <a:lnTo>
                        <a:pt x="77" y="15"/>
                      </a:lnTo>
                      <a:lnTo>
                        <a:pt x="79" y="20"/>
                      </a:lnTo>
                      <a:lnTo>
                        <a:pt x="80" y="24"/>
                      </a:lnTo>
                      <a:lnTo>
                        <a:pt x="81" y="30"/>
                      </a:lnTo>
                      <a:lnTo>
                        <a:pt x="82" y="37"/>
                      </a:lnTo>
                      <a:lnTo>
                        <a:pt x="81" y="40"/>
                      </a:lnTo>
                      <a:lnTo>
                        <a:pt x="81" y="44"/>
                      </a:lnTo>
                      <a:lnTo>
                        <a:pt x="83" y="48"/>
                      </a:lnTo>
                      <a:lnTo>
                        <a:pt x="89" y="54"/>
                      </a:lnTo>
                      <a:lnTo>
                        <a:pt x="90" y="56"/>
                      </a:lnTo>
                      <a:lnTo>
                        <a:pt x="92" y="57"/>
                      </a:lnTo>
                      <a:lnTo>
                        <a:pt x="92" y="59"/>
                      </a:lnTo>
                      <a:lnTo>
                        <a:pt x="91" y="60"/>
                      </a:lnTo>
                      <a:lnTo>
                        <a:pt x="90" y="61"/>
                      </a:lnTo>
                      <a:lnTo>
                        <a:pt x="87" y="62"/>
                      </a:lnTo>
                      <a:lnTo>
                        <a:pt x="86" y="63"/>
                      </a:lnTo>
                      <a:lnTo>
                        <a:pt x="87" y="65"/>
                      </a:lnTo>
                      <a:lnTo>
                        <a:pt x="87" y="67"/>
                      </a:lnTo>
                      <a:lnTo>
                        <a:pt x="85" y="68"/>
                      </a:lnTo>
                      <a:lnTo>
                        <a:pt x="83" y="69"/>
                      </a:lnTo>
                      <a:lnTo>
                        <a:pt x="79" y="71"/>
                      </a:lnTo>
                      <a:lnTo>
                        <a:pt x="77" y="71"/>
                      </a:lnTo>
                      <a:lnTo>
                        <a:pt x="85" y="73"/>
                      </a:lnTo>
                      <a:lnTo>
                        <a:pt x="86" y="74"/>
                      </a:lnTo>
                      <a:lnTo>
                        <a:pt x="84" y="77"/>
                      </a:lnTo>
                      <a:lnTo>
                        <a:pt x="84" y="81"/>
                      </a:lnTo>
                      <a:lnTo>
                        <a:pt x="84" y="86"/>
                      </a:lnTo>
                      <a:lnTo>
                        <a:pt x="84" y="88"/>
                      </a:lnTo>
                      <a:lnTo>
                        <a:pt x="83" y="90"/>
                      </a:lnTo>
                      <a:lnTo>
                        <a:pt x="81" y="91"/>
                      </a:lnTo>
                      <a:lnTo>
                        <a:pt x="77" y="92"/>
                      </a:lnTo>
                      <a:lnTo>
                        <a:pt x="74" y="93"/>
                      </a:lnTo>
                      <a:lnTo>
                        <a:pt x="66" y="94"/>
                      </a:lnTo>
                      <a:lnTo>
                        <a:pt x="62" y="95"/>
                      </a:lnTo>
                      <a:lnTo>
                        <a:pt x="58" y="96"/>
                      </a:lnTo>
                      <a:lnTo>
                        <a:pt x="56" y="98"/>
                      </a:lnTo>
                      <a:lnTo>
                        <a:pt x="47" y="109"/>
                      </a:lnTo>
                      <a:lnTo>
                        <a:pt x="60" y="134"/>
                      </a:lnTo>
                      <a:lnTo>
                        <a:pt x="53" y="136"/>
                      </a:lnTo>
                      <a:lnTo>
                        <a:pt x="41" y="138"/>
                      </a:lnTo>
                      <a:lnTo>
                        <a:pt x="32" y="138"/>
                      </a:lnTo>
                      <a:lnTo>
                        <a:pt x="26" y="135"/>
                      </a:lnTo>
                      <a:lnTo>
                        <a:pt x="13" y="97"/>
                      </a:lnTo>
                      <a:lnTo>
                        <a:pt x="13" y="84"/>
                      </a:lnTo>
                      <a:lnTo>
                        <a:pt x="9" y="77"/>
                      </a:lnTo>
                      <a:lnTo>
                        <a:pt x="4" y="69"/>
                      </a:lnTo>
                      <a:lnTo>
                        <a:pt x="2" y="64"/>
                      </a:lnTo>
                      <a:lnTo>
                        <a:pt x="1" y="57"/>
                      </a:lnTo>
                      <a:lnTo>
                        <a:pt x="0" y="50"/>
                      </a:lnTo>
                      <a:lnTo>
                        <a:pt x="0" y="41"/>
                      </a:lnTo>
                      <a:lnTo>
                        <a:pt x="1" y="33"/>
                      </a:lnTo>
                      <a:lnTo>
                        <a:pt x="3" y="26"/>
                      </a:lnTo>
                      <a:lnTo>
                        <a:pt x="5" y="20"/>
                      </a:lnTo>
                      <a:lnTo>
                        <a:pt x="8" y="14"/>
                      </a:lnTo>
                      <a:lnTo>
                        <a:pt x="13" y="8"/>
                      </a:lnTo>
                      <a:lnTo>
                        <a:pt x="19" y="4"/>
                      </a:lnTo>
                      <a:lnTo>
                        <a:pt x="26" y="1"/>
                      </a:lnTo>
                      <a:lnTo>
                        <a:pt x="34" y="0"/>
                      </a:lnTo>
                      <a:lnTo>
                        <a:pt x="41" y="0"/>
                      </a:lnTo>
                      <a:lnTo>
                        <a:pt x="50" y="0"/>
                      </a:lnTo>
                      <a:lnTo>
                        <a:pt x="59" y="3"/>
                      </a:lnTo>
                    </a:path>
                  </a:pathLst>
                </a:custGeom>
                <a:solidFill>
                  <a:srgbClr val="FFBFBF">
                    <a:alpha val="100000"/>
                  </a:srgbClr>
                </a:solidFill>
                <a:ln w="9525">
                  <a:noFill/>
                </a:ln>
              </p:spPr>
              <p:txBody>
                <a:bodyPr/>
                <a:p>
                  <a:endParaRPr lang="zh-CN" altLang="en-US"/>
                </a:p>
              </p:txBody>
            </p:sp>
            <p:grpSp>
              <p:nvGrpSpPr>
                <p:cNvPr id="48166" name="Group 130"/>
                <p:cNvGrpSpPr/>
                <p:nvPr/>
              </p:nvGrpSpPr>
              <p:grpSpPr>
                <a:xfrm>
                  <a:off x="40" y="82"/>
                  <a:ext cx="42" cy="49"/>
                  <a:chOff x="0" y="0"/>
                  <a:chExt cx="42" cy="49"/>
                </a:xfrm>
              </p:grpSpPr>
              <p:sp>
                <p:nvSpPr>
                  <p:cNvPr id="48167" name="未知"/>
                  <p:cNvSpPr/>
                  <p:nvPr/>
                </p:nvSpPr>
                <p:spPr>
                  <a:xfrm>
                    <a:off x="0" y="0"/>
                    <a:ext cx="42" cy="17"/>
                  </a:xfrm>
                  <a:custGeom>
                    <a:avLst/>
                    <a:gdLst/>
                    <a:ahLst/>
                    <a:cxnLst>
                      <a:cxn ang="0">
                        <a:pos x="0" y="0"/>
                      </a:cxn>
                      <a:cxn ang="0">
                        <a:pos x="6" y="2"/>
                      </a:cxn>
                      <a:cxn ang="0">
                        <a:pos x="12" y="4"/>
                      </a:cxn>
                      <a:cxn ang="0">
                        <a:pos x="17" y="5"/>
                      </a:cxn>
                      <a:cxn ang="0">
                        <a:pos x="23" y="6"/>
                      </a:cxn>
                      <a:cxn ang="0">
                        <a:pos x="27" y="7"/>
                      </a:cxn>
                      <a:cxn ang="0">
                        <a:pos x="32" y="8"/>
                      </a:cxn>
                      <a:cxn ang="0">
                        <a:pos x="36" y="8"/>
                      </a:cxn>
                      <a:cxn ang="0">
                        <a:pos x="41" y="8"/>
                      </a:cxn>
                      <a:cxn ang="0">
                        <a:pos x="37" y="9"/>
                      </a:cxn>
                      <a:cxn ang="0">
                        <a:pos x="30" y="10"/>
                      </a:cxn>
                      <a:cxn ang="0">
                        <a:pos x="26" y="11"/>
                      </a:cxn>
                      <a:cxn ang="0">
                        <a:pos x="22" y="12"/>
                      </a:cxn>
                      <a:cxn ang="0">
                        <a:pos x="18" y="13"/>
                      </a:cxn>
                      <a:cxn ang="0">
                        <a:pos x="15" y="14"/>
                      </a:cxn>
                      <a:cxn ang="0">
                        <a:pos x="13" y="16"/>
                      </a:cxn>
                      <a:cxn ang="0">
                        <a:pos x="15" y="14"/>
                      </a:cxn>
                      <a:cxn ang="0">
                        <a:pos x="17" y="12"/>
                      </a:cxn>
                      <a:cxn ang="0">
                        <a:pos x="18" y="10"/>
                      </a:cxn>
                      <a:cxn ang="0">
                        <a:pos x="18" y="9"/>
                      </a:cxn>
                      <a:cxn ang="0">
                        <a:pos x="17" y="8"/>
                      </a:cxn>
                      <a:cxn ang="0">
                        <a:pos x="15" y="7"/>
                      </a:cxn>
                      <a:cxn ang="0">
                        <a:pos x="13" y="6"/>
                      </a:cxn>
                      <a:cxn ang="0">
                        <a:pos x="10" y="6"/>
                      </a:cxn>
                      <a:cxn ang="0">
                        <a:pos x="7" y="6"/>
                      </a:cxn>
                      <a:cxn ang="0">
                        <a:pos x="0" y="0"/>
                      </a:cxn>
                    </a:cxnLst>
                    <a:pathLst>
                      <a:path w="42" h="17">
                        <a:moveTo>
                          <a:pt x="0" y="0"/>
                        </a:moveTo>
                        <a:lnTo>
                          <a:pt x="6" y="2"/>
                        </a:lnTo>
                        <a:lnTo>
                          <a:pt x="12" y="4"/>
                        </a:lnTo>
                        <a:lnTo>
                          <a:pt x="17" y="5"/>
                        </a:lnTo>
                        <a:lnTo>
                          <a:pt x="23" y="6"/>
                        </a:lnTo>
                        <a:lnTo>
                          <a:pt x="27" y="7"/>
                        </a:lnTo>
                        <a:lnTo>
                          <a:pt x="32" y="8"/>
                        </a:lnTo>
                        <a:lnTo>
                          <a:pt x="36" y="8"/>
                        </a:lnTo>
                        <a:lnTo>
                          <a:pt x="41" y="8"/>
                        </a:lnTo>
                        <a:lnTo>
                          <a:pt x="37" y="9"/>
                        </a:lnTo>
                        <a:lnTo>
                          <a:pt x="30" y="10"/>
                        </a:lnTo>
                        <a:lnTo>
                          <a:pt x="26" y="11"/>
                        </a:lnTo>
                        <a:lnTo>
                          <a:pt x="22" y="12"/>
                        </a:lnTo>
                        <a:lnTo>
                          <a:pt x="18" y="13"/>
                        </a:lnTo>
                        <a:lnTo>
                          <a:pt x="15" y="14"/>
                        </a:lnTo>
                        <a:lnTo>
                          <a:pt x="13" y="16"/>
                        </a:lnTo>
                        <a:lnTo>
                          <a:pt x="15" y="14"/>
                        </a:lnTo>
                        <a:lnTo>
                          <a:pt x="17" y="12"/>
                        </a:lnTo>
                        <a:lnTo>
                          <a:pt x="18" y="10"/>
                        </a:lnTo>
                        <a:lnTo>
                          <a:pt x="18" y="9"/>
                        </a:lnTo>
                        <a:lnTo>
                          <a:pt x="17" y="8"/>
                        </a:lnTo>
                        <a:lnTo>
                          <a:pt x="15" y="7"/>
                        </a:lnTo>
                        <a:lnTo>
                          <a:pt x="13" y="6"/>
                        </a:lnTo>
                        <a:lnTo>
                          <a:pt x="10" y="6"/>
                        </a:lnTo>
                        <a:lnTo>
                          <a:pt x="7" y="6"/>
                        </a:lnTo>
                        <a:lnTo>
                          <a:pt x="0" y="0"/>
                        </a:lnTo>
                      </a:path>
                    </a:pathLst>
                  </a:custGeom>
                  <a:solidFill>
                    <a:srgbClr val="FF9F9F">
                      <a:alpha val="100000"/>
                    </a:srgbClr>
                  </a:solidFill>
                  <a:ln w="9525">
                    <a:noFill/>
                  </a:ln>
                </p:spPr>
                <p:txBody>
                  <a:bodyPr/>
                  <a:p>
                    <a:endParaRPr lang="zh-CN" altLang="en-US"/>
                  </a:p>
                </p:txBody>
              </p:sp>
              <p:sp>
                <p:nvSpPr>
                  <p:cNvPr id="48168" name="未知"/>
                  <p:cNvSpPr/>
                  <p:nvPr/>
                </p:nvSpPr>
                <p:spPr>
                  <a:xfrm>
                    <a:off x="0" y="25"/>
                    <a:ext cx="17" cy="24"/>
                  </a:xfrm>
                  <a:custGeom>
                    <a:avLst/>
                    <a:gdLst/>
                    <a:ahLst/>
                    <a:cxnLst>
                      <a:cxn ang="0">
                        <a:pos x="10" y="3"/>
                      </a:cxn>
                      <a:cxn ang="0">
                        <a:pos x="10" y="1"/>
                      </a:cxn>
                      <a:cxn ang="0">
                        <a:pos x="8" y="0"/>
                      </a:cxn>
                      <a:cxn ang="0">
                        <a:pos x="6" y="0"/>
                      </a:cxn>
                      <a:cxn ang="0">
                        <a:pos x="4" y="1"/>
                      </a:cxn>
                      <a:cxn ang="0">
                        <a:pos x="2" y="2"/>
                      </a:cxn>
                      <a:cxn ang="0">
                        <a:pos x="0" y="4"/>
                      </a:cxn>
                      <a:cxn ang="0">
                        <a:pos x="0" y="6"/>
                      </a:cxn>
                      <a:cxn ang="0">
                        <a:pos x="0" y="13"/>
                      </a:cxn>
                      <a:cxn ang="0">
                        <a:pos x="2" y="16"/>
                      </a:cxn>
                      <a:cxn ang="0">
                        <a:pos x="2" y="17"/>
                      </a:cxn>
                      <a:cxn ang="0">
                        <a:pos x="14" y="23"/>
                      </a:cxn>
                      <a:cxn ang="0">
                        <a:pos x="16" y="17"/>
                      </a:cxn>
                      <a:cxn ang="0">
                        <a:pos x="12" y="14"/>
                      </a:cxn>
                      <a:cxn ang="0">
                        <a:pos x="12" y="16"/>
                      </a:cxn>
                      <a:cxn ang="0">
                        <a:pos x="12" y="19"/>
                      </a:cxn>
                      <a:cxn ang="0">
                        <a:pos x="12" y="19"/>
                      </a:cxn>
                      <a:cxn ang="0">
                        <a:pos x="4" y="14"/>
                      </a:cxn>
                      <a:cxn ang="0">
                        <a:pos x="4" y="13"/>
                      </a:cxn>
                      <a:cxn ang="0">
                        <a:pos x="2" y="10"/>
                      </a:cxn>
                      <a:cxn ang="0">
                        <a:pos x="4" y="7"/>
                      </a:cxn>
                      <a:cxn ang="0">
                        <a:pos x="6" y="4"/>
                      </a:cxn>
                      <a:cxn ang="0">
                        <a:pos x="10" y="3"/>
                      </a:cxn>
                    </a:cxnLst>
                    <a:pathLst>
                      <a:path w="17" h="24">
                        <a:moveTo>
                          <a:pt x="10" y="3"/>
                        </a:moveTo>
                        <a:lnTo>
                          <a:pt x="10" y="1"/>
                        </a:lnTo>
                        <a:lnTo>
                          <a:pt x="8" y="0"/>
                        </a:lnTo>
                        <a:lnTo>
                          <a:pt x="6" y="0"/>
                        </a:lnTo>
                        <a:lnTo>
                          <a:pt x="4" y="1"/>
                        </a:lnTo>
                        <a:lnTo>
                          <a:pt x="2" y="2"/>
                        </a:lnTo>
                        <a:lnTo>
                          <a:pt x="0" y="4"/>
                        </a:lnTo>
                        <a:lnTo>
                          <a:pt x="0" y="6"/>
                        </a:lnTo>
                        <a:lnTo>
                          <a:pt x="0" y="13"/>
                        </a:lnTo>
                        <a:lnTo>
                          <a:pt x="2" y="16"/>
                        </a:lnTo>
                        <a:lnTo>
                          <a:pt x="2" y="17"/>
                        </a:lnTo>
                        <a:lnTo>
                          <a:pt x="14" y="23"/>
                        </a:lnTo>
                        <a:lnTo>
                          <a:pt x="16" y="17"/>
                        </a:lnTo>
                        <a:lnTo>
                          <a:pt x="12" y="14"/>
                        </a:lnTo>
                        <a:lnTo>
                          <a:pt x="12" y="16"/>
                        </a:lnTo>
                        <a:lnTo>
                          <a:pt x="12" y="19"/>
                        </a:lnTo>
                        <a:lnTo>
                          <a:pt x="4" y="14"/>
                        </a:lnTo>
                        <a:lnTo>
                          <a:pt x="4" y="13"/>
                        </a:lnTo>
                        <a:lnTo>
                          <a:pt x="2" y="10"/>
                        </a:lnTo>
                        <a:lnTo>
                          <a:pt x="4" y="7"/>
                        </a:lnTo>
                        <a:lnTo>
                          <a:pt x="6" y="4"/>
                        </a:lnTo>
                        <a:lnTo>
                          <a:pt x="10" y="3"/>
                        </a:lnTo>
                      </a:path>
                    </a:pathLst>
                  </a:custGeom>
                  <a:solidFill>
                    <a:srgbClr val="FF9F9F">
                      <a:alpha val="100000"/>
                    </a:srgbClr>
                  </a:solidFill>
                  <a:ln w="9525">
                    <a:noFill/>
                  </a:ln>
                </p:spPr>
                <p:txBody>
                  <a:bodyPr/>
                  <a:p>
                    <a:endParaRPr lang="zh-CN" altLang="en-US"/>
                  </a:p>
                </p:txBody>
              </p:sp>
            </p:grpSp>
          </p:grpSp>
          <p:sp>
            <p:nvSpPr>
              <p:cNvPr id="48159" name="未知"/>
              <p:cNvSpPr/>
              <p:nvPr/>
            </p:nvSpPr>
            <p:spPr>
              <a:xfrm>
                <a:off x="92" y="54"/>
                <a:ext cx="17" cy="17"/>
              </a:xfrm>
              <a:custGeom>
                <a:avLst/>
                <a:gdLst/>
                <a:ahLst/>
                <a:cxnLst>
                  <a:cxn ang="0">
                    <a:pos x="13" y="0"/>
                  </a:cxn>
                  <a:cxn ang="0">
                    <a:pos x="8" y="4"/>
                  </a:cxn>
                  <a:cxn ang="0">
                    <a:pos x="0" y="8"/>
                  </a:cxn>
                  <a:cxn ang="0">
                    <a:pos x="5" y="16"/>
                  </a:cxn>
                  <a:cxn ang="0">
                    <a:pos x="13" y="16"/>
                  </a:cxn>
                  <a:cxn ang="0">
                    <a:pos x="16" y="16"/>
                  </a:cxn>
                  <a:cxn ang="0">
                    <a:pos x="13" y="0"/>
                  </a:cxn>
                </a:cxnLst>
                <a:pathLst>
                  <a:path w="17" h="17">
                    <a:moveTo>
                      <a:pt x="13" y="0"/>
                    </a:moveTo>
                    <a:lnTo>
                      <a:pt x="8" y="4"/>
                    </a:lnTo>
                    <a:lnTo>
                      <a:pt x="0" y="8"/>
                    </a:lnTo>
                    <a:lnTo>
                      <a:pt x="5" y="16"/>
                    </a:lnTo>
                    <a:lnTo>
                      <a:pt x="13" y="16"/>
                    </a:lnTo>
                    <a:lnTo>
                      <a:pt x="16" y="16"/>
                    </a:lnTo>
                    <a:lnTo>
                      <a:pt x="13" y="0"/>
                    </a:lnTo>
                  </a:path>
                </a:pathLst>
              </a:custGeom>
              <a:solidFill>
                <a:srgbClr val="FFFFFF">
                  <a:alpha val="100000"/>
                </a:srgbClr>
              </a:solidFill>
              <a:ln w="9525">
                <a:noFill/>
              </a:ln>
            </p:spPr>
            <p:txBody>
              <a:bodyPr/>
              <a:p>
                <a:endParaRPr lang="zh-CN" altLang="en-US"/>
              </a:p>
            </p:txBody>
          </p:sp>
          <p:sp>
            <p:nvSpPr>
              <p:cNvPr id="48160" name="未知"/>
              <p:cNvSpPr/>
              <p:nvPr/>
            </p:nvSpPr>
            <p:spPr>
              <a:xfrm>
                <a:off x="90" y="44"/>
                <a:ext cx="17" cy="17"/>
              </a:xfrm>
              <a:custGeom>
                <a:avLst/>
                <a:gdLst/>
                <a:ahLst/>
                <a:cxnLst>
                  <a:cxn ang="0">
                    <a:pos x="16" y="0"/>
                  </a:cxn>
                  <a:cxn ang="0">
                    <a:pos x="12" y="0"/>
                  </a:cxn>
                  <a:cxn ang="0">
                    <a:pos x="8" y="3"/>
                  </a:cxn>
                  <a:cxn ang="0">
                    <a:pos x="7" y="9"/>
                  </a:cxn>
                  <a:cxn ang="0">
                    <a:pos x="5" y="12"/>
                  </a:cxn>
                  <a:cxn ang="0">
                    <a:pos x="0" y="16"/>
                  </a:cxn>
                  <a:cxn ang="0">
                    <a:pos x="5" y="12"/>
                  </a:cxn>
                  <a:cxn ang="0">
                    <a:pos x="8" y="9"/>
                  </a:cxn>
                  <a:cxn ang="0">
                    <a:pos x="12" y="6"/>
                  </a:cxn>
                  <a:cxn ang="0">
                    <a:pos x="14" y="6"/>
                  </a:cxn>
                  <a:cxn ang="0">
                    <a:pos x="16" y="0"/>
                  </a:cxn>
                </a:cxnLst>
                <a:pathLst>
                  <a:path w="17" h="17">
                    <a:moveTo>
                      <a:pt x="16" y="0"/>
                    </a:moveTo>
                    <a:lnTo>
                      <a:pt x="12" y="0"/>
                    </a:lnTo>
                    <a:lnTo>
                      <a:pt x="8" y="3"/>
                    </a:lnTo>
                    <a:lnTo>
                      <a:pt x="7" y="9"/>
                    </a:lnTo>
                    <a:lnTo>
                      <a:pt x="5" y="12"/>
                    </a:lnTo>
                    <a:lnTo>
                      <a:pt x="0" y="16"/>
                    </a:lnTo>
                    <a:lnTo>
                      <a:pt x="5" y="12"/>
                    </a:lnTo>
                    <a:lnTo>
                      <a:pt x="8" y="9"/>
                    </a:lnTo>
                    <a:lnTo>
                      <a:pt x="12" y="6"/>
                    </a:lnTo>
                    <a:lnTo>
                      <a:pt x="14" y="6"/>
                    </a:lnTo>
                    <a:lnTo>
                      <a:pt x="16" y="0"/>
                    </a:lnTo>
                  </a:path>
                </a:pathLst>
              </a:custGeom>
              <a:solidFill>
                <a:srgbClr val="5F3F1F">
                  <a:alpha val="100000"/>
                </a:srgbClr>
              </a:solidFill>
              <a:ln w="9525">
                <a:noFill/>
              </a:ln>
            </p:spPr>
            <p:txBody>
              <a:bodyPr/>
              <a:p>
                <a:endParaRPr lang="zh-CN" altLang="en-US"/>
              </a:p>
            </p:txBody>
          </p:sp>
          <p:grpSp>
            <p:nvGrpSpPr>
              <p:cNvPr id="48161" name="Group 135"/>
              <p:cNvGrpSpPr/>
              <p:nvPr/>
            </p:nvGrpSpPr>
            <p:grpSpPr>
              <a:xfrm>
                <a:off x="92" y="49"/>
                <a:ext cx="17" cy="17"/>
                <a:chOff x="0" y="0"/>
                <a:chExt cx="17" cy="17"/>
              </a:xfrm>
            </p:grpSpPr>
            <p:sp>
              <p:nvSpPr>
                <p:cNvPr id="48163" name="Oval 136"/>
                <p:cNvSpPr/>
                <p:nvPr/>
              </p:nvSpPr>
              <p:spPr>
                <a:xfrm>
                  <a:off x="3" y="6"/>
                  <a:ext cx="2" cy="3"/>
                </a:xfrm>
                <a:prstGeom prst="ellipse">
                  <a:avLst/>
                </a:prstGeom>
                <a:solidFill>
                  <a:srgbClr val="5F7FFF"/>
                </a:solidFill>
                <a:ln w="9525">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3600" dirty="0">
                    <a:ea typeface="宋体" panose="02010600030101010101" pitchFamily="2" charset="-122"/>
                  </a:endParaRPr>
                </a:p>
              </p:txBody>
            </p:sp>
            <p:sp>
              <p:nvSpPr>
                <p:cNvPr id="48164" name="未知"/>
                <p:cNvSpPr/>
                <p:nvPr/>
              </p:nvSpPr>
              <p:spPr>
                <a:xfrm>
                  <a:off x="0" y="0"/>
                  <a:ext cx="17" cy="17"/>
                </a:xfrm>
                <a:custGeom>
                  <a:avLst/>
                  <a:gdLst/>
                  <a:ahLst/>
                  <a:cxnLst>
                    <a:cxn ang="0">
                      <a:pos x="13" y="3"/>
                    </a:cxn>
                    <a:cxn ang="0">
                      <a:pos x="10" y="7"/>
                    </a:cxn>
                    <a:cxn ang="0">
                      <a:pos x="10" y="0"/>
                    </a:cxn>
                    <a:cxn ang="0">
                      <a:pos x="8" y="7"/>
                    </a:cxn>
                    <a:cxn ang="0">
                      <a:pos x="5" y="10"/>
                    </a:cxn>
                    <a:cxn ang="0">
                      <a:pos x="0" y="12"/>
                    </a:cxn>
                    <a:cxn ang="0">
                      <a:pos x="5" y="16"/>
                    </a:cxn>
                    <a:cxn ang="0">
                      <a:pos x="5" y="16"/>
                    </a:cxn>
                    <a:cxn ang="0">
                      <a:pos x="10" y="16"/>
                    </a:cxn>
                    <a:cxn ang="0">
                      <a:pos x="13" y="16"/>
                    </a:cxn>
                    <a:cxn ang="0">
                      <a:pos x="13" y="14"/>
                    </a:cxn>
                    <a:cxn ang="0">
                      <a:pos x="10" y="14"/>
                    </a:cxn>
                    <a:cxn ang="0">
                      <a:pos x="5" y="12"/>
                    </a:cxn>
                    <a:cxn ang="0">
                      <a:pos x="2" y="12"/>
                    </a:cxn>
                    <a:cxn ang="0">
                      <a:pos x="5" y="10"/>
                    </a:cxn>
                    <a:cxn ang="0">
                      <a:pos x="10" y="8"/>
                    </a:cxn>
                    <a:cxn ang="0">
                      <a:pos x="16" y="7"/>
                    </a:cxn>
                    <a:cxn ang="0">
                      <a:pos x="13" y="3"/>
                    </a:cxn>
                  </a:cxnLst>
                  <a:pathLst>
                    <a:path w="17" h="17">
                      <a:moveTo>
                        <a:pt x="13" y="3"/>
                      </a:moveTo>
                      <a:lnTo>
                        <a:pt x="10" y="7"/>
                      </a:lnTo>
                      <a:lnTo>
                        <a:pt x="10" y="0"/>
                      </a:lnTo>
                      <a:lnTo>
                        <a:pt x="8" y="7"/>
                      </a:lnTo>
                      <a:lnTo>
                        <a:pt x="5" y="10"/>
                      </a:lnTo>
                      <a:lnTo>
                        <a:pt x="0" y="12"/>
                      </a:lnTo>
                      <a:lnTo>
                        <a:pt x="5" y="16"/>
                      </a:lnTo>
                      <a:lnTo>
                        <a:pt x="10" y="16"/>
                      </a:lnTo>
                      <a:lnTo>
                        <a:pt x="13" y="16"/>
                      </a:lnTo>
                      <a:lnTo>
                        <a:pt x="13" y="14"/>
                      </a:lnTo>
                      <a:lnTo>
                        <a:pt x="10" y="14"/>
                      </a:lnTo>
                      <a:lnTo>
                        <a:pt x="5" y="12"/>
                      </a:lnTo>
                      <a:lnTo>
                        <a:pt x="2" y="12"/>
                      </a:lnTo>
                      <a:lnTo>
                        <a:pt x="5" y="10"/>
                      </a:lnTo>
                      <a:lnTo>
                        <a:pt x="10" y="8"/>
                      </a:lnTo>
                      <a:lnTo>
                        <a:pt x="16" y="7"/>
                      </a:lnTo>
                      <a:lnTo>
                        <a:pt x="13" y="3"/>
                      </a:lnTo>
                    </a:path>
                  </a:pathLst>
                </a:custGeom>
                <a:solidFill>
                  <a:srgbClr val="3F1F00">
                    <a:alpha val="100000"/>
                  </a:srgbClr>
                </a:solidFill>
                <a:ln w="9525">
                  <a:noFill/>
                </a:ln>
              </p:spPr>
              <p:txBody>
                <a:bodyPr/>
                <a:p>
                  <a:endParaRPr lang="zh-CN" altLang="en-US"/>
                </a:p>
              </p:txBody>
            </p:sp>
          </p:grpSp>
          <p:sp>
            <p:nvSpPr>
              <p:cNvPr id="48162" name="未知"/>
              <p:cNvSpPr/>
              <p:nvPr/>
            </p:nvSpPr>
            <p:spPr>
              <a:xfrm>
                <a:off x="0" y="0"/>
                <a:ext cx="112" cy="119"/>
              </a:xfrm>
              <a:custGeom>
                <a:avLst/>
                <a:gdLst/>
                <a:ahLst/>
                <a:cxnLst>
                  <a:cxn ang="0">
                    <a:pos x="108" y="35"/>
                  </a:cxn>
                  <a:cxn ang="0">
                    <a:pos x="109" y="34"/>
                  </a:cxn>
                  <a:cxn ang="0">
                    <a:pos x="111" y="32"/>
                  </a:cxn>
                  <a:cxn ang="0">
                    <a:pos x="111" y="28"/>
                  </a:cxn>
                  <a:cxn ang="0">
                    <a:pos x="111" y="22"/>
                  </a:cxn>
                  <a:cxn ang="0">
                    <a:pos x="109" y="16"/>
                  </a:cxn>
                  <a:cxn ang="0">
                    <a:pos x="106" y="13"/>
                  </a:cxn>
                  <a:cxn ang="0">
                    <a:pos x="102" y="9"/>
                  </a:cxn>
                  <a:cxn ang="0">
                    <a:pos x="94" y="8"/>
                  </a:cxn>
                  <a:cxn ang="0">
                    <a:pos x="82" y="6"/>
                  </a:cxn>
                  <a:cxn ang="0">
                    <a:pos x="71" y="4"/>
                  </a:cxn>
                  <a:cxn ang="0">
                    <a:pos x="62" y="2"/>
                  </a:cxn>
                  <a:cxn ang="0">
                    <a:pos x="51" y="0"/>
                  </a:cxn>
                  <a:cxn ang="0">
                    <a:pos x="46" y="2"/>
                  </a:cxn>
                  <a:cxn ang="0">
                    <a:pos x="39" y="6"/>
                  </a:cxn>
                  <a:cxn ang="0">
                    <a:pos x="34" y="11"/>
                  </a:cxn>
                  <a:cxn ang="0">
                    <a:pos x="30" y="17"/>
                  </a:cxn>
                  <a:cxn ang="0">
                    <a:pos x="25" y="25"/>
                  </a:cxn>
                  <a:cxn ang="0">
                    <a:pos x="22" y="33"/>
                  </a:cxn>
                  <a:cxn ang="0">
                    <a:pos x="21" y="41"/>
                  </a:cxn>
                  <a:cxn ang="0">
                    <a:pos x="19" y="51"/>
                  </a:cxn>
                  <a:cxn ang="0">
                    <a:pos x="19" y="59"/>
                  </a:cxn>
                  <a:cxn ang="0">
                    <a:pos x="16" y="68"/>
                  </a:cxn>
                  <a:cxn ang="0">
                    <a:pos x="13" y="76"/>
                  </a:cxn>
                  <a:cxn ang="0">
                    <a:pos x="9" y="82"/>
                  </a:cxn>
                  <a:cxn ang="0">
                    <a:pos x="5" y="85"/>
                  </a:cxn>
                  <a:cxn ang="0">
                    <a:pos x="1" y="90"/>
                  </a:cxn>
                  <a:cxn ang="0">
                    <a:pos x="1" y="91"/>
                  </a:cxn>
                  <a:cxn ang="0">
                    <a:pos x="0" y="95"/>
                  </a:cxn>
                  <a:cxn ang="0">
                    <a:pos x="0" y="101"/>
                  </a:cxn>
                  <a:cxn ang="0">
                    <a:pos x="2" y="106"/>
                  </a:cxn>
                  <a:cxn ang="0">
                    <a:pos x="5" y="109"/>
                  </a:cxn>
                  <a:cxn ang="0">
                    <a:pos x="16" y="109"/>
                  </a:cxn>
                  <a:cxn ang="0">
                    <a:pos x="25" y="110"/>
                  </a:cxn>
                  <a:cxn ang="0">
                    <a:pos x="34" y="116"/>
                  </a:cxn>
                  <a:cxn ang="0">
                    <a:pos x="43" y="118"/>
                  </a:cxn>
                  <a:cxn ang="0">
                    <a:pos x="52" y="118"/>
                  </a:cxn>
                  <a:cxn ang="0">
                    <a:pos x="58" y="114"/>
                  </a:cxn>
                  <a:cxn ang="0">
                    <a:pos x="61" y="109"/>
                  </a:cxn>
                  <a:cxn ang="0">
                    <a:pos x="60" y="101"/>
                  </a:cxn>
                  <a:cxn ang="0">
                    <a:pos x="57" y="96"/>
                  </a:cxn>
                  <a:cxn ang="0">
                    <a:pos x="56" y="90"/>
                  </a:cxn>
                  <a:cxn ang="0">
                    <a:pos x="57" y="85"/>
                  </a:cxn>
                  <a:cxn ang="0">
                    <a:pos x="63" y="80"/>
                  </a:cxn>
                  <a:cxn ang="0">
                    <a:pos x="69" y="78"/>
                  </a:cxn>
                  <a:cxn ang="0">
                    <a:pos x="73" y="75"/>
                  </a:cxn>
                  <a:cxn ang="0">
                    <a:pos x="76" y="70"/>
                  </a:cxn>
                  <a:cxn ang="0">
                    <a:pos x="77" y="62"/>
                  </a:cxn>
                  <a:cxn ang="0">
                    <a:pos x="77" y="58"/>
                  </a:cxn>
                  <a:cxn ang="0">
                    <a:pos x="82" y="57"/>
                  </a:cxn>
                  <a:cxn ang="0">
                    <a:pos x="86" y="53"/>
                  </a:cxn>
                  <a:cxn ang="0">
                    <a:pos x="89" y="47"/>
                  </a:cxn>
                  <a:cxn ang="0">
                    <a:pos x="92" y="38"/>
                  </a:cxn>
                  <a:cxn ang="0">
                    <a:pos x="90" y="28"/>
                  </a:cxn>
                  <a:cxn ang="0">
                    <a:pos x="88" y="22"/>
                  </a:cxn>
                  <a:cxn ang="0">
                    <a:pos x="82" y="17"/>
                  </a:cxn>
                  <a:cxn ang="0">
                    <a:pos x="97" y="22"/>
                  </a:cxn>
                  <a:cxn ang="0">
                    <a:pos x="101" y="28"/>
                  </a:cxn>
                  <a:cxn ang="0">
                    <a:pos x="107" y="32"/>
                  </a:cxn>
                  <a:cxn ang="0">
                    <a:pos x="108" y="35"/>
                  </a:cxn>
                </a:cxnLst>
                <a:pathLst>
                  <a:path w="112" h="119">
                    <a:moveTo>
                      <a:pt x="108" y="35"/>
                    </a:moveTo>
                    <a:lnTo>
                      <a:pt x="109" y="34"/>
                    </a:lnTo>
                    <a:lnTo>
                      <a:pt x="111" y="32"/>
                    </a:lnTo>
                    <a:lnTo>
                      <a:pt x="111" y="28"/>
                    </a:lnTo>
                    <a:lnTo>
                      <a:pt x="111" y="22"/>
                    </a:lnTo>
                    <a:lnTo>
                      <a:pt x="109" y="16"/>
                    </a:lnTo>
                    <a:lnTo>
                      <a:pt x="106" y="13"/>
                    </a:lnTo>
                    <a:lnTo>
                      <a:pt x="102" y="9"/>
                    </a:lnTo>
                    <a:lnTo>
                      <a:pt x="94" y="8"/>
                    </a:lnTo>
                    <a:lnTo>
                      <a:pt x="82" y="6"/>
                    </a:lnTo>
                    <a:lnTo>
                      <a:pt x="71" y="4"/>
                    </a:lnTo>
                    <a:lnTo>
                      <a:pt x="62" y="2"/>
                    </a:lnTo>
                    <a:lnTo>
                      <a:pt x="51" y="0"/>
                    </a:lnTo>
                    <a:lnTo>
                      <a:pt x="46" y="2"/>
                    </a:lnTo>
                    <a:lnTo>
                      <a:pt x="39" y="6"/>
                    </a:lnTo>
                    <a:lnTo>
                      <a:pt x="34" y="11"/>
                    </a:lnTo>
                    <a:lnTo>
                      <a:pt x="30" y="17"/>
                    </a:lnTo>
                    <a:lnTo>
                      <a:pt x="25" y="25"/>
                    </a:lnTo>
                    <a:lnTo>
                      <a:pt x="22" y="33"/>
                    </a:lnTo>
                    <a:lnTo>
                      <a:pt x="21" y="41"/>
                    </a:lnTo>
                    <a:lnTo>
                      <a:pt x="19" y="51"/>
                    </a:lnTo>
                    <a:lnTo>
                      <a:pt x="19" y="59"/>
                    </a:lnTo>
                    <a:lnTo>
                      <a:pt x="16" y="68"/>
                    </a:lnTo>
                    <a:lnTo>
                      <a:pt x="13" y="76"/>
                    </a:lnTo>
                    <a:lnTo>
                      <a:pt x="9" y="82"/>
                    </a:lnTo>
                    <a:lnTo>
                      <a:pt x="5" y="85"/>
                    </a:lnTo>
                    <a:lnTo>
                      <a:pt x="1" y="90"/>
                    </a:lnTo>
                    <a:lnTo>
                      <a:pt x="1" y="91"/>
                    </a:lnTo>
                    <a:lnTo>
                      <a:pt x="0" y="95"/>
                    </a:lnTo>
                    <a:lnTo>
                      <a:pt x="0" y="101"/>
                    </a:lnTo>
                    <a:lnTo>
                      <a:pt x="2" y="106"/>
                    </a:lnTo>
                    <a:lnTo>
                      <a:pt x="5" y="109"/>
                    </a:lnTo>
                    <a:lnTo>
                      <a:pt x="16" y="109"/>
                    </a:lnTo>
                    <a:lnTo>
                      <a:pt x="25" y="110"/>
                    </a:lnTo>
                    <a:lnTo>
                      <a:pt x="34" y="116"/>
                    </a:lnTo>
                    <a:lnTo>
                      <a:pt x="43" y="118"/>
                    </a:lnTo>
                    <a:lnTo>
                      <a:pt x="52" y="118"/>
                    </a:lnTo>
                    <a:lnTo>
                      <a:pt x="58" y="114"/>
                    </a:lnTo>
                    <a:lnTo>
                      <a:pt x="61" y="109"/>
                    </a:lnTo>
                    <a:lnTo>
                      <a:pt x="60" y="101"/>
                    </a:lnTo>
                    <a:lnTo>
                      <a:pt x="57" y="96"/>
                    </a:lnTo>
                    <a:lnTo>
                      <a:pt x="56" y="90"/>
                    </a:lnTo>
                    <a:lnTo>
                      <a:pt x="57" y="85"/>
                    </a:lnTo>
                    <a:lnTo>
                      <a:pt x="63" y="80"/>
                    </a:lnTo>
                    <a:lnTo>
                      <a:pt x="69" y="78"/>
                    </a:lnTo>
                    <a:lnTo>
                      <a:pt x="73" y="75"/>
                    </a:lnTo>
                    <a:lnTo>
                      <a:pt x="76" y="70"/>
                    </a:lnTo>
                    <a:lnTo>
                      <a:pt x="77" y="62"/>
                    </a:lnTo>
                    <a:lnTo>
                      <a:pt x="77" y="58"/>
                    </a:lnTo>
                    <a:lnTo>
                      <a:pt x="82" y="57"/>
                    </a:lnTo>
                    <a:lnTo>
                      <a:pt x="86" y="53"/>
                    </a:lnTo>
                    <a:lnTo>
                      <a:pt x="89" y="47"/>
                    </a:lnTo>
                    <a:lnTo>
                      <a:pt x="92" y="38"/>
                    </a:lnTo>
                    <a:lnTo>
                      <a:pt x="90" y="28"/>
                    </a:lnTo>
                    <a:lnTo>
                      <a:pt x="88" y="22"/>
                    </a:lnTo>
                    <a:lnTo>
                      <a:pt x="82" y="17"/>
                    </a:lnTo>
                    <a:lnTo>
                      <a:pt x="97" y="22"/>
                    </a:lnTo>
                    <a:lnTo>
                      <a:pt x="101" y="28"/>
                    </a:lnTo>
                    <a:lnTo>
                      <a:pt x="107" y="32"/>
                    </a:lnTo>
                    <a:lnTo>
                      <a:pt x="108" y="35"/>
                    </a:lnTo>
                  </a:path>
                </a:pathLst>
              </a:custGeom>
              <a:solidFill>
                <a:srgbClr val="3F1F00">
                  <a:alpha val="100000"/>
                </a:srgbClr>
              </a:solidFill>
              <a:ln w="9525">
                <a:noFill/>
              </a:ln>
            </p:spPr>
            <p:txBody>
              <a:bodyPr/>
              <a:p>
                <a:endParaRPr lang="zh-CN" altLang="en-US"/>
              </a:p>
            </p:txBody>
          </p:sp>
        </p:grpSp>
      </p:grpSp>
      <p:graphicFrame>
        <p:nvGraphicFramePr>
          <p:cNvPr id="48141" name="Object 139"/>
          <p:cNvGraphicFramePr>
            <a:graphicFrameLocks noChangeAspect="1"/>
          </p:cNvGraphicFramePr>
          <p:nvPr/>
        </p:nvGraphicFramePr>
        <p:xfrm>
          <a:off x="2384425" y="5640388"/>
          <a:ext cx="1190625" cy="1217612"/>
        </p:xfrm>
        <a:graphic>
          <a:graphicData uri="http://schemas.openxmlformats.org/presentationml/2006/ole">
            <mc:AlternateContent xmlns:mc="http://schemas.openxmlformats.org/markup-compatibility/2006">
              <mc:Choice xmlns:v="urn:schemas-microsoft-com:vml" Requires="v">
                <p:oleObj spid="_x0000_s3076" name="" r:id="rId1" imgW="1190625" imgH="1219200" progId="MS_ClipArt_Gallery.2">
                  <p:embed/>
                </p:oleObj>
              </mc:Choice>
              <mc:Fallback>
                <p:oleObj name="" r:id="rId1" imgW="1190625" imgH="1219200" progId="MS_ClipArt_Gallery.2">
                  <p:embed/>
                  <p:pic>
                    <p:nvPicPr>
                      <p:cNvPr id="0" name="图片 3075"/>
                      <p:cNvPicPr/>
                      <p:nvPr/>
                    </p:nvPicPr>
                    <p:blipFill>
                      <a:blip r:embed="rId2"/>
                      <a:stretch>
                        <a:fillRect/>
                      </a:stretch>
                    </p:blipFill>
                    <p:spPr>
                      <a:xfrm>
                        <a:off x="2384425" y="5640388"/>
                        <a:ext cx="1190625" cy="1217612"/>
                      </a:xfrm>
                      <a:prstGeom prst="rect">
                        <a:avLst/>
                      </a:prstGeom>
                      <a:noFill/>
                      <a:ln w="38100">
                        <a:noFill/>
                        <a:miter/>
                      </a:ln>
                    </p:spPr>
                  </p:pic>
                </p:oleObj>
              </mc:Fallback>
            </mc:AlternateContent>
          </a:graphicData>
        </a:graphic>
      </p:graphicFrame>
      <p:pic>
        <p:nvPicPr>
          <p:cNvPr id="48142" name="Picture 140" descr="BD04972_"/>
          <p:cNvPicPr>
            <a:picLocks noChangeAspect="1"/>
          </p:cNvPicPr>
          <p:nvPr/>
        </p:nvPicPr>
        <p:blipFill>
          <a:blip r:embed="rId3"/>
          <a:stretch>
            <a:fillRect/>
          </a:stretch>
        </p:blipFill>
        <p:spPr>
          <a:xfrm>
            <a:off x="274638" y="2967038"/>
            <a:ext cx="1720850" cy="1290637"/>
          </a:xfrm>
          <a:prstGeom prst="rect">
            <a:avLst/>
          </a:prstGeom>
          <a:noFill/>
          <a:ln w="9525">
            <a:noFill/>
          </a:ln>
        </p:spPr>
      </p:pic>
      <p:pic>
        <p:nvPicPr>
          <p:cNvPr id="48143" name="Picture 141" descr="10"/>
          <p:cNvPicPr>
            <a:picLocks noChangeAspect="1"/>
          </p:cNvPicPr>
          <p:nvPr/>
        </p:nvPicPr>
        <p:blipFill>
          <a:blip r:embed="rId4"/>
          <a:stretch>
            <a:fillRect/>
          </a:stretch>
        </p:blipFill>
        <p:spPr>
          <a:xfrm>
            <a:off x="7000875" y="2030413"/>
            <a:ext cx="1539875" cy="1257300"/>
          </a:xfrm>
          <a:prstGeom prst="rect">
            <a:avLst/>
          </a:prstGeom>
          <a:noFill/>
          <a:ln w="9525">
            <a:noFill/>
          </a:ln>
        </p:spPr>
      </p:pic>
      <p:sp>
        <p:nvSpPr>
          <p:cNvPr id="6287" name="AutoShape 143"/>
          <p:cNvSpPr/>
          <p:nvPr/>
        </p:nvSpPr>
        <p:spPr>
          <a:xfrm>
            <a:off x="1258888" y="1196975"/>
            <a:ext cx="3529012" cy="792163"/>
          </a:xfrm>
          <a:prstGeom prst="cloudCallout">
            <a:avLst>
              <a:gd name="adj1" fmla="val 114014"/>
              <a:gd name="adj2" fmla="val 97894"/>
            </a:avLst>
          </a:prstGeom>
          <a:solidFill>
            <a:srgbClr val="FFFF66"/>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宋体" panose="02010600030101010101" pitchFamily="2" charset="-122"/>
              </a:rPr>
              <a:t>我们教学目的？</a:t>
            </a:r>
            <a:endParaRPr lang="zh-CN" altLang="en-US" sz="24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87"/>
                                        </p:tgtEl>
                                        <p:attrNameLst>
                                          <p:attrName>style.visibility</p:attrName>
                                        </p:attrNameLst>
                                      </p:cBhvr>
                                      <p:to>
                                        <p:strVal val="visible"/>
                                      </p:to>
                                    </p:set>
                                    <p:animEffect transition="in" filter="blinds(horizontal)">
                                      <p:cBhvr>
                                        <p:cTn id="7" dur="500"/>
                                        <p:tgtEl>
                                          <p:spTgt spid="6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Picture 2"/>
          <p:cNvPicPr>
            <a:picLocks noChangeAspect="1"/>
          </p:cNvPicPr>
          <p:nvPr/>
        </p:nvPicPr>
        <p:blipFill>
          <a:blip r:embed="rId1"/>
          <a:stretch>
            <a:fillRect/>
          </a:stretch>
        </p:blipFill>
        <p:spPr>
          <a:xfrm>
            <a:off x="1979613" y="1052513"/>
            <a:ext cx="5441950" cy="5119687"/>
          </a:xfrm>
          <a:prstGeom prst="rect">
            <a:avLst/>
          </a:prstGeom>
          <a:noFill/>
          <a:ln w="9525">
            <a:noFill/>
          </a:ln>
        </p:spPr>
      </p:pic>
      <p:sp>
        <p:nvSpPr>
          <p:cNvPr id="108547" name="Rectangle 3"/>
          <p:cNvSpPr>
            <a:spLocks noGrp="1" noChangeArrowheads="1"/>
          </p:cNvSpPr>
          <p:nvPr>
            <p:ph type="title" idx="4294967295"/>
          </p:nvPr>
        </p:nvSpPr>
        <p:spPr>
          <a:xfrm>
            <a:off x="457200" y="0"/>
            <a:ext cx="8229600" cy="9271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rPr>
              <a:t>课程背景</a:t>
            </a:r>
            <a:endPar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sym typeface="Arial" panose="020B0604020202020204" pitchFamily="34" charset="0"/>
            </a:endParaRPr>
          </a:p>
        </p:txBody>
      </p:sp>
      <p:sp>
        <p:nvSpPr>
          <p:cNvPr id="49156" name="Oval 4"/>
          <p:cNvSpPr/>
          <p:nvPr/>
        </p:nvSpPr>
        <p:spPr>
          <a:xfrm>
            <a:off x="4716463" y="3573463"/>
            <a:ext cx="1938337" cy="2016125"/>
          </a:xfrm>
          <a:prstGeom prst="ellipse">
            <a:avLst/>
          </a:prstGeom>
          <a:solidFill>
            <a:srgbClr val="EABD00"/>
          </a:soli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zh-CN" sz="2800" b="1" dirty="0">
                <a:latin typeface="黑体" panose="02010609060101010101" pitchFamily="49" charset="-122"/>
                <a:ea typeface="黑体" panose="02010609060101010101" pitchFamily="49" charset="-122"/>
              </a:rPr>
              <a:t>E</a:t>
            </a:r>
            <a:r>
              <a:rPr lang="zh-CN" altLang="en-US" sz="2800" b="1" dirty="0">
                <a:latin typeface="黑体" panose="02010609060101010101" pitchFamily="49" charset="-122"/>
                <a:ea typeface="黑体" panose="02010609060101010101" pitchFamily="49" charset="-122"/>
              </a:rPr>
              <a:t>区</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县</a:t>
            </a:r>
            <a:endParaRPr lang="zh-CN" altLang="en-US" sz="2800" b="1" dirty="0">
              <a:latin typeface="黑体" panose="02010609060101010101" pitchFamily="49" charset="-122"/>
              <a:ea typeface="黑体" panose="02010609060101010101" pitchFamily="49" charset="-122"/>
            </a:endParaRPr>
          </a:p>
          <a:p>
            <a:pPr marL="0" lvl="0" indent="0" algn="ctr" eaLnBrk="1" hangingPunct="1">
              <a:spcBef>
                <a:spcPct val="0"/>
              </a:spcBef>
              <a:buNone/>
            </a:pPr>
            <a:r>
              <a:rPr lang="zh-CN" altLang="en-US" sz="2800" b="1" dirty="0">
                <a:latin typeface="黑体" panose="02010609060101010101" pitchFamily="49" charset="-122"/>
                <a:ea typeface="黑体" panose="02010609060101010101" pitchFamily="49" charset="-122"/>
              </a:rPr>
              <a:t>政府</a:t>
            </a:r>
            <a:endParaRPr lang="zh-CN" altLang="en-US" sz="2800" b="1" dirty="0">
              <a:latin typeface="黑体" panose="02010609060101010101" pitchFamily="49" charset="-122"/>
              <a:ea typeface="黑体" panose="02010609060101010101" pitchFamily="49" charset="-122"/>
            </a:endParaRPr>
          </a:p>
        </p:txBody>
      </p:sp>
      <p:sp>
        <p:nvSpPr>
          <p:cNvPr id="49157" name="Oval 5"/>
          <p:cNvSpPr/>
          <p:nvPr/>
        </p:nvSpPr>
        <p:spPr>
          <a:xfrm>
            <a:off x="4211638" y="1557338"/>
            <a:ext cx="1223962" cy="1223962"/>
          </a:xfrm>
          <a:prstGeom prst="ellipse">
            <a:avLst/>
          </a:prstGeom>
          <a:solidFill>
            <a:srgbClr val="22C4B8"/>
          </a:solidFill>
          <a:ln w="9525">
            <a:noFill/>
          </a:ln>
        </p:spPr>
        <p:txBody>
          <a:bodyPr lIns="0" rIns="0"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44000"/>
              </a:lnSpc>
              <a:spcBef>
                <a:spcPct val="0"/>
              </a:spcBef>
              <a:buNone/>
            </a:pPr>
            <a:r>
              <a:rPr lang="en-US" altLang="zh-CN" sz="1800" b="1" dirty="0">
                <a:latin typeface="微软雅黑" panose="020B0503020204020204" pitchFamily="34" charset="-122"/>
                <a:ea typeface="微软雅黑" panose="020B0503020204020204" pitchFamily="34" charset="-122"/>
              </a:rPr>
              <a:t>A</a:t>
            </a:r>
            <a:r>
              <a:rPr lang="zh-CN" altLang="en-US" sz="1800" b="1" dirty="0">
                <a:latin typeface="微软雅黑" panose="020B0503020204020204" pitchFamily="34" charset="-122"/>
                <a:ea typeface="微软雅黑" panose="020B0503020204020204" pitchFamily="34" charset="-122"/>
              </a:rPr>
              <a:t>区</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县</a:t>
            </a:r>
            <a:endParaRPr lang="zh-CN" altLang="en-US" sz="1800" b="1" dirty="0">
              <a:latin typeface="微软雅黑" panose="020B0503020204020204" pitchFamily="34" charset="-122"/>
              <a:ea typeface="微软雅黑" panose="020B0503020204020204" pitchFamily="34" charset="-122"/>
            </a:endParaRPr>
          </a:p>
          <a:p>
            <a:pPr marL="0" lvl="0" indent="0" algn="ctr" eaLnBrk="1" hangingPunct="1">
              <a:lnSpc>
                <a:spcPct val="144000"/>
              </a:lnSpc>
              <a:spcBef>
                <a:spcPct val="0"/>
              </a:spcBef>
              <a:buNone/>
            </a:pPr>
            <a:r>
              <a:rPr lang="zh-CN" altLang="en-US" sz="1800" b="1" dirty="0">
                <a:latin typeface="微软雅黑" panose="020B0503020204020204" pitchFamily="34" charset="-122"/>
                <a:ea typeface="微软雅黑" panose="020B0503020204020204" pitchFamily="34" charset="-122"/>
              </a:rPr>
              <a:t>政府</a:t>
            </a:r>
            <a:endParaRPr lang="zh-CN" altLang="en-US" sz="4800" b="1" dirty="0">
              <a:ea typeface="宋体" panose="02010600030101010101" pitchFamily="2" charset="-122"/>
            </a:endParaRPr>
          </a:p>
        </p:txBody>
      </p:sp>
      <p:sp>
        <p:nvSpPr>
          <p:cNvPr id="49158" name="Oval 6"/>
          <p:cNvSpPr/>
          <p:nvPr/>
        </p:nvSpPr>
        <p:spPr>
          <a:xfrm>
            <a:off x="2987675" y="2924175"/>
            <a:ext cx="1439863" cy="1368425"/>
          </a:xfrm>
          <a:prstGeom prst="ellipse">
            <a:avLst/>
          </a:prstGeom>
          <a:solidFill>
            <a:srgbClr val="00FF00"/>
          </a:solidFill>
          <a:ln w="9525">
            <a:noFill/>
          </a:ln>
        </p:spPr>
        <p:txBody>
          <a:bodyPr lIns="0" rIns="0"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zh-CN" sz="2400" b="1" dirty="0">
                <a:latin typeface="黑体" panose="02010609060101010101" pitchFamily="49" charset="-122"/>
                <a:ea typeface="黑体" panose="02010609060101010101" pitchFamily="49" charset="-122"/>
              </a:rPr>
              <a:t>C</a:t>
            </a:r>
            <a:r>
              <a:rPr lang="zh-CN" altLang="en-US" sz="2400" b="1" dirty="0">
                <a:latin typeface="黑体" panose="02010609060101010101" pitchFamily="49" charset="-122"/>
                <a:ea typeface="黑体" panose="02010609060101010101" pitchFamily="49" charset="-122"/>
              </a:rPr>
              <a:t>区</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县</a:t>
            </a:r>
            <a:endParaRPr lang="zh-CN" altLang="en-US" sz="2400" b="1" dirty="0">
              <a:latin typeface="黑体" panose="02010609060101010101" pitchFamily="49" charset="-122"/>
              <a:ea typeface="黑体" panose="02010609060101010101" pitchFamily="49" charset="-122"/>
            </a:endParaRPr>
          </a:p>
          <a:p>
            <a:pPr marL="0" lvl="0" indent="0" algn="ctr" eaLnBrk="1" hangingPunct="1">
              <a:spcBef>
                <a:spcPct val="0"/>
              </a:spcBef>
              <a:buNone/>
            </a:pPr>
            <a:r>
              <a:rPr lang="zh-CN" altLang="en-US" sz="2400" b="1" dirty="0">
                <a:latin typeface="黑体" panose="02010609060101010101" pitchFamily="49" charset="-122"/>
                <a:ea typeface="黑体" panose="02010609060101010101" pitchFamily="49" charset="-122"/>
              </a:rPr>
              <a:t>政府</a:t>
            </a:r>
            <a:endParaRPr lang="zh-CN" altLang="en-US" sz="3600" b="1" dirty="0">
              <a:latin typeface="黑体" panose="02010609060101010101" pitchFamily="49" charset="-122"/>
              <a:ea typeface="黑体" panose="02010609060101010101" pitchFamily="49" charset="-122"/>
            </a:endParaRPr>
          </a:p>
        </p:txBody>
      </p:sp>
      <p:sp>
        <p:nvSpPr>
          <p:cNvPr id="49159" name="Oval 7"/>
          <p:cNvSpPr/>
          <p:nvPr/>
        </p:nvSpPr>
        <p:spPr>
          <a:xfrm>
            <a:off x="5867400" y="1557338"/>
            <a:ext cx="1009650" cy="1008062"/>
          </a:xfrm>
          <a:prstGeom prst="ellipse">
            <a:avLst/>
          </a:prstGeom>
          <a:solidFill>
            <a:srgbClr val="800000"/>
          </a:solidFill>
          <a:ln w="9525">
            <a:noFill/>
          </a:ln>
        </p:spPr>
        <p:txBody>
          <a:bodyPr lIns="0" tIns="0" rIns="0" bIns="0"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zh-CN" sz="1800" b="1" dirty="0">
                <a:solidFill>
                  <a:schemeClr val="bg1"/>
                </a:solidFill>
                <a:latin typeface="黑体" panose="02010609060101010101" pitchFamily="49" charset="-122"/>
                <a:ea typeface="黑体" panose="02010609060101010101" pitchFamily="49" charset="-122"/>
              </a:rPr>
              <a:t>B</a:t>
            </a:r>
            <a:r>
              <a:rPr lang="zh-CN" altLang="en-US" sz="1800" b="1" dirty="0">
                <a:solidFill>
                  <a:schemeClr val="bg1"/>
                </a:solidFill>
                <a:latin typeface="黑体" panose="02010609060101010101" pitchFamily="49" charset="-122"/>
                <a:ea typeface="黑体" panose="02010609060101010101" pitchFamily="49" charset="-122"/>
              </a:rPr>
              <a:t>区</a:t>
            </a:r>
            <a:r>
              <a:rPr lang="en-US" altLang="zh-CN" sz="1800" b="1" dirty="0">
                <a:solidFill>
                  <a:schemeClr val="bg1"/>
                </a:solidFill>
                <a:latin typeface="黑体" panose="02010609060101010101" pitchFamily="49" charset="-122"/>
                <a:ea typeface="黑体" panose="02010609060101010101" pitchFamily="49" charset="-122"/>
              </a:rPr>
              <a:t>/</a:t>
            </a:r>
            <a:r>
              <a:rPr lang="zh-CN" altLang="en-US" sz="1800" b="1" dirty="0">
                <a:solidFill>
                  <a:schemeClr val="bg1"/>
                </a:solidFill>
                <a:latin typeface="黑体" panose="02010609060101010101" pitchFamily="49" charset="-122"/>
                <a:ea typeface="黑体" panose="02010609060101010101" pitchFamily="49" charset="-122"/>
              </a:rPr>
              <a:t>县</a:t>
            </a:r>
            <a:endParaRPr lang="zh-CN" altLang="en-US" sz="1800" b="1" dirty="0">
              <a:solidFill>
                <a:schemeClr val="bg1"/>
              </a:solidFill>
              <a:latin typeface="黑体" panose="02010609060101010101" pitchFamily="49" charset="-122"/>
              <a:ea typeface="黑体" panose="02010609060101010101" pitchFamily="49" charset="-122"/>
            </a:endParaRPr>
          </a:p>
          <a:p>
            <a:pPr marL="0" lvl="0" indent="0" algn="ctr" eaLnBrk="1" hangingPunct="1">
              <a:spcBef>
                <a:spcPct val="0"/>
              </a:spcBef>
              <a:buNone/>
            </a:pPr>
            <a:r>
              <a:rPr lang="zh-CN" altLang="en-US" sz="1800" b="1" dirty="0">
                <a:solidFill>
                  <a:schemeClr val="bg1"/>
                </a:solidFill>
                <a:latin typeface="黑体" panose="02010609060101010101" pitchFamily="49" charset="-122"/>
                <a:ea typeface="黑体" panose="02010609060101010101" pitchFamily="49" charset="-122"/>
              </a:rPr>
              <a:t>政府</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49160" name="Oval 8"/>
          <p:cNvSpPr/>
          <p:nvPr/>
        </p:nvSpPr>
        <p:spPr>
          <a:xfrm>
            <a:off x="2411413" y="4508500"/>
            <a:ext cx="1090612" cy="917575"/>
          </a:xfrm>
          <a:prstGeom prst="ellipse">
            <a:avLst/>
          </a:prstGeom>
          <a:solidFill>
            <a:srgbClr val="5F5F5F"/>
          </a:solidFill>
          <a:ln w="9525">
            <a:noFill/>
          </a:ln>
        </p:spPr>
        <p:txBody>
          <a:bodyPr lIns="72000" tIns="0" rIns="72000" bIns="0"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zh-CN" sz="1600" b="1" dirty="0">
                <a:solidFill>
                  <a:schemeClr val="bg1"/>
                </a:solidFill>
                <a:latin typeface="黑体" panose="02010609060101010101" pitchFamily="49" charset="-122"/>
                <a:ea typeface="黑体" panose="02010609060101010101" pitchFamily="49" charset="-122"/>
              </a:rPr>
              <a:t>D</a:t>
            </a:r>
            <a:r>
              <a:rPr lang="zh-CN" altLang="en-US" sz="1600" b="1" dirty="0">
                <a:solidFill>
                  <a:schemeClr val="bg1"/>
                </a:solidFill>
                <a:latin typeface="黑体" panose="02010609060101010101" pitchFamily="49" charset="-122"/>
                <a:ea typeface="黑体" panose="02010609060101010101" pitchFamily="49" charset="-122"/>
              </a:rPr>
              <a:t>区</a:t>
            </a:r>
            <a:r>
              <a:rPr lang="en-US" altLang="zh-CN" sz="1600" b="1" dirty="0">
                <a:solidFill>
                  <a:schemeClr val="bg1"/>
                </a:solidFill>
                <a:latin typeface="黑体" panose="02010609060101010101" pitchFamily="49" charset="-122"/>
                <a:ea typeface="黑体" panose="02010609060101010101" pitchFamily="49" charset="-122"/>
              </a:rPr>
              <a:t>/</a:t>
            </a:r>
            <a:r>
              <a:rPr lang="zh-CN" altLang="en-US" sz="1600" b="1" dirty="0">
                <a:solidFill>
                  <a:schemeClr val="bg1"/>
                </a:solidFill>
                <a:latin typeface="黑体" panose="02010609060101010101" pitchFamily="49" charset="-122"/>
                <a:ea typeface="黑体" panose="02010609060101010101" pitchFamily="49" charset="-122"/>
              </a:rPr>
              <a:t>县</a:t>
            </a:r>
            <a:endParaRPr lang="zh-CN" altLang="en-US" sz="1600" b="1" dirty="0">
              <a:solidFill>
                <a:schemeClr val="bg1"/>
              </a:solidFill>
              <a:latin typeface="黑体" panose="02010609060101010101" pitchFamily="49" charset="-122"/>
              <a:ea typeface="黑体" panose="02010609060101010101" pitchFamily="49" charset="-122"/>
            </a:endParaRPr>
          </a:p>
          <a:p>
            <a:pPr marL="0" lvl="0" indent="0" algn="ctr" eaLnBrk="1" hangingPunct="1">
              <a:spcBef>
                <a:spcPct val="0"/>
              </a:spcBef>
              <a:buNone/>
            </a:pPr>
            <a:r>
              <a:rPr lang="zh-CN" altLang="en-US" sz="1600" b="1" dirty="0">
                <a:solidFill>
                  <a:schemeClr val="bg1"/>
                </a:solidFill>
                <a:latin typeface="黑体" panose="02010609060101010101" pitchFamily="49" charset="-122"/>
                <a:ea typeface="黑体" panose="02010609060101010101" pitchFamily="49" charset="-122"/>
              </a:rPr>
              <a:t>政府</a:t>
            </a:r>
            <a:endParaRPr lang="zh-CN" altLang="en-US" sz="24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AutoShape 207"/>
          <p:cNvSpPr/>
          <p:nvPr/>
        </p:nvSpPr>
        <p:spPr>
          <a:xfrm>
            <a:off x="0" y="1628775"/>
            <a:ext cx="9144000" cy="4478338"/>
          </a:xfrm>
          <a:prstGeom prst="roundRect">
            <a:avLst>
              <a:gd name="adj" fmla="val 4019"/>
            </a:avLst>
          </a:prstGeom>
          <a:noFill/>
          <a:ln w="25400" cap="flat" cmpd="sng">
            <a:solidFill>
              <a:srgbClr val="00003A"/>
            </a:solidFill>
            <a:prstDash val="sysDot"/>
            <a:headEnd type="none" w="med" len="med"/>
            <a:tailEnd type="none" w="med" len="med"/>
          </a:ln>
        </p:spPr>
        <p:txBody>
          <a:bodyPr wrap="none" lIns="91425" tIns="45713" rIns="91425" bIns="45713"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140000"/>
              </a:lnSpc>
              <a:spcBef>
                <a:spcPct val="0"/>
              </a:spcBef>
              <a:buNone/>
            </a:pPr>
            <a:endParaRPr lang="zh-CN" altLang="zh-CN" sz="8800" b="1" dirty="0">
              <a:solidFill>
                <a:srgbClr val="FFFF00"/>
              </a:solidFill>
              <a:latin typeface="Times New Roman" panose="02020603050405020304" pitchFamily="18" charset="0"/>
              <a:ea typeface="宋体" panose="02010600030101010101" pitchFamily="2" charset="-122"/>
            </a:endParaRPr>
          </a:p>
        </p:txBody>
      </p:sp>
      <p:grpSp>
        <p:nvGrpSpPr>
          <p:cNvPr id="50179" name="Group 4"/>
          <p:cNvGrpSpPr/>
          <p:nvPr/>
        </p:nvGrpSpPr>
        <p:grpSpPr>
          <a:xfrm>
            <a:off x="2214563" y="1268413"/>
            <a:ext cx="4751387" cy="719137"/>
            <a:chOff x="0" y="0"/>
            <a:chExt cx="4752000" cy="719137"/>
          </a:xfrm>
        </p:grpSpPr>
        <p:sp>
          <p:nvSpPr>
            <p:cNvPr id="50208" name="AutoShape 3"/>
            <p:cNvSpPr/>
            <p:nvPr/>
          </p:nvSpPr>
          <p:spPr>
            <a:xfrm>
              <a:off x="0" y="0"/>
              <a:ext cx="4752000"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209" name="AutoShape 3"/>
            <p:cNvSpPr/>
            <p:nvPr/>
          </p:nvSpPr>
          <p:spPr>
            <a:xfrm>
              <a:off x="0" y="88900"/>
              <a:ext cx="4752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50180" name="AutoShape 3"/>
          <p:cNvSpPr/>
          <p:nvPr/>
        </p:nvSpPr>
        <p:spPr>
          <a:xfrm>
            <a:off x="323850" y="2860675"/>
            <a:ext cx="1873250" cy="7508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181" name="AutoShape 3"/>
          <p:cNvSpPr/>
          <p:nvPr/>
        </p:nvSpPr>
        <p:spPr>
          <a:xfrm>
            <a:off x="342900" y="2952750"/>
            <a:ext cx="1873250" cy="561975"/>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招商局 </a:t>
            </a:r>
            <a:endParaRPr lang="zh-CN" altLang="en-US" sz="2400" b="1" dirty="0">
              <a:ea typeface="宋体" panose="02010600030101010101" pitchFamily="2" charset="-122"/>
              <a:sym typeface="Arial" panose="020B0604020202020204" pitchFamily="34" charset="0"/>
            </a:endParaRPr>
          </a:p>
        </p:txBody>
      </p:sp>
      <p:sp>
        <p:nvSpPr>
          <p:cNvPr id="50182" name="AutoShape 222"/>
          <p:cNvSpPr/>
          <p:nvPr/>
        </p:nvSpPr>
        <p:spPr>
          <a:xfrm>
            <a:off x="384175" y="3630613"/>
            <a:ext cx="1754188" cy="77787"/>
          </a:xfrm>
          <a:custGeom>
            <a:avLst/>
            <a:gdLst>
              <a:gd name="txL" fmla="*/ 2205 w 21600"/>
              <a:gd name="txT" fmla="*/ 2205 h 21600"/>
              <a:gd name="txR" fmla="*/ 19395 w 21600"/>
              <a:gd name="txB" fmla="*/ 19395 h 21600"/>
            </a:gdLst>
            <a:ahLst/>
            <a:cxnLst>
              <a:cxn ang="0">
                <a:pos x="2147483646" y="20262685"/>
              </a:cxn>
              <a:cxn ang="0">
                <a:pos x="2147483646" y="40524888"/>
              </a:cxn>
              <a:cxn ang="0">
                <a:pos x="2147483646" y="20262685"/>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
        <p:nvSpPr>
          <p:cNvPr id="50183" name="AutoShape 3"/>
          <p:cNvSpPr/>
          <p:nvPr/>
        </p:nvSpPr>
        <p:spPr>
          <a:xfrm>
            <a:off x="2493963" y="2835275"/>
            <a:ext cx="1903412" cy="7508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184" name="AutoShape 3"/>
          <p:cNvSpPr/>
          <p:nvPr/>
        </p:nvSpPr>
        <p:spPr>
          <a:xfrm>
            <a:off x="2493963" y="2935288"/>
            <a:ext cx="1903412" cy="561975"/>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sp>
        <p:nvSpPr>
          <p:cNvPr id="50185" name="Text Box 229"/>
          <p:cNvSpPr txBox="1"/>
          <p:nvPr/>
        </p:nvSpPr>
        <p:spPr>
          <a:xfrm>
            <a:off x="2955925" y="3057525"/>
            <a:ext cx="1003300" cy="365125"/>
          </a:xfrm>
          <a:prstGeom prst="rect">
            <a:avLst/>
          </a:prstGeom>
          <a:noFill/>
          <a:ln w="9525">
            <a:noFill/>
          </a:ln>
        </p:spPr>
        <p:txBody>
          <a:bodyPr wrap="none" lIns="0" tIns="0" rIns="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发改局 </a:t>
            </a:r>
            <a:endParaRPr lang="ko-KR" altLang="en-US" sz="2400" b="1" dirty="0">
              <a:ea typeface="宋体" panose="02010600030101010101" pitchFamily="2" charset="-122"/>
              <a:sym typeface="Arial" panose="020B0604020202020204" pitchFamily="34" charset="0"/>
            </a:endParaRPr>
          </a:p>
        </p:txBody>
      </p:sp>
      <p:sp>
        <p:nvSpPr>
          <p:cNvPr id="50186" name="AutoShape 222"/>
          <p:cNvSpPr/>
          <p:nvPr/>
        </p:nvSpPr>
        <p:spPr>
          <a:xfrm>
            <a:off x="2554288" y="3605213"/>
            <a:ext cx="1784350" cy="77787"/>
          </a:xfrm>
          <a:custGeom>
            <a:avLst/>
            <a:gdLst>
              <a:gd name="txL" fmla="*/ 2205 w 21600"/>
              <a:gd name="txT" fmla="*/ 2205 h 21600"/>
              <a:gd name="txR" fmla="*/ 19395 w 21600"/>
              <a:gd name="txB" fmla="*/ 19395 h 21600"/>
            </a:gdLst>
            <a:ahLst/>
            <a:cxnLst>
              <a:cxn ang="0">
                <a:pos x="2147483646" y="20262685"/>
              </a:cxn>
              <a:cxn ang="0">
                <a:pos x="2147483646" y="40524888"/>
              </a:cxn>
              <a:cxn ang="0">
                <a:pos x="2147483646" y="20262685"/>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
        <p:nvSpPr>
          <p:cNvPr id="50187" name="AutoShape 3"/>
          <p:cNvSpPr/>
          <p:nvPr/>
        </p:nvSpPr>
        <p:spPr>
          <a:xfrm>
            <a:off x="4627563" y="2835275"/>
            <a:ext cx="1909762" cy="7381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188" name="AutoShape 3"/>
          <p:cNvSpPr/>
          <p:nvPr/>
        </p:nvSpPr>
        <p:spPr>
          <a:xfrm>
            <a:off x="4627563" y="2933700"/>
            <a:ext cx="1909762" cy="5524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sp>
        <p:nvSpPr>
          <p:cNvPr id="50189" name="Text Box 229"/>
          <p:cNvSpPr txBox="1"/>
          <p:nvPr/>
        </p:nvSpPr>
        <p:spPr>
          <a:xfrm>
            <a:off x="5097463" y="3074988"/>
            <a:ext cx="1003300" cy="365125"/>
          </a:xfrm>
          <a:prstGeom prst="rect">
            <a:avLst/>
          </a:prstGeom>
          <a:noFill/>
          <a:ln w="9525">
            <a:noFill/>
          </a:ln>
        </p:spPr>
        <p:txBody>
          <a:bodyPr wrap="none" lIns="0" tIns="0" rIns="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财政局 </a:t>
            </a:r>
            <a:endParaRPr lang="ko-KR" altLang="en-US" sz="2400" b="1" dirty="0">
              <a:ea typeface="宋体" panose="02010600030101010101" pitchFamily="2" charset="-122"/>
              <a:sym typeface="Arial" panose="020B0604020202020204" pitchFamily="34" charset="0"/>
            </a:endParaRPr>
          </a:p>
        </p:txBody>
      </p:sp>
      <p:sp>
        <p:nvSpPr>
          <p:cNvPr id="50190" name="AutoShape 222"/>
          <p:cNvSpPr/>
          <p:nvPr/>
        </p:nvSpPr>
        <p:spPr>
          <a:xfrm>
            <a:off x="4687888" y="3594100"/>
            <a:ext cx="1790700" cy="74613"/>
          </a:xfrm>
          <a:custGeom>
            <a:avLst/>
            <a:gdLst>
              <a:gd name="txL" fmla="*/ 2205 w 21600"/>
              <a:gd name="txT" fmla="*/ 2205 h 21600"/>
              <a:gd name="txR" fmla="*/ 19395 w 21600"/>
              <a:gd name="txB" fmla="*/ 19395 h 21600"/>
            </a:gdLst>
            <a:ahLst/>
            <a:cxnLst>
              <a:cxn ang="0">
                <a:pos x="2147483646" y="18688356"/>
              </a:cxn>
              <a:cxn ang="0">
                <a:pos x="2147483646" y="37376270"/>
              </a:cxn>
              <a:cxn ang="0">
                <a:pos x="2147483646" y="18688356"/>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
        <p:nvSpPr>
          <p:cNvPr id="50191" name="Rectangle 2"/>
          <p:cNvSpPr txBox="1"/>
          <p:nvPr/>
        </p:nvSpPr>
        <p:spPr>
          <a:xfrm>
            <a:off x="1600200" y="1384300"/>
            <a:ext cx="5832475" cy="49530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800" b="1" dirty="0">
                <a:ea typeface="宋体" panose="02010600030101010101" pitchFamily="2" charset="-122"/>
                <a:sym typeface="Arial" panose="020B0604020202020204" pitchFamily="34" charset="0"/>
              </a:rPr>
              <a:t>角色扮演</a:t>
            </a:r>
            <a:endParaRPr lang="zh-CN" altLang="en-US" sz="2800" b="1" dirty="0">
              <a:ea typeface="宋体" panose="02010600030101010101" pitchFamily="2" charset="-122"/>
              <a:sym typeface="Arial" panose="020B0604020202020204" pitchFamily="34" charset="0"/>
            </a:endParaRPr>
          </a:p>
        </p:txBody>
      </p:sp>
      <p:sp>
        <p:nvSpPr>
          <p:cNvPr id="50192" name="AutoShape 3"/>
          <p:cNvSpPr/>
          <p:nvPr/>
        </p:nvSpPr>
        <p:spPr>
          <a:xfrm>
            <a:off x="6778625" y="2835275"/>
            <a:ext cx="2041525" cy="7381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193" name="AutoShape 3"/>
          <p:cNvSpPr/>
          <p:nvPr/>
        </p:nvSpPr>
        <p:spPr>
          <a:xfrm>
            <a:off x="6778625" y="2933700"/>
            <a:ext cx="2041525" cy="5524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sp>
        <p:nvSpPr>
          <p:cNvPr id="50194" name="Text Box 229"/>
          <p:cNvSpPr txBox="1"/>
          <p:nvPr/>
        </p:nvSpPr>
        <p:spPr>
          <a:xfrm>
            <a:off x="7400925" y="3074988"/>
            <a:ext cx="1003300" cy="365125"/>
          </a:xfrm>
          <a:prstGeom prst="rect">
            <a:avLst/>
          </a:prstGeom>
          <a:noFill/>
          <a:ln w="9525">
            <a:noFill/>
          </a:ln>
        </p:spPr>
        <p:txBody>
          <a:bodyPr wrap="none" lIns="0" tIns="0" rIns="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人保局 </a:t>
            </a:r>
            <a:endParaRPr lang="ko-KR" altLang="en-US" sz="2400" b="1" dirty="0">
              <a:ea typeface="宋体" panose="02010600030101010101" pitchFamily="2" charset="-122"/>
              <a:sym typeface="Arial" panose="020B0604020202020204" pitchFamily="34" charset="0"/>
            </a:endParaRPr>
          </a:p>
        </p:txBody>
      </p:sp>
      <p:sp>
        <p:nvSpPr>
          <p:cNvPr id="50195" name="AutoShape 222"/>
          <p:cNvSpPr/>
          <p:nvPr/>
        </p:nvSpPr>
        <p:spPr>
          <a:xfrm>
            <a:off x="6842125" y="3594100"/>
            <a:ext cx="1916113" cy="74613"/>
          </a:xfrm>
          <a:custGeom>
            <a:avLst/>
            <a:gdLst>
              <a:gd name="txL" fmla="*/ 2205 w 21600"/>
              <a:gd name="txT" fmla="*/ 2205 h 21600"/>
              <a:gd name="txR" fmla="*/ 19395 w 21600"/>
              <a:gd name="txB" fmla="*/ 19395 h 21600"/>
            </a:gdLst>
            <a:ahLst/>
            <a:cxnLst>
              <a:cxn ang="0">
                <a:pos x="2147483646" y="18688356"/>
              </a:cxn>
              <a:cxn ang="0">
                <a:pos x="2147483646" y="37376270"/>
              </a:cxn>
              <a:cxn ang="0">
                <a:pos x="2147483646" y="18688356"/>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
        <p:nvSpPr>
          <p:cNvPr id="50196" name="AutoShape 3"/>
          <p:cNvSpPr/>
          <p:nvPr/>
        </p:nvSpPr>
        <p:spPr>
          <a:xfrm>
            <a:off x="1403350" y="4079875"/>
            <a:ext cx="1903413" cy="7508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197" name="AutoShape 3"/>
          <p:cNvSpPr/>
          <p:nvPr/>
        </p:nvSpPr>
        <p:spPr>
          <a:xfrm>
            <a:off x="1403350" y="4179888"/>
            <a:ext cx="1903413" cy="561975"/>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sp>
        <p:nvSpPr>
          <p:cNvPr id="50198" name="Text Box 229"/>
          <p:cNvSpPr txBox="1"/>
          <p:nvPr/>
        </p:nvSpPr>
        <p:spPr>
          <a:xfrm>
            <a:off x="1865313" y="4249738"/>
            <a:ext cx="1003300" cy="365125"/>
          </a:xfrm>
          <a:prstGeom prst="rect">
            <a:avLst/>
          </a:prstGeom>
          <a:noFill/>
          <a:ln w="9525">
            <a:noFill/>
          </a:ln>
        </p:spPr>
        <p:txBody>
          <a:bodyPr wrap="none" lIns="0" tIns="0" rIns="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土地局 </a:t>
            </a:r>
            <a:endParaRPr lang="ko-KR" altLang="en-US" sz="2400" b="1" dirty="0">
              <a:ea typeface="宋体" panose="02010600030101010101" pitchFamily="2" charset="-122"/>
              <a:sym typeface="Arial" panose="020B0604020202020204" pitchFamily="34" charset="0"/>
            </a:endParaRPr>
          </a:p>
        </p:txBody>
      </p:sp>
      <p:sp>
        <p:nvSpPr>
          <p:cNvPr id="50199" name="AutoShape 222"/>
          <p:cNvSpPr/>
          <p:nvPr/>
        </p:nvSpPr>
        <p:spPr>
          <a:xfrm>
            <a:off x="1463675" y="4849813"/>
            <a:ext cx="1784350" cy="77787"/>
          </a:xfrm>
          <a:custGeom>
            <a:avLst/>
            <a:gdLst>
              <a:gd name="txL" fmla="*/ 2205 w 21600"/>
              <a:gd name="txT" fmla="*/ 2205 h 21600"/>
              <a:gd name="txR" fmla="*/ 19395 w 21600"/>
              <a:gd name="txB" fmla="*/ 19395 h 21600"/>
            </a:gdLst>
            <a:ahLst/>
            <a:cxnLst>
              <a:cxn ang="0">
                <a:pos x="2147483646" y="20262685"/>
              </a:cxn>
              <a:cxn ang="0">
                <a:pos x="2147483646" y="40524888"/>
              </a:cxn>
              <a:cxn ang="0">
                <a:pos x="2147483646" y="20262685"/>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
        <p:nvSpPr>
          <p:cNvPr id="50200" name="AutoShape 3"/>
          <p:cNvSpPr/>
          <p:nvPr/>
        </p:nvSpPr>
        <p:spPr>
          <a:xfrm>
            <a:off x="3536950" y="4079875"/>
            <a:ext cx="1909763" cy="7381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201" name="AutoShape 3"/>
          <p:cNvSpPr/>
          <p:nvPr/>
        </p:nvSpPr>
        <p:spPr>
          <a:xfrm>
            <a:off x="3536950" y="4178300"/>
            <a:ext cx="1909763" cy="5524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sp>
        <p:nvSpPr>
          <p:cNvPr id="50202" name="Text Box 229"/>
          <p:cNvSpPr txBox="1"/>
          <p:nvPr/>
        </p:nvSpPr>
        <p:spPr>
          <a:xfrm>
            <a:off x="4006850" y="4249738"/>
            <a:ext cx="1003300" cy="365125"/>
          </a:xfrm>
          <a:prstGeom prst="rect">
            <a:avLst/>
          </a:prstGeom>
          <a:noFill/>
          <a:ln w="9525">
            <a:noFill/>
          </a:ln>
        </p:spPr>
        <p:txBody>
          <a:bodyPr wrap="none" lIns="0" tIns="0" rIns="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环保局 </a:t>
            </a:r>
            <a:endParaRPr lang="ko-KR" altLang="en-US" sz="2400" b="1" dirty="0">
              <a:ea typeface="宋体" panose="02010600030101010101" pitchFamily="2" charset="-122"/>
              <a:sym typeface="Arial" panose="020B0604020202020204" pitchFamily="34" charset="0"/>
            </a:endParaRPr>
          </a:p>
        </p:txBody>
      </p:sp>
      <p:sp>
        <p:nvSpPr>
          <p:cNvPr id="50203" name="AutoShape 222"/>
          <p:cNvSpPr/>
          <p:nvPr/>
        </p:nvSpPr>
        <p:spPr>
          <a:xfrm>
            <a:off x="3597275" y="4838700"/>
            <a:ext cx="1790700" cy="74613"/>
          </a:xfrm>
          <a:custGeom>
            <a:avLst/>
            <a:gdLst>
              <a:gd name="txL" fmla="*/ 2205 w 21600"/>
              <a:gd name="txT" fmla="*/ 2205 h 21600"/>
              <a:gd name="txR" fmla="*/ 19395 w 21600"/>
              <a:gd name="txB" fmla="*/ 19395 h 21600"/>
            </a:gdLst>
            <a:ahLst/>
            <a:cxnLst>
              <a:cxn ang="0">
                <a:pos x="2147483646" y="18688356"/>
              </a:cxn>
              <a:cxn ang="0">
                <a:pos x="2147483646" y="37376270"/>
              </a:cxn>
              <a:cxn ang="0">
                <a:pos x="2147483646" y="18688356"/>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
        <p:nvSpPr>
          <p:cNvPr id="50204" name="AutoShape 3"/>
          <p:cNvSpPr/>
          <p:nvPr/>
        </p:nvSpPr>
        <p:spPr>
          <a:xfrm>
            <a:off x="5688013" y="4079875"/>
            <a:ext cx="2041525" cy="73818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0205" name="AutoShape 3"/>
          <p:cNvSpPr/>
          <p:nvPr/>
        </p:nvSpPr>
        <p:spPr>
          <a:xfrm>
            <a:off x="5688013" y="4178300"/>
            <a:ext cx="2041525" cy="5524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sp>
        <p:nvSpPr>
          <p:cNvPr id="50206" name="Text Box 229"/>
          <p:cNvSpPr txBox="1"/>
          <p:nvPr/>
        </p:nvSpPr>
        <p:spPr>
          <a:xfrm>
            <a:off x="5926138" y="4249738"/>
            <a:ext cx="1616075" cy="365125"/>
          </a:xfrm>
          <a:prstGeom prst="rect">
            <a:avLst/>
          </a:prstGeom>
          <a:noFill/>
          <a:ln w="9525">
            <a:noFill/>
          </a:ln>
        </p:spPr>
        <p:txBody>
          <a:bodyPr wrap="none" lIns="0" tIns="0" rIns="0" bIns="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sym typeface="Arial" panose="020B0604020202020204" pitchFamily="34" charset="0"/>
              </a:rPr>
              <a:t>公共事业局 </a:t>
            </a:r>
            <a:endParaRPr lang="ko-KR" altLang="en-US" sz="2400" b="1" dirty="0">
              <a:ea typeface="宋体" panose="02010600030101010101" pitchFamily="2" charset="-122"/>
              <a:sym typeface="Arial" panose="020B0604020202020204" pitchFamily="34" charset="0"/>
            </a:endParaRPr>
          </a:p>
        </p:txBody>
      </p:sp>
      <p:sp>
        <p:nvSpPr>
          <p:cNvPr id="50207" name="AutoShape 222"/>
          <p:cNvSpPr/>
          <p:nvPr/>
        </p:nvSpPr>
        <p:spPr>
          <a:xfrm>
            <a:off x="5751513" y="4838700"/>
            <a:ext cx="1916112" cy="74613"/>
          </a:xfrm>
          <a:custGeom>
            <a:avLst/>
            <a:gdLst>
              <a:gd name="txL" fmla="*/ 2205 w 21600"/>
              <a:gd name="txT" fmla="*/ 2205 h 21600"/>
              <a:gd name="txR" fmla="*/ 19395 w 21600"/>
              <a:gd name="txB" fmla="*/ 19395 h 21600"/>
            </a:gdLst>
            <a:ahLst/>
            <a:cxnLst>
              <a:cxn ang="0">
                <a:pos x="2147483646" y="18688356"/>
              </a:cxn>
              <a:cxn ang="0">
                <a:pos x="2147483646" y="37376270"/>
              </a:cxn>
              <a:cxn ang="0">
                <a:pos x="2147483646" y="18688356"/>
              </a:cxn>
              <a:cxn ang="0">
                <a:pos x="2147483646" y="0"/>
              </a:cxn>
            </a:cxnLst>
            <a:rect l="txL" t="txT" r="txR" b="txB"/>
            <a:pathLst>
              <a:path w="21600" h="21600">
                <a:moveTo>
                  <a:pt x="0" y="0"/>
                </a:moveTo>
                <a:lnTo>
                  <a:pt x="810" y="21600"/>
                </a:lnTo>
                <a:lnTo>
                  <a:pt x="20790" y="21600"/>
                </a:lnTo>
                <a:lnTo>
                  <a:pt x="21600" y="0"/>
                </a:lnTo>
                <a:lnTo>
                  <a:pt x="0" y="0"/>
                </a:lnTo>
                <a:close/>
              </a:path>
            </a:pathLst>
          </a:custGeom>
          <a:gradFill rotWithShape="1">
            <a:gsLst>
              <a:gs pos="0">
                <a:srgbClr val="009FC4">
                  <a:alpha val="100000"/>
                </a:srgbClr>
              </a:gs>
              <a:gs pos="100000">
                <a:srgbClr val="FFFFFF">
                  <a:alpha val="0"/>
                </a:srgbClr>
              </a:gs>
            </a:gsLst>
            <a:lin ang="5400000" scaled="1"/>
            <a:tileRect/>
          </a:gra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000000"/>
                                          </p:val>
                                        </p:tav>
                                        <p:tav tm="100000">
                                          <p:val>
                                            <p:strVal val="#ppt_w"/>
                                          </p:val>
                                        </p:tav>
                                      </p:tavLst>
                                    </p:anim>
                                    <p:anim calcmode="lin" valueType="num">
                                      <p:cBhvr>
                                        <p:cTn id="8" dur="500" fill="hold"/>
                                        <p:tgtEl>
                                          <p:spTgt spid="102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2"/>
          <p:cNvSpPr>
            <a:spLocks noChangeArrowheads="1"/>
          </p:cNvSpPr>
          <p:nvPr>
            <p:ph type="title" idx="4294967295"/>
          </p:nvPr>
        </p:nvSpPr>
        <p:spPr>
          <a:xfrm>
            <a:off x="457200" y="0"/>
            <a:ext cx="6923088" cy="11430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rPr>
              <a:t>团队任务与目的 </a:t>
            </a:r>
            <a:endPar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endParaRPr>
          </a:p>
        </p:txBody>
      </p:sp>
      <p:sp>
        <p:nvSpPr>
          <p:cNvPr id="51203" name="Rectangle 3"/>
          <p:cNvSpPr/>
          <p:nvPr>
            <p:ph type="body" idx="4294967295"/>
          </p:nvPr>
        </p:nvSpPr>
        <p:spPr>
          <a:xfrm>
            <a:off x="457200" y="1112838"/>
            <a:ext cx="3536950" cy="4525962"/>
          </a:xfrm>
        </p:spPr>
        <p:txBody>
          <a:bodyPr vert="horz" wrap="square" lIns="91440" tIns="45720" rIns="91440" bIns="45720" anchor="t" anchorCtr="0"/>
          <a:p>
            <a:pPr eaLnBrk="1" hangingPunct="1">
              <a:lnSpc>
                <a:spcPct val="160000"/>
              </a:lnSpc>
            </a:pPr>
            <a:r>
              <a:rPr lang="zh-CN" altLang="en-US" sz="2400" dirty="0">
                <a:latin typeface="黑体" panose="02010609060101010101" pitchFamily="49" charset="-122"/>
                <a:ea typeface="黑体" panose="02010609060101010101" pitchFamily="49" charset="-122"/>
              </a:rPr>
              <a:t>招商引资</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发展工业和商业服务业</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投资公共事业</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企业服务政策</a:t>
            </a:r>
            <a:endParaRPr lang="zh-CN" altLang="en-US" sz="2400" dirty="0">
              <a:latin typeface="黑体" panose="02010609060101010101" pitchFamily="49" charset="-122"/>
              <a:ea typeface="黑体" panose="02010609060101010101" pitchFamily="49" charset="-122"/>
            </a:endParaRPr>
          </a:p>
        </p:txBody>
      </p:sp>
      <p:sp>
        <p:nvSpPr>
          <p:cNvPr id="51204" name="Rectangle 3"/>
          <p:cNvSpPr/>
          <p:nvPr/>
        </p:nvSpPr>
        <p:spPr>
          <a:xfrm>
            <a:off x="4572000" y="1085850"/>
            <a:ext cx="3527425" cy="516255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lnSpc>
                <a:spcPct val="160000"/>
              </a:lnSpc>
            </a:pPr>
            <a:r>
              <a:rPr lang="zh-CN" altLang="en-US" sz="2400" dirty="0">
                <a:latin typeface="黑体" panose="02010609060101010101" pitchFamily="49" charset="-122"/>
                <a:ea typeface="黑体" panose="02010609060101010101" pitchFamily="49" charset="-122"/>
              </a:rPr>
              <a:t>提升就业率</a:t>
            </a:r>
            <a:endParaRPr lang="zh-CN" altLang="en-US" sz="2400" dirty="0">
              <a:latin typeface="黑体" panose="02010609060101010101" pitchFamily="49" charset="-122"/>
              <a:ea typeface="黑体" panose="02010609060101010101" pitchFamily="49" charset="-122"/>
            </a:endParaRPr>
          </a:p>
          <a:p>
            <a:pPr marL="342900" lvl="0" indent="-342900" eaLnBrk="1" hangingPunct="1">
              <a:lnSpc>
                <a:spcPct val="160000"/>
              </a:lnSpc>
            </a:pPr>
            <a:r>
              <a:rPr lang="zh-CN" altLang="en-US" sz="2400" dirty="0">
                <a:latin typeface="黑体" panose="02010609060101010101" pitchFamily="49" charset="-122"/>
                <a:ea typeface="黑体" panose="02010609060101010101" pitchFamily="49" charset="-122"/>
              </a:rPr>
              <a:t>增强当地居民幸福感</a:t>
            </a:r>
            <a:endParaRPr lang="zh-CN" altLang="en-US" sz="2400" dirty="0">
              <a:latin typeface="黑体" panose="02010609060101010101" pitchFamily="49" charset="-122"/>
              <a:ea typeface="黑体" panose="02010609060101010101" pitchFamily="49" charset="-122"/>
            </a:endParaRPr>
          </a:p>
          <a:p>
            <a:pPr marL="342900" lvl="0" indent="-342900" eaLnBrk="1" hangingPunct="1">
              <a:lnSpc>
                <a:spcPct val="160000"/>
              </a:lnSpc>
            </a:pPr>
            <a:r>
              <a:rPr lang="zh-CN" altLang="en-US" sz="2400" dirty="0">
                <a:latin typeface="黑体" panose="02010609060101010101" pitchFamily="49" charset="-122"/>
                <a:ea typeface="黑体" panose="02010609060101010101" pitchFamily="49" charset="-122"/>
              </a:rPr>
              <a:t>增进本地区经济实力和发展后劲 </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2"/>
          <p:cNvSpPr>
            <a:spLocks noGrp="1" noChangeArrowheads="1"/>
          </p:cNvSpPr>
          <p:nvPr>
            <p:ph type="title" idx="4294967295"/>
          </p:nvPr>
        </p:nvSpPr>
        <p:spPr>
          <a:xfrm>
            <a:off x="457200" y="274638"/>
            <a:ext cx="8229600" cy="487363"/>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rPr>
              <a:t>培训形式 </a:t>
            </a:r>
            <a:endParaRPr kumimoji="0" lang="zh-CN" altLang="en-US" sz="2400" b="1" i="0" u="none" strike="noStrike" kern="0" cap="none" spc="0" normalizeH="0" baseline="0" noProof="0" smtClean="0">
              <a:ln>
                <a:noFill/>
              </a:ln>
              <a:solidFill>
                <a:schemeClr val="tx2"/>
              </a:solidFill>
              <a:effectLst/>
              <a:uLnTx/>
              <a:uFillTx/>
              <a:latin typeface="+mj-lt"/>
              <a:ea typeface="黑体" panose="02010609060101010101" pitchFamily="49" charset="-122"/>
              <a:cs typeface="+mj-cs"/>
            </a:endParaRPr>
          </a:p>
        </p:txBody>
      </p:sp>
      <p:pic>
        <p:nvPicPr>
          <p:cNvPr id="52227" name="Picture 3" descr="智慧云教室布置1-1"/>
          <p:cNvPicPr>
            <a:picLocks noChangeAspect="1"/>
          </p:cNvPicPr>
          <p:nvPr/>
        </p:nvPicPr>
        <p:blipFill>
          <a:blip r:embed="rId1"/>
          <a:stretch>
            <a:fillRect/>
          </a:stretch>
        </p:blipFill>
        <p:spPr>
          <a:xfrm>
            <a:off x="609600" y="1143000"/>
            <a:ext cx="4419600" cy="3314700"/>
          </a:xfrm>
          <a:prstGeom prst="rect">
            <a:avLst/>
          </a:prstGeom>
          <a:noFill/>
          <a:ln w="9525">
            <a:noFill/>
          </a:ln>
        </p:spPr>
      </p:pic>
      <p:pic>
        <p:nvPicPr>
          <p:cNvPr id="52228" name="Picture 4" descr="智慧云教室布置2-1"/>
          <p:cNvPicPr>
            <a:picLocks noChangeAspect="1"/>
          </p:cNvPicPr>
          <p:nvPr/>
        </p:nvPicPr>
        <p:blipFill>
          <a:blip r:embed="rId2"/>
          <a:stretch>
            <a:fillRect/>
          </a:stretch>
        </p:blipFill>
        <p:spPr>
          <a:xfrm>
            <a:off x="4724400" y="3352800"/>
            <a:ext cx="4419600" cy="331470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3" descr="P1080183"/>
          <p:cNvPicPr>
            <a:picLocks noChangeAspect="1"/>
          </p:cNvPicPr>
          <p:nvPr/>
        </p:nvPicPr>
        <p:blipFill>
          <a:blip r:embed="rId1"/>
          <a:stretch>
            <a:fillRect/>
          </a:stretch>
        </p:blipFill>
        <p:spPr>
          <a:xfrm>
            <a:off x="3200400" y="2819400"/>
            <a:ext cx="5795963" cy="3859213"/>
          </a:xfrm>
          <a:prstGeom prst="rect">
            <a:avLst/>
          </a:prstGeom>
          <a:noFill/>
          <a:ln w="9525">
            <a:noFill/>
          </a:ln>
        </p:spPr>
      </p:pic>
      <p:pic>
        <p:nvPicPr>
          <p:cNvPr id="53251" name="Picture 4" descr="P1080253"/>
          <p:cNvPicPr>
            <a:picLocks noChangeAspect="1"/>
          </p:cNvPicPr>
          <p:nvPr/>
        </p:nvPicPr>
        <p:blipFill>
          <a:blip r:embed="rId2"/>
          <a:stretch>
            <a:fillRect/>
          </a:stretch>
        </p:blipFill>
        <p:spPr>
          <a:xfrm>
            <a:off x="228600" y="152400"/>
            <a:ext cx="4495800" cy="3371850"/>
          </a:xfrm>
          <a:prstGeom prst="rect">
            <a:avLst/>
          </a:prstGeom>
          <a:noFill/>
          <a:ln w="9525">
            <a:noFill/>
          </a:ln>
        </p:spPr>
      </p:pic>
      <p:sp>
        <p:nvSpPr>
          <p:cNvPr id="53252" name="Rectangle 5"/>
          <p:cNvSpPr/>
          <p:nvPr/>
        </p:nvSpPr>
        <p:spPr>
          <a:xfrm>
            <a:off x="4930775" y="531813"/>
            <a:ext cx="4213225" cy="2197100"/>
          </a:xfrm>
          <a:prstGeom prst="rect">
            <a:avLst/>
          </a:prstGeom>
          <a:noFill/>
          <a:ln w="9525">
            <a:noFill/>
          </a:ln>
        </p:spPr>
        <p:txBody>
          <a:bodyPr tIns="165048" bIns="165048"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defTabSz="914400" eaLnBrk="1" hangingPunct="1">
              <a:lnSpc>
                <a:spcPct val="170000"/>
              </a:lnSpc>
              <a:spcBef>
                <a:spcPct val="0"/>
              </a:spcBef>
              <a:buNone/>
              <a:tabLst>
                <a:tab pos="266700" algn="l"/>
              </a:tabLst>
            </a:pPr>
            <a:r>
              <a:rPr lang="zh-CN" altLang="en-US" sz="1800" b="1" dirty="0">
                <a:ea typeface="宋体" panose="02010600030101010101" pitchFamily="2" charset="-122"/>
              </a:rPr>
              <a:t>区情调研：</a:t>
            </a:r>
            <a:endParaRPr lang="zh-CN" altLang="en-US" sz="1800" b="1" dirty="0">
              <a:ea typeface="宋体" panose="02010600030101010101" pitchFamily="2" charset="-122"/>
            </a:endParaRPr>
          </a:p>
          <a:p>
            <a:pPr marL="0" lvl="0" indent="0" defTabSz="914400" eaLnBrk="1" hangingPunct="1">
              <a:lnSpc>
                <a:spcPct val="170000"/>
              </a:lnSpc>
              <a:spcBef>
                <a:spcPct val="0"/>
              </a:spcBef>
              <a:buNone/>
              <a:tabLst>
                <a:tab pos="266700" algn="l"/>
              </a:tabLst>
            </a:pPr>
            <a:r>
              <a:rPr lang="zh-CN" altLang="en-US" sz="1800" b="1" dirty="0">
                <a:ea typeface="宋体" panose="02010600030101010101" pitchFamily="2" charset="-122"/>
              </a:rPr>
              <a:t>财政上年结余资金：</a:t>
            </a:r>
            <a:r>
              <a:rPr lang="en-US" altLang="zh-CN" sz="1800" b="1" dirty="0">
                <a:ea typeface="宋体" panose="02010600030101010101" pitchFamily="2" charset="-122"/>
              </a:rPr>
              <a:t>200</a:t>
            </a:r>
            <a:r>
              <a:rPr lang="zh-CN" altLang="en-US" sz="1800" b="1" dirty="0">
                <a:ea typeface="宋体" panose="02010600030101010101" pitchFamily="2" charset="-122"/>
              </a:rPr>
              <a:t>万</a:t>
            </a:r>
            <a:endParaRPr lang="zh-CN" altLang="en-US" sz="1800" b="1" dirty="0">
              <a:ea typeface="宋体" panose="02010600030101010101" pitchFamily="2" charset="-122"/>
            </a:endParaRPr>
          </a:p>
          <a:p>
            <a:pPr marL="0" lvl="0" indent="0" defTabSz="914400" eaLnBrk="1" hangingPunct="1">
              <a:lnSpc>
                <a:spcPct val="170000"/>
              </a:lnSpc>
              <a:spcBef>
                <a:spcPct val="0"/>
              </a:spcBef>
              <a:buNone/>
              <a:tabLst>
                <a:tab pos="266700" algn="l"/>
              </a:tabLst>
            </a:pPr>
            <a:r>
              <a:rPr lang="zh-CN" altLang="en-US" sz="1800" b="1" dirty="0">
                <a:ea typeface="宋体" panose="02010600030101010101" pitchFamily="2" charset="-122"/>
              </a:rPr>
              <a:t>常住人口：</a:t>
            </a:r>
            <a:r>
              <a:rPr lang="en-US" altLang="zh-CN" sz="1800" b="1" dirty="0">
                <a:ea typeface="宋体" panose="02010600030101010101" pitchFamily="2" charset="-122"/>
              </a:rPr>
              <a:t>50</a:t>
            </a:r>
            <a:r>
              <a:rPr lang="zh-CN" altLang="en-US" sz="1800" b="1" dirty="0">
                <a:ea typeface="宋体" panose="02010600030101010101" pitchFamily="2" charset="-122"/>
              </a:rPr>
              <a:t>万</a:t>
            </a:r>
            <a:endParaRPr lang="zh-CN" altLang="en-US" sz="1800" b="1" dirty="0">
              <a:ea typeface="宋体" panose="02010600030101010101" pitchFamily="2" charset="-122"/>
            </a:endParaRPr>
          </a:p>
          <a:p>
            <a:pPr marL="0" lvl="0" indent="0" defTabSz="914400" eaLnBrk="1" hangingPunct="1">
              <a:lnSpc>
                <a:spcPct val="170000"/>
              </a:lnSpc>
              <a:spcBef>
                <a:spcPct val="0"/>
              </a:spcBef>
              <a:buNone/>
              <a:tabLst>
                <a:tab pos="266700" algn="l"/>
              </a:tabLst>
            </a:pPr>
            <a:r>
              <a:rPr lang="zh-CN" altLang="en-US" sz="1800" b="1" dirty="0">
                <a:ea typeface="宋体" panose="02010600030101010101" pitchFamily="2" charset="-122"/>
              </a:rPr>
              <a:t>制造业：生物制药、园林产业</a:t>
            </a:r>
            <a:endParaRPr lang="zh-CN" altLang="en-US" sz="1800" b="1" dirty="0">
              <a:ea typeface="宋体" panose="02010600030101010101" pitchFamily="2"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52" name="AutoShape 16"/>
          <p:cNvSpPr/>
          <p:nvPr/>
        </p:nvSpPr>
        <p:spPr>
          <a:xfrm>
            <a:off x="6084888" y="5373688"/>
            <a:ext cx="2447925" cy="1008062"/>
          </a:xfrm>
          <a:prstGeom prst="wedgeRoundRectCallout">
            <a:avLst>
              <a:gd name="adj1" fmla="val -75875"/>
              <a:gd name="adj2" fmla="val -118505"/>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产业政策变化</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外部经济波动</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民间投资断崖式下跌</a:t>
            </a:r>
            <a:endParaRPr lang="zh-CN" altLang="en-US" sz="3600" dirty="0">
              <a:ea typeface="宋体" panose="02010600030101010101" pitchFamily="2" charset="-122"/>
            </a:endParaRPr>
          </a:p>
        </p:txBody>
      </p:sp>
      <p:sp>
        <p:nvSpPr>
          <p:cNvPr id="65538" name="Rectangle 2"/>
          <p:cNvSpPr>
            <a:spLocks noChangeArrowheads="1"/>
          </p:cNvSpPr>
          <p:nvPr/>
        </p:nvSpPr>
        <p:spPr bwMode="auto">
          <a:xfrm>
            <a:off x="2987675" y="958850"/>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土地规划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39" name="Rectangle 3"/>
          <p:cNvSpPr>
            <a:spLocks noChangeArrowheads="1"/>
          </p:cNvSpPr>
          <p:nvPr/>
        </p:nvSpPr>
        <p:spPr bwMode="auto">
          <a:xfrm>
            <a:off x="2987675" y="3068638"/>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rPr>
              <a:t>市政工程 </a:t>
            </a:r>
            <a:endParaRPr kumimoji="0" lang="zh-CN" altLang="en-US" sz="2000" b="1" i="0" u="none" strike="noStrike" kern="1200" cap="none" spc="0" normalizeH="0" baseline="0" noProof="0" smtClean="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40" name="Rectangle 4"/>
          <p:cNvSpPr>
            <a:spLocks noChangeArrowheads="1"/>
          </p:cNvSpPr>
          <p:nvPr/>
        </p:nvSpPr>
        <p:spPr bwMode="auto">
          <a:xfrm>
            <a:off x="2987675" y="1628775"/>
            <a:ext cx="2520950" cy="42545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政府融资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41" name="Rectangle 5"/>
          <p:cNvSpPr>
            <a:spLocks noChangeArrowheads="1"/>
          </p:cNvSpPr>
          <p:nvPr/>
        </p:nvSpPr>
        <p:spPr bwMode="auto">
          <a:xfrm>
            <a:off x="2987675" y="2347913"/>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招商引资与合作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42" name="Rectangle 6"/>
          <p:cNvSpPr>
            <a:spLocks noChangeArrowheads="1"/>
          </p:cNvSpPr>
          <p:nvPr/>
        </p:nvSpPr>
        <p:spPr bwMode="auto">
          <a:xfrm>
            <a:off x="2987675" y="4508500"/>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经济风险与企业发展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44" name="Line 8"/>
          <p:cNvSpPr>
            <a:spLocks noChangeShapeType="1"/>
          </p:cNvSpPr>
          <p:nvPr/>
        </p:nvSpPr>
        <p:spPr bwMode="auto">
          <a:xfrm>
            <a:off x="4298950" y="1390650"/>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5" name="Line 9"/>
          <p:cNvSpPr>
            <a:spLocks noChangeShapeType="1"/>
          </p:cNvSpPr>
          <p:nvPr/>
        </p:nvSpPr>
        <p:spPr bwMode="auto">
          <a:xfrm>
            <a:off x="4298950" y="2111375"/>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6" name="Line 10"/>
          <p:cNvSpPr>
            <a:spLocks noChangeShapeType="1"/>
          </p:cNvSpPr>
          <p:nvPr/>
        </p:nvSpPr>
        <p:spPr bwMode="auto">
          <a:xfrm>
            <a:off x="4298950" y="2830513"/>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7" name="Line 11"/>
          <p:cNvSpPr>
            <a:spLocks noChangeShapeType="1"/>
          </p:cNvSpPr>
          <p:nvPr/>
        </p:nvSpPr>
        <p:spPr bwMode="auto">
          <a:xfrm>
            <a:off x="4298950" y="3563938"/>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8" name="Rectangle 12"/>
          <p:cNvSpPr>
            <a:spLocks noChangeArrowheads="1"/>
          </p:cNvSpPr>
          <p:nvPr/>
        </p:nvSpPr>
        <p:spPr bwMode="auto">
          <a:xfrm>
            <a:off x="2987675" y="238125"/>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区情调研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49" name="Line 13"/>
          <p:cNvSpPr>
            <a:spLocks noChangeShapeType="1"/>
          </p:cNvSpPr>
          <p:nvPr/>
        </p:nvSpPr>
        <p:spPr bwMode="auto">
          <a:xfrm>
            <a:off x="4298950" y="671513"/>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0" name="AutoShape 14"/>
          <p:cNvSpPr/>
          <p:nvPr/>
        </p:nvSpPr>
        <p:spPr>
          <a:xfrm>
            <a:off x="5653088" y="584200"/>
            <a:ext cx="3492500" cy="1052513"/>
          </a:xfrm>
          <a:prstGeom prst="wedgeRoundRectCallout">
            <a:avLst>
              <a:gd name="adj1" fmla="val -60398"/>
              <a:gd name="adj2" fmla="val -71139"/>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上年财政收入 </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区域特色企业的行业分布与产值 </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50000"/>
              </a:lnSpc>
              <a:spcBef>
                <a:spcPct val="0"/>
              </a:spcBef>
            </a:pPr>
            <a:r>
              <a:rPr lang="zh-CN" altLang="en-US" sz="1600" b="1" dirty="0">
                <a:latin typeface="黑体" panose="02010609060101010101" pitchFamily="49" charset="-122"/>
                <a:ea typeface="黑体" panose="02010609060101010101" pitchFamily="49" charset="-122"/>
              </a:rPr>
              <a:t>常住人口</a:t>
            </a:r>
            <a:r>
              <a:rPr lang="zh-CN" altLang="en-US" sz="3600" dirty="0">
                <a:ea typeface="宋体" panose="02010600030101010101" pitchFamily="2" charset="-122"/>
              </a:rPr>
              <a:t> </a:t>
            </a:r>
            <a:endParaRPr lang="zh-CN" altLang="en-US" sz="3600" dirty="0">
              <a:ea typeface="宋体" panose="02010600030101010101" pitchFamily="2" charset="-122"/>
            </a:endParaRPr>
          </a:p>
        </p:txBody>
      </p:sp>
      <p:sp>
        <p:nvSpPr>
          <p:cNvPr id="65551" name="AutoShape 15"/>
          <p:cNvSpPr/>
          <p:nvPr/>
        </p:nvSpPr>
        <p:spPr>
          <a:xfrm>
            <a:off x="0" y="765175"/>
            <a:ext cx="2195513" cy="1296988"/>
          </a:xfrm>
          <a:prstGeom prst="wedgeRoundRectCallout">
            <a:avLst>
              <a:gd name="adj1" fmla="val 113704"/>
              <a:gd name="adj2" fmla="val -46574"/>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工业用地</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商业与服务业用地</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公共事业用地</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住宅用地</a:t>
            </a:r>
            <a:endParaRPr lang="zh-CN" altLang="en-US" sz="3600" dirty="0">
              <a:ea typeface="宋体" panose="02010600030101010101" pitchFamily="2" charset="-122"/>
            </a:endParaRPr>
          </a:p>
        </p:txBody>
      </p:sp>
      <p:sp>
        <p:nvSpPr>
          <p:cNvPr id="2" name="AutoShape 16"/>
          <p:cNvSpPr/>
          <p:nvPr/>
        </p:nvSpPr>
        <p:spPr>
          <a:xfrm>
            <a:off x="0" y="2924175"/>
            <a:ext cx="2124075" cy="720725"/>
          </a:xfrm>
          <a:prstGeom prst="wedgeRoundRectCallout">
            <a:avLst>
              <a:gd name="adj1" fmla="val 97009"/>
              <a:gd name="adj2" fmla="val -4407"/>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政府投资运营</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en-US" altLang="zh-CN" sz="1600" b="1" dirty="0">
                <a:latin typeface="黑体" panose="02010609060101010101" pitchFamily="49" charset="-122"/>
                <a:ea typeface="黑体" panose="02010609060101010101" pitchFamily="49" charset="-122"/>
              </a:rPr>
              <a:t>PPP</a:t>
            </a:r>
            <a:r>
              <a:rPr lang="zh-CN" altLang="en-US" sz="1600" b="1" dirty="0">
                <a:latin typeface="黑体" panose="02010609060101010101" pitchFamily="49" charset="-122"/>
                <a:ea typeface="黑体" panose="02010609060101010101" pitchFamily="49" charset="-122"/>
              </a:rPr>
              <a:t>模式</a:t>
            </a:r>
            <a:endParaRPr lang="zh-CN" altLang="en-US" sz="3600" dirty="0">
              <a:ea typeface="宋体" panose="02010600030101010101" pitchFamily="2" charset="-122"/>
            </a:endParaRPr>
          </a:p>
        </p:txBody>
      </p:sp>
      <p:sp>
        <p:nvSpPr>
          <p:cNvPr id="65554" name="Rectangle 18"/>
          <p:cNvSpPr>
            <a:spLocks noChangeArrowheads="1"/>
          </p:cNvSpPr>
          <p:nvPr/>
        </p:nvSpPr>
        <p:spPr bwMode="auto">
          <a:xfrm>
            <a:off x="2987675" y="5280025"/>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人才竞争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55" name="Line 19"/>
          <p:cNvSpPr>
            <a:spLocks noChangeShapeType="1"/>
          </p:cNvSpPr>
          <p:nvPr/>
        </p:nvSpPr>
        <p:spPr bwMode="auto">
          <a:xfrm>
            <a:off x="4298950" y="4270375"/>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6" name="Line 20"/>
          <p:cNvSpPr>
            <a:spLocks noChangeShapeType="1"/>
          </p:cNvSpPr>
          <p:nvPr/>
        </p:nvSpPr>
        <p:spPr bwMode="auto">
          <a:xfrm>
            <a:off x="4298950" y="5003800"/>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57" name="Rectangle 21"/>
          <p:cNvSpPr>
            <a:spLocks noChangeArrowheads="1"/>
          </p:cNvSpPr>
          <p:nvPr/>
        </p:nvSpPr>
        <p:spPr bwMode="auto">
          <a:xfrm>
            <a:off x="2987675" y="5988050"/>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企业服务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65558" name="Line 22"/>
          <p:cNvSpPr>
            <a:spLocks noChangeShapeType="1"/>
          </p:cNvSpPr>
          <p:nvPr/>
        </p:nvSpPr>
        <p:spPr bwMode="auto">
          <a:xfrm>
            <a:off x="4298950" y="5711825"/>
            <a:ext cx="1588" cy="246063"/>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AutoShape 16"/>
          <p:cNvSpPr/>
          <p:nvPr/>
        </p:nvSpPr>
        <p:spPr>
          <a:xfrm>
            <a:off x="0" y="2133600"/>
            <a:ext cx="2195513" cy="719138"/>
          </a:xfrm>
          <a:prstGeom prst="wedgeRoundRectCallout">
            <a:avLst>
              <a:gd name="adj1" fmla="val 95264"/>
              <a:gd name="adj2" fmla="val -71190"/>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地方政府债券</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平台融资</a:t>
            </a:r>
            <a:endParaRPr lang="zh-CN" altLang="en-US" sz="3600" dirty="0">
              <a:ea typeface="宋体" panose="02010600030101010101" pitchFamily="2" charset="-122"/>
            </a:endParaRPr>
          </a:p>
        </p:txBody>
      </p:sp>
      <p:sp>
        <p:nvSpPr>
          <p:cNvPr id="4" name="AutoShape 16"/>
          <p:cNvSpPr/>
          <p:nvPr/>
        </p:nvSpPr>
        <p:spPr>
          <a:xfrm>
            <a:off x="6227763" y="3141663"/>
            <a:ext cx="2232025" cy="1008062"/>
          </a:xfrm>
          <a:prstGeom prst="wedgeRoundRectCallout">
            <a:avLst>
              <a:gd name="adj1" fmla="val -94241"/>
              <a:gd name="adj2" fmla="val -112833"/>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主导型制造业招商</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配套型制造业招商</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高端服务业招商</a:t>
            </a:r>
            <a:endParaRPr lang="zh-CN" altLang="en-US" sz="3600" dirty="0">
              <a:ea typeface="宋体" panose="02010600030101010101" pitchFamily="2" charset="-122"/>
            </a:endParaRPr>
          </a:p>
        </p:txBody>
      </p:sp>
      <p:sp>
        <p:nvSpPr>
          <p:cNvPr id="6" name="AutoShape 16"/>
          <p:cNvSpPr/>
          <p:nvPr/>
        </p:nvSpPr>
        <p:spPr>
          <a:xfrm>
            <a:off x="0" y="5157788"/>
            <a:ext cx="2195513" cy="719137"/>
          </a:xfrm>
          <a:prstGeom prst="wedgeRoundRectCallout">
            <a:avLst>
              <a:gd name="adj1" fmla="val 95264"/>
              <a:gd name="adj2" fmla="val -8056"/>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高端人才安家补贴</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高端人才科研补助</a:t>
            </a:r>
            <a:endParaRPr lang="zh-CN" altLang="en-US" sz="3600" dirty="0">
              <a:ea typeface="宋体" panose="02010600030101010101" pitchFamily="2" charset="-122"/>
            </a:endParaRPr>
          </a:p>
        </p:txBody>
      </p:sp>
      <p:sp>
        <p:nvSpPr>
          <p:cNvPr id="7" name="AutoShape 16"/>
          <p:cNvSpPr/>
          <p:nvPr/>
        </p:nvSpPr>
        <p:spPr>
          <a:xfrm>
            <a:off x="0" y="5949950"/>
            <a:ext cx="2195513" cy="719138"/>
          </a:xfrm>
          <a:prstGeom prst="wedgeRoundRectCallout">
            <a:avLst>
              <a:gd name="adj1" fmla="val 95264"/>
              <a:gd name="adj2" fmla="val -8056"/>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科技创新补贴</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节能补贴</a:t>
            </a:r>
            <a:endParaRPr lang="zh-CN" altLang="en-US" sz="3600" dirty="0">
              <a:ea typeface="宋体" panose="02010600030101010101" pitchFamily="2" charset="-122"/>
            </a:endParaRPr>
          </a:p>
        </p:txBody>
      </p:sp>
      <p:sp>
        <p:nvSpPr>
          <p:cNvPr id="5" name="Rectangle 3"/>
          <p:cNvSpPr>
            <a:spLocks noChangeArrowheads="1"/>
          </p:cNvSpPr>
          <p:nvPr/>
        </p:nvSpPr>
        <p:spPr bwMode="auto">
          <a:xfrm>
            <a:off x="2987675" y="3789363"/>
            <a:ext cx="2520950" cy="3937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公共事业投资 </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8" name="AutoShape 16"/>
          <p:cNvSpPr/>
          <p:nvPr/>
        </p:nvSpPr>
        <p:spPr>
          <a:xfrm>
            <a:off x="0" y="3789363"/>
            <a:ext cx="2195513" cy="1008062"/>
          </a:xfrm>
          <a:prstGeom prst="wedgeRoundRectCallout">
            <a:avLst>
              <a:gd name="adj1" fmla="val 95264"/>
              <a:gd name="adj2" fmla="val -41495"/>
              <a:gd name="adj3" fmla="val 16667"/>
            </a:avLst>
          </a:prstGeom>
          <a:solidFill>
            <a:srgbClr val="FFFFCC"/>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文体场馆</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医院</a:t>
            </a:r>
            <a:endParaRPr lang="zh-CN" altLang="en-US" sz="1600" b="1" dirty="0">
              <a:latin typeface="黑体" panose="02010609060101010101" pitchFamily="49" charset="-122"/>
              <a:ea typeface="黑体" panose="02010609060101010101" pitchFamily="49" charset="-122"/>
            </a:endParaRPr>
          </a:p>
          <a:p>
            <a:pPr marL="0" lvl="0" indent="0" eaLnBrk="1" hangingPunct="1">
              <a:lnSpc>
                <a:spcPct val="110000"/>
              </a:lnSpc>
              <a:spcBef>
                <a:spcPct val="0"/>
              </a:spcBef>
            </a:pPr>
            <a:r>
              <a:rPr lang="zh-CN" altLang="en-US" sz="1600" b="1" dirty="0">
                <a:latin typeface="黑体" panose="02010609060101010101" pitchFamily="49" charset="-122"/>
                <a:ea typeface="黑体" panose="02010609060101010101" pitchFamily="49" charset="-122"/>
              </a:rPr>
              <a:t>学校</a:t>
            </a:r>
            <a:endParaRPr lang="zh-CN" altLang="en-US" sz="360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blinds(horizontal)">
                                      <p:cBhvr>
                                        <p:cTn id="7" dur="500"/>
                                        <p:tgtEl>
                                          <p:spTgt spid="6553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5540"/>
                                        </p:tgtEl>
                                        <p:attrNameLst>
                                          <p:attrName>style.visibility</p:attrName>
                                        </p:attrNameLst>
                                      </p:cBhvr>
                                      <p:to>
                                        <p:strVal val="visible"/>
                                      </p:to>
                                    </p:set>
                                    <p:animEffect transition="in" filter="blinds(horizontal)">
                                      <p:cBhvr>
                                        <p:cTn id="10" dur="500"/>
                                        <p:tgtEl>
                                          <p:spTgt spid="65540"/>
                                        </p:tgtEl>
                                      </p:cBhvr>
                                    </p:animEffect>
                                  </p:childTnLst>
                                </p:cTn>
                              </p:par>
                              <p:par>
                                <p:cTn id="11" presetID="3" presetClass="entr" presetSubtype="10" fill="hold" nodeType="withEffect">
                                  <p:stCondLst>
                                    <p:cond delay="0"/>
                                  </p:stCondLst>
                                  <p:childTnLst>
                                    <p:set>
                                      <p:cBhvr>
                                        <p:cTn id="12" dur="1" fill="hold">
                                          <p:stCondLst>
                                            <p:cond delay="0"/>
                                          </p:stCondLst>
                                        </p:cTn>
                                        <p:tgtEl>
                                          <p:spTgt spid="65544"/>
                                        </p:tgtEl>
                                        <p:attrNameLst>
                                          <p:attrName>style.visibility</p:attrName>
                                        </p:attrNameLst>
                                      </p:cBhvr>
                                      <p:to>
                                        <p:strVal val="visible"/>
                                      </p:to>
                                    </p:set>
                                    <p:animEffect transition="in" filter="blinds(horizontal)">
                                      <p:cBhvr>
                                        <p:cTn id="13" dur="500"/>
                                        <p:tgtEl>
                                          <p:spTgt spid="65544"/>
                                        </p:tgtEl>
                                      </p:cBhvr>
                                    </p:animEffect>
                                  </p:childTnLst>
                                </p:cTn>
                              </p:par>
                              <p:par>
                                <p:cTn id="14" presetID="3" presetClass="entr" presetSubtype="10" fill="hold" nodeType="withEffect">
                                  <p:stCondLst>
                                    <p:cond delay="0"/>
                                  </p:stCondLst>
                                  <p:childTnLst>
                                    <p:set>
                                      <p:cBhvr>
                                        <p:cTn id="15" dur="1" fill="hold">
                                          <p:stCondLst>
                                            <p:cond delay="0"/>
                                          </p:stCondLst>
                                        </p:cTn>
                                        <p:tgtEl>
                                          <p:spTgt spid="65545"/>
                                        </p:tgtEl>
                                        <p:attrNameLst>
                                          <p:attrName>style.visibility</p:attrName>
                                        </p:attrNameLst>
                                      </p:cBhvr>
                                      <p:to>
                                        <p:strVal val="visible"/>
                                      </p:to>
                                    </p:set>
                                    <p:animEffect transition="in" filter="blinds(horizontal)">
                                      <p:cBhvr>
                                        <p:cTn id="16" dur="500"/>
                                        <p:tgtEl>
                                          <p:spTgt spid="6554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5548"/>
                                        </p:tgtEl>
                                        <p:attrNameLst>
                                          <p:attrName>style.visibility</p:attrName>
                                        </p:attrNameLst>
                                      </p:cBhvr>
                                      <p:to>
                                        <p:strVal val="visible"/>
                                      </p:to>
                                    </p:set>
                                    <p:animEffect transition="in" filter="blinds(horizontal)">
                                      <p:cBhvr>
                                        <p:cTn id="19" dur="500"/>
                                        <p:tgtEl>
                                          <p:spTgt spid="65548"/>
                                        </p:tgtEl>
                                      </p:cBhvr>
                                    </p:animEffect>
                                  </p:childTnLst>
                                </p:cTn>
                              </p:par>
                              <p:par>
                                <p:cTn id="20" presetID="3" presetClass="entr" presetSubtype="10" fill="hold" nodeType="withEffect">
                                  <p:stCondLst>
                                    <p:cond delay="0"/>
                                  </p:stCondLst>
                                  <p:childTnLst>
                                    <p:set>
                                      <p:cBhvr>
                                        <p:cTn id="21" dur="1" fill="hold">
                                          <p:stCondLst>
                                            <p:cond delay="0"/>
                                          </p:stCondLst>
                                        </p:cTn>
                                        <p:tgtEl>
                                          <p:spTgt spid="65549"/>
                                        </p:tgtEl>
                                        <p:attrNameLst>
                                          <p:attrName>style.visibility</p:attrName>
                                        </p:attrNameLst>
                                      </p:cBhvr>
                                      <p:to>
                                        <p:strVal val="visible"/>
                                      </p:to>
                                    </p:set>
                                    <p:animEffect transition="in" filter="blinds(horizontal)">
                                      <p:cBhvr>
                                        <p:cTn id="22" dur="500"/>
                                        <p:tgtEl>
                                          <p:spTgt spid="6554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5550"/>
                                        </p:tgtEl>
                                        <p:attrNameLst>
                                          <p:attrName>style.visibility</p:attrName>
                                        </p:attrNameLst>
                                      </p:cBhvr>
                                      <p:to>
                                        <p:strVal val="visible"/>
                                      </p:to>
                                    </p:set>
                                    <p:animEffect transition="in" filter="blinds(horizontal)">
                                      <p:cBhvr>
                                        <p:cTn id="25" dur="500"/>
                                        <p:tgtEl>
                                          <p:spTgt spid="6555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5551"/>
                                        </p:tgtEl>
                                        <p:attrNameLst>
                                          <p:attrName>style.visibility</p:attrName>
                                        </p:attrNameLst>
                                      </p:cBhvr>
                                      <p:to>
                                        <p:strVal val="visible"/>
                                      </p:to>
                                    </p:set>
                                    <p:animEffect transition="in" filter="blinds(horizontal)">
                                      <p:cBhvr>
                                        <p:cTn id="28" dur="500"/>
                                        <p:tgtEl>
                                          <p:spTgt spid="6555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5539"/>
                                        </p:tgtEl>
                                        <p:attrNameLst>
                                          <p:attrName>style.visibility</p:attrName>
                                        </p:attrNameLst>
                                      </p:cBhvr>
                                      <p:to>
                                        <p:strVal val="visible"/>
                                      </p:to>
                                    </p:set>
                                    <p:animEffect transition="in" filter="blinds(horizontal)">
                                      <p:cBhvr>
                                        <p:cTn id="36" dur="500"/>
                                        <p:tgtEl>
                                          <p:spTgt spid="6553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65541"/>
                                        </p:tgtEl>
                                        <p:attrNameLst>
                                          <p:attrName>style.visibility</p:attrName>
                                        </p:attrNameLst>
                                      </p:cBhvr>
                                      <p:to>
                                        <p:strVal val="visible"/>
                                      </p:to>
                                    </p:set>
                                    <p:animEffect transition="in" filter="blinds(horizontal)">
                                      <p:cBhvr>
                                        <p:cTn id="39" dur="500"/>
                                        <p:tgtEl>
                                          <p:spTgt spid="65541"/>
                                        </p:tgtEl>
                                      </p:cBhvr>
                                    </p:animEffect>
                                  </p:childTnLst>
                                </p:cTn>
                              </p:par>
                              <p:par>
                                <p:cTn id="40" presetID="3" presetClass="entr" presetSubtype="10" fill="hold" nodeType="withEffect">
                                  <p:stCondLst>
                                    <p:cond delay="0"/>
                                  </p:stCondLst>
                                  <p:childTnLst>
                                    <p:set>
                                      <p:cBhvr>
                                        <p:cTn id="41" dur="1" fill="hold">
                                          <p:stCondLst>
                                            <p:cond delay="0"/>
                                          </p:stCondLst>
                                        </p:cTn>
                                        <p:tgtEl>
                                          <p:spTgt spid="65545"/>
                                        </p:tgtEl>
                                        <p:attrNameLst>
                                          <p:attrName>style.visibility</p:attrName>
                                        </p:attrNameLst>
                                      </p:cBhvr>
                                      <p:to>
                                        <p:strVal val="visible"/>
                                      </p:to>
                                    </p:set>
                                    <p:animEffect transition="in" filter="blinds(horizontal)">
                                      <p:cBhvr>
                                        <p:cTn id="42" dur="500"/>
                                        <p:tgtEl>
                                          <p:spTgt spid="65545"/>
                                        </p:tgtEl>
                                      </p:cBhvr>
                                    </p:animEffect>
                                  </p:childTnLst>
                                </p:cTn>
                              </p:par>
                              <p:par>
                                <p:cTn id="43" presetID="3" presetClass="entr" presetSubtype="10" fill="hold" nodeType="withEffect">
                                  <p:stCondLst>
                                    <p:cond delay="0"/>
                                  </p:stCondLst>
                                  <p:childTnLst>
                                    <p:set>
                                      <p:cBhvr>
                                        <p:cTn id="44" dur="1" fill="hold">
                                          <p:stCondLst>
                                            <p:cond delay="0"/>
                                          </p:stCondLst>
                                        </p:cTn>
                                        <p:tgtEl>
                                          <p:spTgt spid="65546"/>
                                        </p:tgtEl>
                                        <p:attrNameLst>
                                          <p:attrName>style.visibility</p:attrName>
                                        </p:attrNameLst>
                                      </p:cBhvr>
                                      <p:to>
                                        <p:strVal val="visible"/>
                                      </p:to>
                                    </p:set>
                                    <p:animEffect transition="in" filter="blinds(horizontal)">
                                      <p:cBhvr>
                                        <p:cTn id="45" dur="500"/>
                                        <p:tgtEl>
                                          <p:spTgt spid="65546"/>
                                        </p:tgtEl>
                                      </p:cBhvr>
                                    </p:animEffect>
                                  </p:childTnLst>
                                </p:cTn>
                              </p:par>
                              <p:par>
                                <p:cTn id="46" presetID="3" presetClass="entr" presetSubtype="10" fill="hold" nodeType="withEffect">
                                  <p:stCondLst>
                                    <p:cond delay="0"/>
                                  </p:stCondLst>
                                  <p:childTnLst>
                                    <p:set>
                                      <p:cBhvr>
                                        <p:cTn id="47" dur="1" fill="hold">
                                          <p:stCondLst>
                                            <p:cond delay="0"/>
                                          </p:stCondLst>
                                        </p:cTn>
                                        <p:tgtEl>
                                          <p:spTgt spid="65547"/>
                                        </p:tgtEl>
                                        <p:attrNameLst>
                                          <p:attrName>style.visibility</p:attrName>
                                        </p:attrNameLst>
                                      </p:cBhvr>
                                      <p:to>
                                        <p:strVal val="visible"/>
                                      </p:to>
                                    </p:set>
                                    <p:animEffect transition="in" filter="blinds(horizontal)">
                                      <p:cBhvr>
                                        <p:cTn id="48" dur="500"/>
                                        <p:tgtEl>
                                          <p:spTgt spid="65547"/>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linds(horizontal)">
                                      <p:cBhvr>
                                        <p:cTn id="51" dur="500"/>
                                        <p:tgtEl>
                                          <p:spTgt spid="2"/>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blinds(horizontal)">
                                      <p:cBhvr>
                                        <p:cTn id="54" dur="500"/>
                                        <p:tgtEl>
                                          <p:spTgt spid="4"/>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linds(horizontal)">
                                      <p:cBhvr>
                                        <p:cTn id="57" dur="500"/>
                                        <p:tgtEl>
                                          <p:spTgt spid="5"/>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linds(horizontal)">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65552"/>
                                        </p:tgtEl>
                                        <p:attrNameLst>
                                          <p:attrName>style.visibility</p:attrName>
                                        </p:attrNameLst>
                                      </p:cBhvr>
                                      <p:to>
                                        <p:strVal val="visible"/>
                                      </p:to>
                                    </p:set>
                                    <p:animEffect transition="in" filter="blinds(horizontal)">
                                      <p:cBhvr>
                                        <p:cTn id="65" dur="500"/>
                                        <p:tgtEl>
                                          <p:spTgt spid="65552"/>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65542"/>
                                        </p:tgtEl>
                                        <p:attrNameLst>
                                          <p:attrName>style.visibility</p:attrName>
                                        </p:attrNameLst>
                                      </p:cBhvr>
                                      <p:to>
                                        <p:strVal val="visible"/>
                                      </p:to>
                                    </p:set>
                                    <p:animEffect transition="in" filter="blinds(horizontal)">
                                      <p:cBhvr>
                                        <p:cTn id="68" dur="500"/>
                                        <p:tgtEl>
                                          <p:spTgt spid="65542"/>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65554"/>
                                        </p:tgtEl>
                                        <p:attrNameLst>
                                          <p:attrName>style.visibility</p:attrName>
                                        </p:attrNameLst>
                                      </p:cBhvr>
                                      <p:to>
                                        <p:strVal val="visible"/>
                                      </p:to>
                                    </p:set>
                                    <p:animEffect transition="in" filter="blinds(horizontal)">
                                      <p:cBhvr>
                                        <p:cTn id="71" dur="500"/>
                                        <p:tgtEl>
                                          <p:spTgt spid="65554"/>
                                        </p:tgtEl>
                                      </p:cBhvr>
                                    </p:animEffect>
                                  </p:childTnLst>
                                </p:cTn>
                              </p:par>
                              <p:par>
                                <p:cTn id="72" presetID="3" presetClass="entr" presetSubtype="10" fill="hold" nodeType="withEffect">
                                  <p:stCondLst>
                                    <p:cond delay="0"/>
                                  </p:stCondLst>
                                  <p:childTnLst>
                                    <p:set>
                                      <p:cBhvr>
                                        <p:cTn id="73" dur="1" fill="hold">
                                          <p:stCondLst>
                                            <p:cond delay="0"/>
                                          </p:stCondLst>
                                        </p:cTn>
                                        <p:tgtEl>
                                          <p:spTgt spid="65555"/>
                                        </p:tgtEl>
                                        <p:attrNameLst>
                                          <p:attrName>style.visibility</p:attrName>
                                        </p:attrNameLst>
                                      </p:cBhvr>
                                      <p:to>
                                        <p:strVal val="visible"/>
                                      </p:to>
                                    </p:set>
                                    <p:animEffect transition="in" filter="blinds(horizontal)">
                                      <p:cBhvr>
                                        <p:cTn id="74" dur="500"/>
                                        <p:tgtEl>
                                          <p:spTgt spid="65555"/>
                                        </p:tgtEl>
                                      </p:cBhvr>
                                    </p:animEffect>
                                  </p:childTnLst>
                                </p:cTn>
                              </p:par>
                              <p:par>
                                <p:cTn id="75" presetID="3" presetClass="entr" presetSubtype="10" fill="hold" nodeType="withEffect">
                                  <p:stCondLst>
                                    <p:cond delay="0"/>
                                  </p:stCondLst>
                                  <p:childTnLst>
                                    <p:set>
                                      <p:cBhvr>
                                        <p:cTn id="76" dur="1" fill="hold">
                                          <p:stCondLst>
                                            <p:cond delay="0"/>
                                          </p:stCondLst>
                                        </p:cTn>
                                        <p:tgtEl>
                                          <p:spTgt spid="65556"/>
                                        </p:tgtEl>
                                        <p:attrNameLst>
                                          <p:attrName>style.visibility</p:attrName>
                                        </p:attrNameLst>
                                      </p:cBhvr>
                                      <p:to>
                                        <p:strVal val="visible"/>
                                      </p:to>
                                    </p:set>
                                    <p:animEffect transition="in" filter="blinds(horizontal)">
                                      <p:cBhvr>
                                        <p:cTn id="77" dur="500"/>
                                        <p:tgtEl>
                                          <p:spTgt spid="65556"/>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65557"/>
                                        </p:tgtEl>
                                        <p:attrNameLst>
                                          <p:attrName>style.visibility</p:attrName>
                                        </p:attrNameLst>
                                      </p:cBhvr>
                                      <p:to>
                                        <p:strVal val="visible"/>
                                      </p:to>
                                    </p:set>
                                    <p:animEffect transition="in" filter="blinds(horizontal)">
                                      <p:cBhvr>
                                        <p:cTn id="80" dur="500"/>
                                        <p:tgtEl>
                                          <p:spTgt spid="65557"/>
                                        </p:tgtEl>
                                      </p:cBhvr>
                                    </p:animEffect>
                                  </p:childTnLst>
                                </p:cTn>
                              </p:par>
                              <p:par>
                                <p:cTn id="81" presetID="3" presetClass="entr" presetSubtype="10" fill="hold" nodeType="withEffect">
                                  <p:stCondLst>
                                    <p:cond delay="0"/>
                                  </p:stCondLst>
                                  <p:childTnLst>
                                    <p:set>
                                      <p:cBhvr>
                                        <p:cTn id="82" dur="1" fill="hold">
                                          <p:stCondLst>
                                            <p:cond delay="0"/>
                                          </p:stCondLst>
                                        </p:cTn>
                                        <p:tgtEl>
                                          <p:spTgt spid="65558"/>
                                        </p:tgtEl>
                                        <p:attrNameLst>
                                          <p:attrName>style.visibility</p:attrName>
                                        </p:attrNameLst>
                                      </p:cBhvr>
                                      <p:to>
                                        <p:strVal val="visible"/>
                                      </p:to>
                                    </p:set>
                                    <p:animEffect transition="in" filter="blinds(horizontal)">
                                      <p:cBhvr>
                                        <p:cTn id="83" dur="500"/>
                                        <p:tgtEl>
                                          <p:spTgt spid="65558"/>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blinds(horizontal)">
                                      <p:cBhvr>
                                        <p:cTn id="86" dur="500"/>
                                        <p:tgtEl>
                                          <p:spTgt spid="6"/>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blinds(horizontal)">
                                      <p:cBhvr>
                                        <p:cTn id="8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52" grpId="0" animBg="1"/>
      <p:bldP spid="65538" grpId="0" animBg="1"/>
      <p:bldP spid="65539" grpId="0" animBg="1"/>
      <p:bldP spid="65540" grpId="0" animBg="1"/>
      <p:bldP spid="65541" grpId="0" animBg="1"/>
      <p:bldP spid="65542" grpId="0" animBg="1"/>
      <p:bldP spid="65548" grpId="0" animBg="1"/>
      <p:bldP spid="65550" grpId="0" animBg="1"/>
      <p:bldP spid="65551" grpId="0" animBg="1"/>
      <p:bldP spid="2" grpId="0" animBg="1"/>
      <p:bldP spid="65554" grpId="0" animBg="1"/>
      <p:bldP spid="65557" grpId="0" animBg="1"/>
      <p:bldP spid="3" grpId="0" animBg="1"/>
      <p:bldP spid="4" grpId="0" animBg="1"/>
      <p:bldP spid="6" grpId="0" animBg="1"/>
      <p:bldP spid="7" grpId="0" animBg="1"/>
      <p:bldP spid="5"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p:nvPr>
            <p:ph type="title" idx="4294967295"/>
          </p:nvPr>
        </p:nvSpPr>
        <p:spPr/>
        <p:txBody>
          <a:bodyPr vert="horz" wrap="square" lIns="91440" tIns="45720" rIns="91440" bIns="45720" anchor="ctr" anchorCtr="0"/>
          <a:p>
            <a:pPr algn="l"/>
            <a:r>
              <a:rPr lang="zh-CN" altLang="en-US" sz="3600" b="1" dirty="0">
                <a:ea typeface="宋体" panose="02010600030101010101" pitchFamily="2" charset="-122"/>
              </a:rPr>
              <a:t>我们曾经的人才培养方案</a:t>
            </a:r>
            <a:endParaRPr lang="zh-CN" altLang="en-US" sz="3600" b="1" dirty="0">
              <a:ea typeface="宋体" panose="02010600030101010101" pitchFamily="2" charset="-122"/>
            </a:endParaRPr>
          </a:p>
        </p:txBody>
      </p:sp>
      <p:pic>
        <p:nvPicPr>
          <p:cNvPr id="9219" name="Picture 3" descr="办公22"/>
          <p:cNvPicPr>
            <a:picLocks noChangeAspect="1"/>
          </p:cNvPicPr>
          <p:nvPr>
            <p:ph idx="1"/>
          </p:nvPr>
        </p:nvPicPr>
        <p:blipFill>
          <a:blip r:embed="rId1"/>
          <a:srcRect/>
          <a:stretch>
            <a:fillRect/>
          </a:stretch>
        </p:blipFill>
        <p:spPr>
          <a:xfrm>
            <a:off x="7019925" y="44450"/>
            <a:ext cx="2049463" cy="1517650"/>
          </a:xfrm>
        </p:spPr>
      </p:pic>
      <p:sp>
        <p:nvSpPr>
          <p:cNvPr id="92164" name="Rectangle 4"/>
          <p:cNvSpPr/>
          <p:nvPr/>
        </p:nvSpPr>
        <p:spPr>
          <a:xfrm>
            <a:off x="468313" y="1524000"/>
            <a:ext cx="8294687" cy="502920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a:lnSpc>
                <a:spcPct val="160000"/>
              </a:lnSpc>
            </a:pPr>
            <a:r>
              <a:rPr lang="zh-CN" altLang="en-US" sz="2400" b="1" dirty="0">
                <a:solidFill>
                  <a:srgbClr val="A50021"/>
                </a:solidFill>
                <a:ea typeface="宋体" panose="02010600030101010101" pitchFamily="2" charset="-122"/>
              </a:rPr>
              <a:t>专业培养目标：</a:t>
            </a:r>
            <a:endParaRPr lang="zh-CN" altLang="en-US" sz="2400" b="1" dirty="0">
              <a:solidFill>
                <a:srgbClr val="A50021"/>
              </a:solidFill>
              <a:ea typeface="宋体" panose="02010600030101010101" pitchFamily="2" charset="-122"/>
            </a:endParaRPr>
          </a:p>
          <a:p>
            <a:pPr marL="342900" lvl="0" indent="-342900">
              <a:lnSpc>
                <a:spcPct val="160000"/>
              </a:lnSpc>
            </a:pPr>
            <a:r>
              <a:rPr lang="zh-CN" altLang="en-US" sz="2400" b="1" dirty="0">
                <a:ea typeface="宋体" panose="02010600030101010101" pitchFamily="2" charset="-122"/>
              </a:rPr>
              <a:t>具有较强的分析问题和解决问题能力，具有管理学、经济学理论知识和分析能力</a:t>
            </a:r>
            <a:r>
              <a:rPr lang="en-US" altLang="zh-CN" sz="2400" b="1" dirty="0">
                <a:ea typeface="宋体" panose="02010600030101010101" pitchFamily="2" charset="-122"/>
              </a:rPr>
              <a:t>;</a:t>
            </a:r>
            <a:endParaRPr lang="en-US" altLang="zh-CN" sz="2400" b="1" dirty="0">
              <a:ea typeface="宋体" panose="02010600030101010101" pitchFamily="2" charset="-122"/>
            </a:endParaRPr>
          </a:p>
          <a:p>
            <a:pPr marL="342900" lvl="0" indent="-342900">
              <a:lnSpc>
                <a:spcPct val="160000"/>
              </a:lnSpc>
            </a:pPr>
            <a:r>
              <a:rPr lang="zh-CN" altLang="en-US" sz="2400" b="1" dirty="0">
                <a:ea typeface="宋体" panose="02010600030101010101" pitchFamily="2" charset="-122"/>
              </a:rPr>
              <a:t> 本专业为公共服务机构、政府管理部门、政策研究机构、工商企业、各类院校培养具有良好的政治思想素质、人文素养和科学素养、较强的学习研究能力、创新精神和实践能力的高素质复合型、应用型人才。</a:t>
            </a:r>
            <a:endParaRPr lang="zh-CN" altLang="en-US" sz="24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4">
                                            <p:txEl>
                                              <p:charRg st="0" end="8"/>
                                            </p:txEl>
                                          </p:spTgt>
                                        </p:tgtEl>
                                        <p:attrNameLst>
                                          <p:attrName>style.visibility</p:attrName>
                                        </p:attrNameLst>
                                      </p:cBhvr>
                                      <p:to>
                                        <p:strVal val="visible"/>
                                      </p:to>
                                    </p:set>
                                    <p:animEffect transition="in" filter="blinds(horizontal)">
                                      <p:cBhvr>
                                        <p:cTn id="7" dur="500"/>
                                        <p:tgtEl>
                                          <p:spTgt spid="92164">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64">
                                            <p:txEl>
                                              <p:charRg st="8" end="45"/>
                                            </p:txEl>
                                          </p:spTgt>
                                        </p:tgtEl>
                                        <p:attrNameLst>
                                          <p:attrName>style.visibility</p:attrName>
                                        </p:attrNameLst>
                                      </p:cBhvr>
                                      <p:to>
                                        <p:strVal val="visible"/>
                                      </p:to>
                                    </p:set>
                                    <p:animEffect transition="in" filter="blinds(horizontal)">
                                      <p:cBhvr>
                                        <p:cTn id="12" dur="500"/>
                                        <p:tgtEl>
                                          <p:spTgt spid="92164">
                                            <p:txEl>
                                              <p:charRg st="8" end="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2"/>
          <p:cNvSpPr>
            <a:spLocks noChangeArrowheads="1"/>
          </p:cNvSpPr>
          <p:nvPr>
            <p:ph type="title" idx="4294967295"/>
          </p:nvPr>
        </p:nvSpPr>
        <p:spPr>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考核指标</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sp>
        <p:nvSpPr>
          <p:cNvPr id="55299" name="Rectangle 3"/>
          <p:cNvSpPr/>
          <p:nvPr>
            <p:ph type="body" idx="4294967295"/>
          </p:nvPr>
        </p:nvSpPr>
        <p:spPr/>
        <p:txBody>
          <a:bodyPr vert="horz" wrap="square" lIns="91440" tIns="45720" rIns="91440" bIns="45720" anchor="t" anchorCtr="0"/>
          <a:p>
            <a:pPr eaLnBrk="1" hangingPunct="1">
              <a:lnSpc>
                <a:spcPct val="160000"/>
              </a:lnSpc>
            </a:pPr>
            <a:r>
              <a:rPr lang="zh-CN" altLang="en-US" sz="2400" dirty="0">
                <a:latin typeface="黑体" panose="02010609060101010101" pitchFamily="49" charset="-122"/>
                <a:ea typeface="黑体" panose="02010609060101010101" pitchFamily="49" charset="-122"/>
              </a:rPr>
              <a:t>新增就业占常住人口比例</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企业活力指数</a:t>
            </a:r>
            <a:endParaRPr lang="zh-CN" altLang="en-US" sz="2400" dirty="0">
              <a:latin typeface="黑体" panose="02010609060101010101" pitchFamily="49" charset="-122"/>
              <a:ea typeface="黑体" panose="02010609060101010101" pitchFamily="49" charset="-122"/>
            </a:endParaRPr>
          </a:p>
          <a:p>
            <a:pPr eaLnBrk="1" hangingPunct="1">
              <a:lnSpc>
                <a:spcPct val="160000"/>
              </a:lnSpc>
            </a:pPr>
            <a:r>
              <a:rPr lang="zh-CN" altLang="en-US" sz="2400" dirty="0">
                <a:latin typeface="黑体" panose="02010609060101010101" pitchFamily="49" charset="-122"/>
                <a:ea typeface="黑体" panose="02010609060101010101" pitchFamily="49" charset="-122"/>
              </a:rPr>
              <a:t>居民幸福值</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Oval 5"/>
          <p:cNvSpPr/>
          <p:nvPr/>
        </p:nvSpPr>
        <p:spPr>
          <a:xfrm>
            <a:off x="1755775" y="1411288"/>
            <a:ext cx="1019175" cy="6889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solidFill>
                  <a:srgbClr val="F9FF01"/>
                </a:solidFill>
                <a:latin typeface="华文新魏" panose="02010800040101010101" pitchFamily="2" charset="-122"/>
                <a:ea typeface="华文新魏" panose="02010800040101010101" pitchFamily="2" charset="-122"/>
              </a:rPr>
              <a:t>分 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56323" name="Line 6"/>
          <p:cNvSpPr/>
          <p:nvPr/>
        </p:nvSpPr>
        <p:spPr>
          <a:xfrm>
            <a:off x="2824163" y="1755775"/>
            <a:ext cx="541337" cy="0"/>
          </a:xfrm>
          <a:prstGeom prst="line">
            <a:avLst/>
          </a:prstGeom>
          <a:ln w="44450" cap="flat" cmpd="sng">
            <a:solidFill>
              <a:srgbClr val="808080"/>
            </a:solidFill>
            <a:prstDash val="solid"/>
            <a:headEnd type="none" w="med" len="med"/>
            <a:tailEnd type="stealth" w="med" len="med"/>
          </a:ln>
        </p:spPr>
      </p:sp>
      <p:sp>
        <p:nvSpPr>
          <p:cNvPr id="56324" name="AutoShape 7"/>
          <p:cNvSpPr/>
          <p:nvPr/>
        </p:nvSpPr>
        <p:spPr>
          <a:xfrm>
            <a:off x="5148263" y="1430338"/>
            <a:ext cx="1295400" cy="671512"/>
          </a:xfrm>
          <a:prstGeom prst="roundRect">
            <a:avLst>
              <a:gd name="adj" fmla="val 16667"/>
            </a:avLst>
          </a:prstGeom>
          <a:noFill/>
          <a:ln w="6350"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latin typeface="Times New Roman" panose="02020603050405020304" pitchFamily="18" charset="0"/>
                <a:ea typeface="黑体" panose="02010609060101010101" pitchFamily="49" charset="-122"/>
              </a:rPr>
              <a:t>学习运</a:t>
            </a:r>
            <a:endParaRPr lang="zh-CN" altLang="en-US" sz="1600" b="1" dirty="0">
              <a:latin typeface="Times New Roman" panose="02020603050405020304" pitchFamily="18" charset="0"/>
              <a:ea typeface="黑体" panose="02010609060101010101" pitchFamily="49" charset="-122"/>
            </a:endParaRPr>
          </a:p>
          <a:p>
            <a:pPr marL="0" lvl="0" indent="0" algn="ctr">
              <a:spcBef>
                <a:spcPct val="0"/>
              </a:spcBef>
              <a:buNone/>
            </a:pPr>
            <a:r>
              <a:rPr lang="zh-CN" altLang="en-US" sz="1600" b="1" dirty="0">
                <a:latin typeface="Times New Roman" panose="02020603050405020304" pitchFamily="18" charset="0"/>
                <a:ea typeface="黑体" panose="02010609060101010101" pitchFamily="49" charset="-122"/>
              </a:rPr>
              <a:t>营规则 </a:t>
            </a:r>
            <a:endParaRPr lang="zh-CN" altLang="en-US" sz="1600" b="1" dirty="0">
              <a:latin typeface="Times New Roman" panose="02020603050405020304" pitchFamily="18" charset="0"/>
              <a:ea typeface="黑体" panose="02010609060101010101" pitchFamily="49" charset="-122"/>
            </a:endParaRPr>
          </a:p>
        </p:txBody>
      </p:sp>
      <p:sp>
        <p:nvSpPr>
          <p:cNvPr id="56325" name="AutoShape 8"/>
          <p:cNvSpPr/>
          <p:nvPr/>
        </p:nvSpPr>
        <p:spPr>
          <a:xfrm>
            <a:off x="3348038" y="1428750"/>
            <a:ext cx="1295400" cy="671513"/>
          </a:xfrm>
          <a:prstGeom prst="roundRect">
            <a:avLst>
              <a:gd name="adj" fmla="val 16667"/>
            </a:avLst>
          </a:prstGeom>
          <a:noFill/>
          <a:ln w="6350"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latin typeface="Times New Roman" panose="02020603050405020304" pitchFamily="18" charset="0"/>
                <a:ea typeface="黑体" panose="02010609060101010101" pitchFamily="49" charset="-122"/>
              </a:rPr>
              <a:t>组建团队 </a:t>
            </a:r>
            <a:endParaRPr lang="zh-CN" altLang="en-US" sz="1600" b="1" dirty="0">
              <a:latin typeface="Times New Roman" panose="02020603050405020304" pitchFamily="18" charset="0"/>
              <a:ea typeface="黑体" panose="02010609060101010101" pitchFamily="49" charset="-122"/>
            </a:endParaRPr>
          </a:p>
        </p:txBody>
      </p:sp>
      <p:sp>
        <p:nvSpPr>
          <p:cNvPr id="56326" name="Line 9"/>
          <p:cNvSpPr/>
          <p:nvPr/>
        </p:nvSpPr>
        <p:spPr>
          <a:xfrm>
            <a:off x="4622800" y="1789113"/>
            <a:ext cx="461963" cy="0"/>
          </a:xfrm>
          <a:prstGeom prst="line">
            <a:avLst/>
          </a:prstGeom>
          <a:ln w="44450" cap="flat" cmpd="sng">
            <a:solidFill>
              <a:schemeClr val="tx1"/>
            </a:solidFill>
            <a:prstDash val="solid"/>
            <a:headEnd type="none" w="med" len="med"/>
            <a:tailEnd type="stealth" w="med" len="med"/>
          </a:ln>
        </p:spPr>
      </p:sp>
      <p:sp>
        <p:nvSpPr>
          <p:cNvPr id="56327" name="AutoShape 10"/>
          <p:cNvSpPr/>
          <p:nvPr/>
        </p:nvSpPr>
        <p:spPr>
          <a:xfrm>
            <a:off x="1079500" y="3998913"/>
            <a:ext cx="1016000"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服务企业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28" name="AutoShape 11"/>
          <p:cNvSpPr/>
          <p:nvPr/>
        </p:nvSpPr>
        <p:spPr>
          <a:xfrm>
            <a:off x="4203700" y="4005263"/>
            <a:ext cx="938213"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产业优化 </a:t>
            </a:r>
            <a:endParaRPr lang="zh-CN" altLang="en-US" sz="1600" b="1" dirty="0">
              <a:solidFill>
                <a:schemeClr val="tx2"/>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与提升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29" name="AutoShape 12"/>
          <p:cNvSpPr/>
          <p:nvPr/>
        </p:nvSpPr>
        <p:spPr>
          <a:xfrm>
            <a:off x="5624513" y="4005263"/>
            <a:ext cx="100806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提升居民 </a:t>
            </a:r>
            <a:endParaRPr lang="zh-CN" altLang="en-US" sz="1600" b="1" dirty="0">
              <a:solidFill>
                <a:schemeClr val="tx2"/>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幸福值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30" name="Line 13"/>
          <p:cNvSpPr/>
          <p:nvPr/>
        </p:nvSpPr>
        <p:spPr>
          <a:xfrm>
            <a:off x="1547813" y="3429000"/>
            <a:ext cx="0" cy="587375"/>
          </a:xfrm>
          <a:prstGeom prst="line">
            <a:avLst/>
          </a:prstGeom>
          <a:ln w="44450" cap="flat" cmpd="sng">
            <a:solidFill>
              <a:srgbClr val="808080"/>
            </a:solidFill>
            <a:prstDash val="solid"/>
            <a:headEnd type="none" w="med" len="med"/>
            <a:tailEnd type="stealth" w="med" len="med"/>
          </a:ln>
        </p:spPr>
      </p:sp>
      <p:sp>
        <p:nvSpPr>
          <p:cNvPr id="56331" name="Line 14"/>
          <p:cNvSpPr/>
          <p:nvPr/>
        </p:nvSpPr>
        <p:spPr>
          <a:xfrm flipH="1">
            <a:off x="3771900" y="4294188"/>
            <a:ext cx="333375" cy="7937"/>
          </a:xfrm>
          <a:prstGeom prst="line">
            <a:avLst/>
          </a:prstGeom>
          <a:ln w="44450" cap="flat" cmpd="sng">
            <a:solidFill>
              <a:srgbClr val="808080"/>
            </a:solidFill>
            <a:prstDash val="solid"/>
            <a:headEnd type="triangle" w="med" len="med"/>
            <a:tailEnd type="none" w="med" len="med"/>
          </a:ln>
        </p:spPr>
      </p:sp>
      <p:sp>
        <p:nvSpPr>
          <p:cNvPr id="56332" name="Line 15"/>
          <p:cNvSpPr/>
          <p:nvPr/>
        </p:nvSpPr>
        <p:spPr>
          <a:xfrm>
            <a:off x="3024188" y="5670550"/>
            <a:ext cx="1655762" cy="0"/>
          </a:xfrm>
          <a:prstGeom prst="line">
            <a:avLst/>
          </a:prstGeom>
          <a:ln w="44450" cap="flat" cmpd="sng">
            <a:solidFill>
              <a:srgbClr val="808080"/>
            </a:solidFill>
            <a:prstDash val="solid"/>
            <a:headEnd type="none" w="med" len="med"/>
            <a:tailEnd type="stealth" w="med" len="med"/>
          </a:ln>
        </p:spPr>
      </p:sp>
      <p:sp>
        <p:nvSpPr>
          <p:cNvPr id="56333" name="Oval 16"/>
          <p:cNvSpPr/>
          <p:nvPr/>
        </p:nvSpPr>
        <p:spPr>
          <a:xfrm>
            <a:off x="4787900" y="5229225"/>
            <a:ext cx="1863725" cy="852488"/>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solidFill>
                  <a:srgbClr val="F9FF01"/>
                </a:solidFill>
                <a:latin typeface="华文新魏" panose="02010800040101010101" pitchFamily="2" charset="-122"/>
                <a:ea typeface="华文新魏" panose="02010800040101010101" pitchFamily="2" charset="-122"/>
              </a:rPr>
              <a:t>讲师点评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56334" name="Oval 17"/>
          <p:cNvSpPr/>
          <p:nvPr/>
        </p:nvSpPr>
        <p:spPr>
          <a:xfrm>
            <a:off x="1219200" y="5334000"/>
            <a:ext cx="1736725" cy="7397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solidFill>
                  <a:srgbClr val="F9FF01"/>
                </a:solidFill>
                <a:latin typeface="华文新魏" panose="02010800040101010101" pitchFamily="2" charset="-122"/>
                <a:ea typeface="华文新魏" panose="02010800040101010101" pitchFamily="2" charset="-122"/>
              </a:rPr>
              <a:t>知识分享</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56335" name="Line 18"/>
          <p:cNvSpPr/>
          <p:nvPr/>
        </p:nvSpPr>
        <p:spPr>
          <a:xfrm>
            <a:off x="6084888" y="4652963"/>
            <a:ext cx="0" cy="587375"/>
          </a:xfrm>
          <a:prstGeom prst="line">
            <a:avLst/>
          </a:prstGeom>
          <a:ln w="44450" cap="flat" cmpd="sng">
            <a:solidFill>
              <a:srgbClr val="808080"/>
            </a:solidFill>
            <a:prstDash val="solid"/>
            <a:headEnd type="none" w="med" len="med"/>
            <a:tailEnd type="stealth" w="med" len="med"/>
          </a:ln>
        </p:spPr>
      </p:sp>
      <p:sp>
        <p:nvSpPr>
          <p:cNvPr id="56336" name="Line 19"/>
          <p:cNvSpPr/>
          <p:nvPr/>
        </p:nvSpPr>
        <p:spPr>
          <a:xfrm flipH="1">
            <a:off x="2187575" y="4294188"/>
            <a:ext cx="304800" cy="1587"/>
          </a:xfrm>
          <a:prstGeom prst="line">
            <a:avLst/>
          </a:prstGeom>
          <a:ln w="44450" cap="flat" cmpd="sng">
            <a:solidFill>
              <a:srgbClr val="808080"/>
            </a:solidFill>
            <a:prstDash val="solid"/>
            <a:headEnd type="triangle" w="med" len="med"/>
            <a:tailEnd type="none" w="med" len="med"/>
          </a:ln>
        </p:spPr>
      </p:sp>
      <p:sp>
        <p:nvSpPr>
          <p:cNvPr id="56337" name="Line 20"/>
          <p:cNvSpPr/>
          <p:nvPr/>
        </p:nvSpPr>
        <p:spPr>
          <a:xfrm flipH="1">
            <a:off x="5284788" y="4292600"/>
            <a:ext cx="311150" cy="9525"/>
          </a:xfrm>
          <a:prstGeom prst="line">
            <a:avLst/>
          </a:prstGeom>
          <a:ln w="44450" cap="flat" cmpd="sng">
            <a:solidFill>
              <a:srgbClr val="808080"/>
            </a:solidFill>
            <a:prstDash val="solid"/>
            <a:headEnd type="triangle" w="med" len="med"/>
            <a:tailEnd type="none" w="med" len="med"/>
          </a:ln>
        </p:spPr>
      </p:sp>
      <p:sp>
        <p:nvSpPr>
          <p:cNvPr id="56338" name="AutoShape 21"/>
          <p:cNvSpPr/>
          <p:nvPr/>
        </p:nvSpPr>
        <p:spPr>
          <a:xfrm>
            <a:off x="2738438" y="3998913"/>
            <a:ext cx="93821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人才竞争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39" name="Text Box 23"/>
          <p:cNvSpPr txBox="1"/>
          <p:nvPr/>
        </p:nvSpPr>
        <p:spPr>
          <a:xfrm>
            <a:off x="6877050" y="1412875"/>
            <a:ext cx="1655763" cy="720725"/>
          </a:xfrm>
          <a:prstGeom prst="rect">
            <a:avLst/>
          </a:prstGeom>
          <a:noFill/>
          <a:ln w="6350">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第一阶段 </a:t>
            </a:r>
            <a:endParaRPr lang="zh-CN" altLang="en-US" sz="1800" b="1" dirty="0">
              <a:solidFill>
                <a:srgbClr val="660033"/>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课程导入 </a:t>
            </a:r>
            <a:endParaRPr lang="zh-CN" altLang="en-US" sz="1800" b="1" dirty="0">
              <a:solidFill>
                <a:srgbClr val="660033"/>
              </a:solidFill>
              <a:latin typeface="Times New Roman" panose="02020603050405020304" pitchFamily="18" charset="0"/>
              <a:ea typeface="黑体" panose="02010609060101010101" pitchFamily="49" charset="-122"/>
            </a:endParaRPr>
          </a:p>
        </p:txBody>
      </p:sp>
      <p:sp>
        <p:nvSpPr>
          <p:cNvPr id="56340" name="Text Box 24"/>
          <p:cNvSpPr txBox="1"/>
          <p:nvPr/>
        </p:nvSpPr>
        <p:spPr>
          <a:xfrm>
            <a:off x="6804025" y="2636838"/>
            <a:ext cx="1655763" cy="720725"/>
          </a:xfrm>
          <a:prstGeom prst="rect">
            <a:avLst/>
          </a:prstGeom>
          <a:noFill/>
          <a:ln w="6350">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第二阶段</a:t>
            </a:r>
            <a:endParaRPr lang="zh-CN" altLang="en-US" sz="1800" b="1" dirty="0">
              <a:solidFill>
                <a:srgbClr val="660033"/>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 实战模拟 </a:t>
            </a:r>
            <a:endParaRPr lang="zh-CN" altLang="en-US" sz="1800" b="1" dirty="0">
              <a:solidFill>
                <a:srgbClr val="660033"/>
              </a:solidFill>
              <a:latin typeface="Times New Roman" panose="02020603050405020304" pitchFamily="18" charset="0"/>
              <a:ea typeface="黑体" panose="02010609060101010101" pitchFamily="49" charset="-122"/>
            </a:endParaRPr>
          </a:p>
        </p:txBody>
      </p:sp>
      <p:sp>
        <p:nvSpPr>
          <p:cNvPr id="56341" name="Text Box 25"/>
          <p:cNvSpPr txBox="1"/>
          <p:nvPr/>
        </p:nvSpPr>
        <p:spPr>
          <a:xfrm>
            <a:off x="6877050" y="3933825"/>
            <a:ext cx="1582738" cy="720725"/>
          </a:xfrm>
          <a:prstGeom prst="rect">
            <a:avLst/>
          </a:prstGeom>
          <a:noFill/>
          <a:ln w="6350">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第三阶段 </a:t>
            </a:r>
            <a:endParaRPr lang="zh-CN" altLang="en-US" sz="1800" b="1" dirty="0">
              <a:solidFill>
                <a:srgbClr val="660033"/>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政府决策 </a:t>
            </a:r>
            <a:endParaRPr lang="zh-CN" altLang="en-US" sz="1800" b="1" dirty="0">
              <a:solidFill>
                <a:srgbClr val="660033"/>
              </a:solidFill>
              <a:latin typeface="Times New Roman" panose="02020603050405020304" pitchFamily="18" charset="0"/>
              <a:ea typeface="黑体" panose="02010609060101010101" pitchFamily="49" charset="-122"/>
            </a:endParaRPr>
          </a:p>
        </p:txBody>
      </p:sp>
      <p:sp>
        <p:nvSpPr>
          <p:cNvPr id="56342" name="AutoShape 26"/>
          <p:cNvSpPr/>
          <p:nvPr/>
        </p:nvSpPr>
        <p:spPr>
          <a:xfrm>
            <a:off x="1035050" y="2701925"/>
            <a:ext cx="1016000"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招商引资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43" name="AutoShape 27"/>
          <p:cNvSpPr/>
          <p:nvPr/>
        </p:nvSpPr>
        <p:spPr>
          <a:xfrm>
            <a:off x="4159250" y="2708275"/>
            <a:ext cx="938213"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土地规划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44" name="AutoShape 28"/>
          <p:cNvSpPr/>
          <p:nvPr/>
        </p:nvSpPr>
        <p:spPr>
          <a:xfrm>
            <a:off x="5580063" y="2708275"/>
            <a:ext cx="100806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区情调研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45" name="Line 29"/>
          <p:cNvSpPr/>
          <p:nvPr/>
        </p:nvSpPr>
        <p:spPr>
          <a:xfrm flipH="1">
            <a:off x="3727450" y="2997200"/>
            <a:ext cx="333375" cy="7938"/>
          </a:xfrm>
          <a:prstGeom prst="line">
            <a:avLst/>
          </a:prstGeom>
          <a:ln w="44450" cap="flat" cmpd="sng">
            <a:solidFill>
              <a:srgbClr val="808080"/>
            </a:solidFill>
            <a:prstDash val="solid"/>
            <a:headEnd type="none" w="med" len="med"/>
            <a:tailEnd type="stealth" w="med" len="med"/>
          </a:ln>
        </p:spPr>
      </p:sp>
      <p:sp>
        <p:nvSpPr>
          <p:cNvPr id="56346" name="Line 30"/>
          <p:cNvSpPr/>
          <p:nvPr/>
        </p:nvSpPr>
        <p:spPr>
          <a:xfrm flipH="1">
            <a:off x="2143125" y="2997200"/>
            <a:ext cx="304800" cy="1588"/>
          </a:xfrm>
          <a:prstGeom prst="line">
            <a:avLst/>
          </a:prstGeom>
          <a:ln w="44450" cap="flat" cmpd="sng">
            <a:solidFill>
              <a:srgbClr val="808080"/>
            </a:solidFill>
            <a:prstDash val="solid"/>
            <a:headEnd type="none" w="med" len="med"/>
            <a:tailEnd type="stealth" w="med" len="med"/>
          </a:ln>
        </p:spPr>
      </p:sp>
      <p:sp>
        <p:nvSpPr>
          <p:cNvPr id="56347" name="Line 31"/>
          <p:cNvSpPr/>
          <p:nvPr/>
        </p:nvSpPr>
        <p:spPr>
          <a:xfrm flipH="1">
            <a:off x="5240338" y="2997200"/>
            <a:ext cx="333375" cy="7938"/>
          </a:xfrm>
          <a:prstGeom prst="line">
            <a:avLst/>
          </a:prstGeom>
          <a:ln w="44450" cap="flat" cmpd="sng">
            <a:solidFill>
              <a:srgbClr val="808080"/>
            </a:solidFill>
            <a:prstDash val="solid"/>
            <a:headEnd type="none" w="med" len="med"/>
            <a:tailEnd type="stealth" w="med" len="med"/>
          </a:ln>
        </p:spPr>
      </p:sp>
      <p:sp>
        <p:nvSpPr>
          <p:cNvPr id="56348" name="AutoShape 32"/>
          <p:cNvSpPr/>
          <p:nvPr/>
        </p:nvSpPr>
        <p:spPr>
          <a:xfrm>
            <a:off x="2693988" y="2701925"/>
            <a:ext cx="93821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公共事业 </a:t>
            </a:r>
            <a:endParaRPr lang="zh-CN" altLang="en-US" sz="1600" b="1" dirty="0">
              <a:solidFill>
                <a:schemeClr val="tx2"/>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投资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56349" name="Line 33"/>
          <p:cNvSpPr/>
          <p:nvPr/>
        </p:nvSpPr>
        <p:spPr>
          <a:xfrm>
            <a:off x="6011863" y="2133600"/>
            <a:ext cx="0" cy="587375"/>
          </a:xfrm>
          <a:prstGeom prst="line">
            <a:avLst/>
          </a:prstGeom>
          <a:ln w="44450" cap="flat" cmpd="sng">
            <a:solidFill>
              <a:srgbClr val="808080"/>
            </a:solidFill>
            <a:prstDash val="solid"/>
            <a:headEnd type="none" w="med" len="med"/>
            <a:tailEnd type="stealth" w="med" len="med"/>
          </a:ln>
        </p:spPr>
      </p:sp>
      <p:sp>
        <p:nvSpPr>
          <p:cNvPr id="56350" name="Text Box 34"/>
          <p:cNvSpPr txBox="1"/>
          <p:nvPr/>
        </p:nvSpPr>
        <p:spPr>
          <a:xfrm>
            <a:off x="6877050" y="5300663"/>
            <a:ext cx="1582738" cy="720725"/>
          </a:xfrm>
          <a:prstGeom prst="rect">
            <a:avLst/>
          </a:prstGeom>
          <a:noFill/>
          <a:ln w="6350">
            <a:noFill/>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第四阶段 </a:t>
            </a:r>
            <a:endParaRPr lang="zh-CN" altLang="en-US" sz="1800" b="1" dirty="0">
              <a:solidFill>
                <a:srgbClr val="660033"/>
              </a:solidFill>
              <a:latin typeface="Times New Roman" panose="02020603050405020304" pitchFamily="18" charset="0"/>
              <a:ea typeface="黑体" panose="02010609060101010101" pitchFamily="49" charset="-122"/>
            </a:endParaRPr>
          </a:p>
          <a:p>
            <a:pPr marL="0" lvl="0" indent="0" algn="ctr">
              <a:spcBef>
                <a:spcPct val="0"/>
              </a:spcBef>
              <a:buNone/>
            </a:pPr>
            <a:r>
              <a:rPr lang="zh-CN" altLang="en-US" sz="1800" b="1" dirty="0">
                <a:solidFill>
                  <a:srgbClr val="660033"/>
                </a:solidFill>
                <a:latin typeface="Times New Roman" panose="02020603050405020304" pitchFamily="18" charset="0"/>
                <a:ea typeface="黑体" panose="02010609060101010101" pitchFamily="49" charset="-122"/>
              </a:rPr>
              <a:t>总结点评 </a:t>
            </a:r>
            <a:endParaRPr lang="zh-CN" altLang="en-US" sz="1800" b="1" dirty="0">
              <a:solidFill>
                <a:srgbClr val="660033"/>
              </a:solidFill>
              <a:latin typeface="Times New Roman" panose="02020603050405020304" pitchFamily="18" charset="0"/>
              <a:ea typeface="黑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7346" name="Group 2"/>
          <p:cNvGrpSpPr/>
          <p:nvPr/>
        </p:nvGrpSpPr>
        <p:grpSpPr>
          <a:xfrm>
            <a:off x="228600" y="1371600"/>
            <a:ext cx="1066800" cy="3733800"/>
            <a:chOff x="0" y="0"/>
            <a:chExt cx="6228000" cy="719137"/>
          </a:xfrm>
        </p:grpSpPr>
        <p:sp>
          <p:nvSpPr>
            <p:cNvPr id="57358"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7359"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25605" name="Text Box 5"/>
          <p:cNvSpPr txBox="1">
            <a:spLocks noChangeArrowheads="1"/>
          </p:cNvSpPr>
          <p:nvPr/>
        </p:nvSpPr>
        <p:spPr bwMode="auto">
          <a:xfrm>
            <a:off x="2133600" y="4044950"/>
            <a:ext cx="2667000" cy="7524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企业型政府与公共管理变革创新实验</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5606" name="Text Box 6"/>
          <p:cNvSpPr txBox="1">
            <a:spLocks noChangeArrowheads="1"/>
          </p:cNvSpPr>
          <p:nvPr/>
        </p:nvSpPr>
        <p:spPr bwMode="auto">
          <a:xfrm>
            <a:off x="5257800" y="1905000"/>
            <a:ext cx="2819400" cy="9175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公共政策设计、执行和评估实验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5607" name="Text Box 7"/>
          <p:cNvSpPr txBox="1">
            <a:spLocks noChangeArrowheads="1"/>
          </p:cNvSpPr>
          <p:nvPr/>
        </p:nvSpPr>
        <p:spPr bwMode="auto">
          <a:xfrm>
            <a:off x="2133600" y="2892425"/>
            <a:ext cx="2743200" cy="4222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公共财政管理实验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5608" name="Text Box 8"/>
          <p:cNvSpPr txBox="1">
            <a:spLocks noChangeArrowheads="1"/>
          </p:cNvSpPr>
          <p:nvPr/>
        </p:nvSpPr>
        <p:spPr bwMode="auto">
          <a:xfrm>
            <a:off x="5257800" y="2876550"/>
            <a:ext cx="2743200" cy="4222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政府绩效管理实验</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5609" name="Text Box 9"/>
          <p:cNvSpPr txBox="1">
            <a:spLocks noChangeArrowheads="1"/>
          </p:cNvSpPr>
          <p:nvPr/>
        </p:nvSpPr>
        <p:spPr bwMode="auto">
          <a:xfrm>
            <a:off x="5257800" y="3959225"/>
            <a:ext cx="2819400" cy="50482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危机管理与政府决策实验</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grpSp>
        <p:nvGrpSpPr>
          <p:cNvPr id="57352" name="Group 10"/>
          <p:cNvGrpSpPr/>
          <p:nvPr/>
        </p:nvGrpSpPr>
        <p:grpSpPr>
          <a:xfrm>
            <a:off x="2057400" y="1066800"/>
            <a:ext cx="6229350" cy="719138"/>
            <a:chOff x="0" y="0"/>
            <a:chExt cx="6228000" cy="719137"/>
          </a:xfrm>
        </p:grpSpPr>
        <p:sp>
          <p:nvSpPr>
            <p:cNvPr id="57356"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57357"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25613" name="Text Box 13"/>
          <p:cNvSpPr txBox="1">
            <a:spLocks noChangeArrowheads="1"/>
          </p:cNvSpPr>
          <p:nvPr/>
        </p:nvSpPr>
        <p:spPr bwMode="auto">
          <a:xfrm>
            <a:off x="2133600" y="1219200"/>
            <a:ext cx="5410200" cy="366713"/>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algn="ctr" defTabSz="914400" eaLnBrk="1" hangingPunct="1">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主要教学内容与要求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5614" name="Text Box 14"/>
          <p:cNvSpPr txBox="1">
            <a:spLocks noChangeArrowheads="1"/>
          </p:cNvSpPr>
          <p:nvPr/>
        </p:nvSpPr>
        <p:spPr bwMode="auto">
          <a:xfrm>
            <a:off x="2133600" y="1990725"/>
            <a:ext cx="2895600" cy="4222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公共管理四大职能实验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5615" name="Text Box 15"/>
          <p:cNvSpPr txBox="1">
            <a:spLocks noChangeArrowheads="1"/>
          </p:cNvSpPr>
          <p:nvPr/>
        </p:nvSpPr>
        <p:spPr bwMode="auto">
          <a:xfrm>
            <a:off x="517525" y="1828800"/>
            <a:ext cx="549275" cy="29718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eaVert">
            <a:spAutoFit/>
          </a:bodyPr>
          <a:lstStyle/>
          <a:p>
            <a:pPr marR="0" algn="ctr" defTabSz="914400" eaLnBrk="1" hangingPunct="1">
              <a:spcBef>
                <a:spcPct val="50000"/>
              </a:spcBef>
              <a:buClrTx/>
              <a:buSzTx/>
              <a:buFontTx/>
              <a:buNone/>
              <a:defRPr/>
            </a:pPr>
            <a:r>
              <a:rPr kumimoji="0" lang="zh-CN" altLang="en-US" sz="2400" kern="1200" cap="none" spc="0" normalizeH="0" baseline="0" noProof="0">
                <a:latin typeface="Arial" panose="020B0604020202020204" pitchFamily="34" charset="0"/>
                <a:ea typeface="宋体" panose="02010600030101010101" pitchFamily="2" charset="-122"/>
                <a:cs typeface="+mn-cs"/>
              </a:rPr>
              <a:t>公共管理学 </a:t>
            </a:r>
            <a:endParaRPr kumimoji="0" lang="zh-CN" altLang="en-US" sz="2400" kern="1200" cap="none" spc="0" normalizeH="0" baseline="0" noProof="0">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614"/>
                                        </p:tgtEl>
                                        <p:attrNameLst>
                                          <p:attrName>style.visibility</p:attrName>
                                        </p:attrNameLst>
                                      </p:cBhvr>
                                      <p:to>
                                        <p:strVal val="visible"/>
                                      </p:to>
                                    </p:set>
                                    <p:animEffect transition="in" filter="diamond(in)">
                                      <p:cBhvr>
                                        <p:cTn id="7" dur="2000"/>
                                        <p:tgtEl>
                                          <p:spTgt spid="2561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5606"/>
                                        </p:tgtEl>
                                        <p:attrNameLst>
                                          <p:attrName>style.visibility</p:attrName>
                                        </p:attrNameLst>
                                      </p:cBhvr>
                                      <p:to>
                                        <p:strVal val="visible"/>
                                      </p:to>
                                    </p:set>
                                    <p:animEffect transition="in" filter="diamond(in)">
                                      <p:cBhvr>
                                        <p:cTn id="11" dur="2000"/>
                                        <p:tgtEl>
                                          <p:spTgt spid="25606"/>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25607"/>
                                        </p:tgtEl>
                                        <p:attrNameLst>
                                          <p:attrName>style.visibility</p:attrName>
                                        </p:attrNameLst>
                                      </p:cBhvr>
                                      <p:to>
                                        <p:strVal val="visible"/>
                                      </p:to>
                                    </p:set>
                                    <p:animEffect transition="in" filter="diamond(in)">
                                      <p:cBhvr>
                                        <p:cTn id="15" dur="2000"/>
                                        <p:tgtEl>
                                          <p:spTgt spid="25607"/>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25608"/>
                                        </p:tgtEl>
                                        <p:attrNameLst>
                                          <p:attrName>style.visibility</p:attrName>
                                        </p:attrNameLst>
                                      </p:cBhvr>
                                      <p:to>
                                        <p:strVal val="visible"/>
                                      </p:to>
                                    </p:set>
                                    <p:animEffect transition="in" filter="diamond(in)">
                                      <p:cBhvr>
                                        <p:cTn id="19" dur="2000"/>
                                        <p:tgtEl>
                                          <p:spTgt spid="25608"/>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25609"/>
                                        </p:tgtEl>
                                        <p:attrNameLst>
                                          <p:attrName>style.visibility</p:attrName>
                                        </p:attrNameLst>
                                      </p:cBhvr>
                                      <p:to>
                                        <p:strVal val="visible"/>
                                      </p:to>
                                    </p:set>
                                    <p:animEffect transition="in" filter="diamond(in)">
                                      <p:cBhvr>
                                        <p:cTn id="23" dur="2000"/>
                                        <p:tgtEl>
                                          <p:spTgt spid="25609"/>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25605"/>
                                        </p:tgtEl>
                                        <p:attrNameLst>
                                          <p:attrName>style.visibility</p:attrName>
                                        </p:attrNameLst>
                                      </p:cBhvr>
                                      <p:to>
                                        <p:strVal val="visible"/>
                                      </p:to>
                                    </p:set>
                                    <p:animEffect transition="in" filter="diamond(in)">
                                      <p:cBhvr>
                                        <p:cTn id="27" dur="20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P spid="25606" grpId="0"/>
      <p:bldP spid="25607" grpId="0"/>
      <p:bldP spid="25608" grpId="0"/>
      <p:bldP spid="25609" grpId="0"/>
      <p:bldP spid="256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2"/>
          <p:cNvSpPr>
            <a:spLocks noGrp="1" noChangeArrowheads="1"/>
          </p:cNvSpPr>
          <p:nvPr>
            <p:ph type="title"/>
          </p:nvPr>
        </p:nvSpPr>
        <p:spPr>
          <a:xfrm>
            <a:off x="468313" y="161925"/>
            <a:ext cx="6840538" cy="4953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1  </a:t>
            </a: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公共管理环境认知与四大职能实验</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sp>
        <p:nvSpPr>
          <p:cNvPr id="58371" name="Rectangle 3"/>
          <p:cNvSpPr/>
          <p:nvPr/>
        </p:nvSpPr>
        <p:spPr>
          <a:xfrm>
            <a:off x="836613" y="1011238"/>
            <a:ext cx="184150" cy="763587"/>
          </a:xfrm>
          <a:prstGeom prst="rect">
            <a:avLst/>
          </a:prstGeom>
          <a:noFill/>
          <a:ln w="9525">
            <a:noFill/>
          </a:ln>
        </p:spPr>
        <p:txBody>
          <a:bodyPr wrap="none" anchor="ctr" anchorCtr="0">
            <a:spAutoFit/>
          </a:bodyPr>
          <a:p>
            <a:endParaRPr lang="zh-CN" altLang="en-US" sz="800" b="0" dirty="0">
              <a:latin typeface="Arial" panose="020B0604020202020204" pitchFamily="34" charset="0"/>
            </a:endParaRPr>
          </a:p>
          <a:p>
            <a:endParaRPr lang="zh-CN" altLang="en-US" sz="3600" b="0" dirty="0">
              <a:latin typeface="Arial" panose="020B0604020202020204" pitchFamily="34" charset="0"/>
            </a:endParaRPr>
          </a:p>
        </p:txBody>
      </p:sp>
      <p:graphicFrame>
        <p:nvGraphicFramePr>
          <p:cNvPr id="118832" name="Group 48"/>
          <p:cNvGraphicFramePr>
            <a:graphicFrameLocks noGrp="1"/>
          </p:cNvGraphicFramePr>
          <p:nvPr/>
        </p:nvGraphicFramePr>
        <p:xfrm>
          <a:off x="395288" y="762000"/>
          <a:ext cx="8672513" cy="5883275"/>
        </p:xfrm>
        <a:graphic>
          <a:graphicData uri="http://schemas.openxmlformats.org/drawingml/2006/table">
            <a:tbl>
              <a:tblPr/>
              <a:tblGrid>
                <a:gridCol w="1270000"/>
                <a:gridCol w="1555750"/>
                <a:gridCol w="4303712"/>
                <a:gridCol w="1543050"/>
              </a:tblGrid>
              <a:tr h="349250">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一级模块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二级模块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实验项目名称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涉及知识点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254000">
                <a:tc rowSpan="10">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公共管理环境认知与四大职能实验</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区域环境调研</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认识公共管理环境，人口、地理、交通、产业、文化环境对公共管理影响</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ea typeface="黑体" panose="02010609060101010101" pitchFamily="49" charset="-122"/>
                          <a:cs typeface="Times New Roman" panose="02020603050405020304" pitchFamily="18" charset="0"/>
                        </a:rPr>
                        <a:t>公共管理基本职能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vMerge="1">
                  <a:tcPr/>
                </a:tc>
                <a:tc rowSpan="3">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实验准备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区情调研方法与范围</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9">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ea typeface="黑体" panose="02010609060101010101" pitchFamily="49" charset="-122"/>
                          <a:cs typeface="Times New Roman" panose="02020603050405020304" pitchFamily="18" charset="0"/>
                        </a:rPr>
                        <a:t>公共管理环境</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ea typeface="黑体" panose="02010609060101010101" pitchFamily="49" charset="-122"/>
                          <a:cs typeface="Courier New" panose="02070309020205020404" pitchFamily="49" charset="0"/>
                        </a:rPr>
                        <a:t>分析外部环境对公共管理机构的生存、发展、制约与影响</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确定区情调研主要数据来源</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实验实施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筛选能够体现区域区情主要环境指标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计划本次区情调研，组员职责分工</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组织具体数据搜集，确定完成时限</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对数据真实性检验，分析环境对后期公共管理运作的影响</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53988">
                <a:tc vMerge="1">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实验总结</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比较各区域发展水平，讨论公共环境对区域发展的影响</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970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计划、组织、协调和控制职能在本实验中应用</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2"/>
          <p:cNvSpPr>
            <a:spLocks noGrp="1" noChangeArrowheads="1"/>
          </p:cNvSpPr>
          <p:nvPr>
            <p:ph type="title"/>
          </p:nvPr>
        </p:nvSpPr>
        <p:spPr>
          <a:xfrm>
            <a:off x="457200" y="0"/>
            <a:ext cx="8229600" cy="6096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2  </a:t>
            </a: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公共政策设计、执行和评估实验</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sp>
        <p:nvSpPr>
          <p:cNvPr id="59395" name="Rectangle 3"/>
          <p:cNvSpPr/>
          <p:nvPr/>
        </p:nvSpPr>
        <p:spPr>
          <a:xfrm>
            <a:off x="836613" y="1239838"/>
            <a:ext cx="184150" cy="763587"/>
          </a:xfrm>
          <a:prstGeom prst="rect">
            <a:avLst/>
          </a:prstGeom>
          <a:noFill/>
          <a:ln w="9525">
            <a:noFill/>
          </a:ln>
        </p:spPr>
        <p:txBody>
          <a:bodyPr wrap="none" anchor="ctr" anchorCtr="0">
            <a:spAutoFit/>
          </a:bodyPr>
          <a:p>
            <a:endParaRPr lang="zh-CN" altLang="en-US" sz="800" b="0" dirty="0">
              <a:latin typeface="Arial" panose="020B0604020202020204" pitchFamily="34" charset="0"/>
            </a:endParaRPr>
          </a:p>
          <a:p>
            <a:endParaRPr lang="zh-CN" altLang="en-US" sz="3600" b="0" dirty="0">
              <a:latin typeface="Arial" panose="020B0604020202020204" pitchFamily="34" charset="0"/>
            </a:endParaRPr>
          </a:p>
        </p:txBody>
      </p:sp>
      <p:graphicFrame>
        <p:nvGraphicFramePr>
          <p:cNvPr id="119852" name="Group 44"/>
          <p:cNvGraphicFramePr>
            <a:graphicFrameLocks noGrp="1"/>
          </p:cNvGraphicFramePr>
          <p:nvPr/>
        </p:nvGraphicFramePr>
        <p:xfrm>
          <a:off x="468313" y="685800"/>
          <a:ext cx="8439150" cy="5757863"/>
        </p:xfrm>
        <a:graphic>
          <a:graphicData uri="http://schemas.openxmlformats.org/drawingml/2006/table">
            <a:tbl>
              <a:tblPr/>
              <a:tblGrid>
                <a:gridCol w="1292225"/>
                <a:gridCol w="1098550"/>
                <a:gridCol w="4532312"/>
                <a:gridCol w="1516063"/>
              </a:tblGrid>
              <a:tr h="41433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一级模块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二级模块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实验项目名称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涉及知识点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414338">
                <a:tc rowSpan="10">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公共政策设计、执行和评估实验</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导入培训</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公共管理中的政府角色与政府职能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0">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公共管理视野中的政府角色</a:t>
                      </a:r>
                      <a:endPar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公共政策设计、执行和评估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5925">
                <a:tc vMerge="1">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实验准备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公共政策问题建构</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14338">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政策规划基本步骤</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725488">
                <a:tc vMerge="1">
                  <a:tcPr/>
                </a:tc>
                <a:tc rowSpan="5">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实验实施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对区域资源、区域人口、产业等情况进行分析</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727075">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对比公共服务与公共管理绩效指标，确定公共政策的目标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14338">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制定公共事业、产业服务的政策措施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14338">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模拟不同岗位政策执行要点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15925">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对比政策目标，评估公共政策执行效果</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14338">
                <a:tc vMerge="1">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实验总结</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不同区域环境下政策目标与措施差异化</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14338">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影响公共政策执行的因素</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2"/>
          <p:cNvSpPr>
            <a:spLocks noGrp="1" noChangeArrowheads="1"/>
          </p:cNvSpPr>
          <p:nvPr>
            <p:ph type="title"/>
          </p:nvPr>
        </p:nvSpPr>
        <p:spPr>
          <a:xfrm>
            <a:off x="457200" y="0"/>
            <a:ext cx="8229600" cy="5334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3  </a:t>
            </a: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公共财政管理实验</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graphicFrame>
        <p:nvGraphicFramePr>
          <p:cNvPr id="120880" name="Group 48"/>
          <p:cNvGraphicFramePr>
            <a:graphicFrameLocks noGrp="1"/>
          </p:cNvGraphicFramePr>
          <p:nvPr/>
        </p:nvGraphicFramePr>
        <p:xfrm>
          <a:off x="457200" y="609600"/>
          <a:ext cx="8229600" cy="6188075"/>
        </p:xfrm>
        <a:graphic>
          <a:graphicData uri="http://schemas.openxmlformats.org/drawingml/2006/table">
            <a:tbl>
              <a:tblPr/>
              <a:tblGrid>
                <a:gridCol w="1066800"/>
                <a:gridCol w="1244600"/>
                <a:gridCol w="4622800"/>
                <a:gridCol w="1295400"/>
              </a:tblGrid>
              <a:tr h="322263">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一级模块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二级模块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实验项目名称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涉及知识点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187325">
                <a:tc rowSpan="10">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公共财政管理实验</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导入培训</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公共财政管理的概念及其特征</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公共财政</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实验准备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理解公共财政管理包含内容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9">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公共预算与收入管理</a:t>
                      </a:r>
                      <a:endPar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公共支出管理</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掌握公共预算管理基本模式</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81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理解公共预算管理过程</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2016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熟悉政府融资基本模式</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实验实施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设立本沙盘实验公共财政管理总体目标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计算本实沙盘实验中的预算收入项目，每年确定土地、税收金额</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根据公共投资计划确定公共事业投资金额、运营费用，各项转移性支出、购买支出情况</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根据预算收入与预算支出差额，选择不同融资方式</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53988">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实验总结</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每年总结公共预算执行情况，提出改进措施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2"/>
          <p:cNvSpPr>
            <a:spLocks noGrp="1" noChangeArrowheads="1"/>
          </p:cNvSpPr>
          <p:nvPr>
            <p:ph type="title"/>
          </p:nvPr>
        </p:nvSpPr>
        <p:spPr>
          <a:xfrm>
            <a:off x="457200" y="0"/>
            <a:ext cx="8229600" cy="487363"/>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4  </a:t>
            </a: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政府绩效管理实验</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graphicFrame>
        <p:nvGraphicFramePr>
          <p:cNvPr id="121904" name="Group 48"/>
          <p:cNvGraphicFramePr>
            <a:graphicFrameLocks noGrp="1"/>
          </p:cNvGraphicFramePr>
          <p:nvPr/>
        </p:nvGraphicFramePr>
        <p:xfrm>
          <a:off x="457200" y="685800"/>
          <a:ext cx="8424863" cy="6065838"/>
        </p:xfrm>
        <a:graphic>
          <a:graphicData uri="http://schemas.openxmlformats.org/drawingml/2006/table">
            <a:tbl>
              <a:tblPr/>
              <a:tblGrid>
                <a:gridCol w="1150938"/>
                <a:gridCol w="1155700"/>
                <a:gridCol w="4779962"/>
                <a:gridCol w="1338263"/>
              </a:tblGrid>
              <a:tr h="33178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一级模块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二级模块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实验项目名称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涉及知识点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149225">
                <a:tc rowSpan="1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政府绩效</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管理实验</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导入培训</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政府绩效与公共管理目标之前的关系</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公共部门绩效目标</a:t>
                      </a:r>
                      <a:endPar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评估方法与途径</a:t>
                      </a:r>
                      <a:endPar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科学绩效观核心内容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9225">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树立科学的公共管理与公共服务绩效观</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实验准备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搜集现实中各地政府绩效指标，和上一届政府相比发生了哪些变化</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理解本实验中政府绩效指标的意义</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81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掌握本实验中各绩效指标计算方法</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2016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科学绩效观对本区域长远发展影响</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实验实施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分析各绩效指标，找出提升政府绩效途径</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理解各指标之间的关联</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说明土地政策、人才政策、产业政策、公共事业投资政策等与政府绩效的关系</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计算各期绩效指标并分区域对比</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53988">
                <a:tc vMerge="1">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实验总结</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对比各区域绩效，总结绩效差异影响因素</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970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反思现实中绩效指标对政府行为引导作用</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2"/>
          <p:cNvSpPr>
            <a:spLocks noGrp="1" noChangeArrowheads="1"/>
          </p:cNvSpPr>
          <p:nvPr>
            <p:ph type="title"/>
          </p:nvPr>
        </p:nvSpPr>
        <p:spPr>
          <a:xfrm>
            <a:off x="457200" y="0"/>
            <a:ext cx="6983413" cy="4953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5  </a:t>
            </a: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企业型政府与公共管理变革创新实验</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sp>
        <p:nvSpPr>
          <p:cNvPr id="62467" name="Rectangle 3"/>
          <p:cNvSpPr/>
          <p:nvPr/>
        </p:nvSpPr>
        <p:spPr>
          <a:xfrm>
            <a:off x="836613" y="1163638"/>
            <a:ext cx="184150" cy="763587"/>
          </a:xfrm>
          <a:prstGeom prst="rect">
            <a:avLst/>
          </a:prstGeom>
          <a:noFill/>
          <a:ln w="9525">
            <a:noFill/>
          </a:ln>
        </p:spPr>
        <p:txBody>
          <a:bodyPr wrap="none" anchor="ctr" anchorCtr="0">
            <a:spAutoFit/>
          </a:bodyPr>
          <a:p>
            <a:endParaRPr lang="zh-CN" altLang="en-US" sz="800" b="0" dirty="0">
              <a:latin typeface="Arial" panose="020B0604020202020204" pitchFamily="34" charset="0"/>
            </a:endParaRPr>
          </a:p>
          <a:p>
            <a:endParaRPr lang="zh-CN" altLang="en-US" sz="3600" b="0" dirty="0">
              <a:latin typeface="Arial" panose="020B0604020202020204" pitchFamily="34" charset="0"/>
            </a:endParaRPr>
          </a:p>
        </p:txBody>
      </p:sp>
      <p:graphicFrame>
        <p:nvGraphicFramePr>
          <p:cNvPr id="122930" name="Group 50"/>
          <p:cNvGraphicFramePr>
            <a:graphicFrameLocks noGrp="1"/>
          </p:cNvGraphicFramePr>
          <p:nvPr/>
        </p:nvGraphicFramePr>
        <p:xfrm>
          <a:off x="152400" y="500063"/>
          <a:ext cx="8583613" cy="6370638"/>
        </p:xfrm>
        <a:graphic>
          <a:graphicData uri="http://schemas.openxmlformats.org/drawingml/2006/table">
            <a:tbl>
              <a:tblPr/>
              <a:tblGrid>
                <a:gridCol w="1420813"/>
                <a:gridCol w="1095375"/>
                <a:gridCol w="4848225"/>
                <a:gridCol w="1219200"/>
              </a:tblGrid>
              <a:tr h="331788">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一级模块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二级模块</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实验项目名称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涉及知识点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149225">
                <a:tc rowSpan="1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企业型政府与公共管理变革创新实验</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导入培训</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控制导向管理与服务导向管理的区别</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Courier New" panose="02070309020205020404" pitchFamily="49" charset="0"/>
                        </a:rPr>
                        <a:t>政府职能再造</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Courier New" panose="02070309020205020404" pitchFamily="49" charset="0"/>
                        </a:rPr>
                        <a:t>企业型政府</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9225">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以政府为本位与市场型政府区别</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实验准备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思考权力角色向服务角色如何转型</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确定企业型政府基本理念</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81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明确企业型政府目标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2016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站在公众与社会需要角度，重新思考政府为谁创造价值，创造了哪些价值</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实验实施</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确定企业对公共产品与服务需求，创造良好企业发展环境</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计算公共投资产出与效率</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确定公众对公共产品与服务需求，提升居民满意指数</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明确公共服务范围与政府效能指标的关联</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53988">
                <a:tc vMerge="1">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实验总结</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本实验中企业型政府职责范围</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970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政府公共管理变革创新内容</a:t>
                      </a:r>
                      <a:endParaRPr kumimoji="0" lang="zh-CN" altLang="en-US" sz="20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2"/>
          <p:cNvSpPr>
            <a:spLocks noGrp="1" noChangeArrowheads="1"/>
          </p:cNvSpPr>
          <p:nvPr>
            <p:ph type="title"/>
          </p:nvPr>
        </p:nvSpPr>
        <p:spPr>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对应的沙盘设计</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pic>
        <p:nvPicPr>
          <p:cNvPr id="63491" name="Picture 3"/>
          <p:cNvPicPr>
            <a:picLocks noChangeAspect="1"/>
          </p:cNvPicPr>
          <p:nvPr/>
        </p:nvPicPr>
        <p:blipFill>
          <a:blip r:embed="rId1"/>
          <a:stretch>
            <a:fillRect/>
          </a:stretch>
        </p:blipFill>
        <p:spPr>
          <a:xfrm>
            <a:off x="250825" y="1400175"/>
            <a:ext cx="8713788" cy="4721225"/>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Rectangle 2"/>
          <p:cNvSpPr>
            <a:spLocks noGrp="1" noChangeArrowheads="1"/>
          </p:cNvSpPr>
          <p:nvPr>
            <p:ph type="title"/>
          </p:nvPr>
        </p:nvSpPr>
        <p:spPr>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chemeClr val="bg1"/>
            </a:contourClr>
          </a:sp3d>
          <a:extLst>
            <a:ext uri="{AF507438-7753-43E0-B8FC-AC1667EBCBE1}">
              <a14:hiddenEffects xmlns:a14="http://schemas.microsoft.com/office/drawing/2010/main">
                <a:effectLst>
                  <a:outerShdw dist="17961" dir="13500000" algn="ctr" rotWithShape="0">
                    <a:srgbClr val="7A7A99"/>
                  </a:outerShdw>
                </a:effectLst>
              </a14:hiddenEffects>
            </a:ext>
          </a:extLst>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6  </a:t>
            </a:r>
            <a:r>
              <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危机管理与政府决策实验</a:t>
            </a:r>
            <a:endParaRPr kumimoji="0" lang="zh-CN" altLang="en-US" sz="2400" b="1"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sp>
        <p:nvSpPr>
          <p:cNvPr id="64515" name="Rectangle 3"/>
          <p:cNvSpPr/>
          <p:nvPr/>
        </p:nvSpPr>
        <p:spPr>
          <a:xfrm>
            <a:off x="836613" y="1392238"/>
            <a:ext cx="184150" cy="763587"/>
          </a:xfrm>
          <a:prstGeom prst="rect">
            <a:avLst/>
          </a:prstGeom>
          <a:noFill/>
          <a:ln w="9525">
            <a:noFill/>
          </a:ln>
        </p:spPr>
        <p:txBody>
          <a:bodyPr wrap="none" anchor="ctr" anchorCtr="0">
            <a:spAutoFit/>
          </a:bodyPr>
          <a:p>
            <a:endParaRPr lang="zh-CN" altLang="en-US" sz="800" b="0" dirty="0">
              <a:latin typeface="Arial" panose="020B0604020202020204" pitchFamily="34" charset="0"/>
            </a:endParaRPr>
          </a:p>
          <a:p>
            <a:endParaRPr lang="zh-CN" altLang="en-US" sz="3600" b="0" dirty="0">
              <a:latin typeface="Arial" panose="020B0604020202020204" pitchFamily="34" charset="0"/>
            </a:endParaRPr>
          </a:p>
        </p:txBody>
      </p:sp>
      <p:graphicFrame>
        <p:nvGraphicFramePr>
          <p:cNvPr id="124932" name="Group 4"/>
          <p:cNvGraphicFramePr>
            <a:graphicFrameLocks noGrp="1"/>
          </p:cNvGraphicFramePr>
          <p:nvPr/>
        </p:nvGraphicFramePr>
        <p:xfrm>
          <a:off x="971550" y="1341438"/>
          <a:ext cx="7848600" cy="4784725"/>
        </p:xfrm>
        <a:graphic>
          <a:graphicData uri="http://schemas.openxmlformats.org/drawingml/2006/table">
            <a:tbl>
              <a:tblPr/>
              <a:tblGrid>
                <a:gridCol w="1296988"/>
                <a:gridCol w="1098550"/>
                <a:gridCol w="3970337"/>
                <a:gridCol w="1482725"/>
              </a:tblGrid>
              <a:tr h="298450">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一级模块</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二级模块</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实验项目名称</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涉及知识点</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149225">
                <a:tc rowSpan="1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危机管理与政府决策实验</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导入培训</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公共危机特点</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Courier New" panose="02070309020205020404" pitchFamily="49" charset="0"/>
                        </a:rPr>
                        <a:t>公共危机</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cs typeface="Courier New" panose="02070309020205020404" pitchFamily="49" charset="0"/>
                        </a:rPr>
                        <a:t>应急管理</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9225">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公共危机处理原则</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实验准备</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实验中公共危机的类型与表现形式</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公共危机的常见处理模式</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81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公共危机的决策流程与配套措施</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201613">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应急管理的保障体系</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95288">
                <a:tc vMerge="1">
                  <a:tcPr/>
                </a:tc>
                <a:tc rowSpan="4">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实验实施</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了解危机真实状态</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了解媒体报道语态</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了解公众面对危机的心态</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制定公共危机对策</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53988">
                <a:tc vMerge="1">
                  <a:tcPr/>
                </a:tc>
                <a:tc rowSpan="2">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宋体" panose="02010600030101010101" pitchFamily="2" charset="-122"/>
                        </a:rPr>
                        <a:t>实验总结</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公共危机决策的预防与改进措施</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139700">
                <a:tc vMerge="1">
                  <a:tcPr/>
                </a:tc>
                <a:tc vMerge="1">
                  <a:tcPr/>
                </a:tc>
                <a:tc>
                  <a:txBody>
                    <a:bodyPr/>
                    <a:lstStyle>
                      <a:lvl1pPr eaLnBrk="0" hangingPunct="0">
                        <a:spcBef>
                          <a:spcPct val="20000"/>
                        </a:spcBef>
                        <a:defRPr sz="2800">
                          <a:solidFill>
                            <a:schemeClr val="tx1"/>
                          </a:solidFill>
                          <a:latin typeface="Arial" panose="020B0604020202020204" pitchFamily="34" charset="0"/>
                        </a:defRPr>
                      </a:lvl1pPr>
                      <a:lvl2pPr eaLnBrk="0" hangingPunct="0">
                        <a:spcBef>
                          <a:spcPct val="20000"/>
                        </a:spcBef>
                        <a:defRPr sz="2400">
                          <a:solidFill>
                            <a:schemeClr val="tx1"/>
                          </a:solidFill>
                          <a:latin typeface="Arial" panose="020B0604020202020204" pitchFamily="34" charset="0"/>
                        </a:defRPr>
                      </a:lvl2pPr>
                      <a:lvl3pPr eaLnBrk="0" hangingPunct="0">
                        <a:spcBef>
                          <a:spcPct val="20000"/>
                        </a:spcBef>
                        <a:defRPr sz="2000">
                          <a:solidFill>
                            <a:schemeClr val="tx1"/>
                          </a:solidFill>
                          <a:latin typeface="Arial" panose="020B0604020202020204" pitchFamily="34" charset="0"/>
                        </a:defRPr>
                      </a:lvl3pPr>
                      <a:lvl4pPr eaLnBrk="0" hangingPunct="0">
                        <a:spcBef>
                          <a:spcPct val="20000"/>
                        </a:spcBef>
                        <a:defRPr>
                          <a:solidFill>
                            <a:schemeClr val="tx1"/>
                          </a:solidFill>
                          <a:latin typeface="Arial" panose="020B0604020202020204" pitchFamily="34" charset="0"/>
                        </a:defRPr>
                      </a:lvl4pPr>
                      <a:lvl5pPr eaLnBrk="0" hangingPunct="0">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chemeClr val="tx1"/>
                          </a:solidFill>
                          <a:effectLst/>
                          <a:latin typeface="宋体" panose="02010600030101010101" pitchFamily="2" charset="-122"/>
                          <a:ea typeface="黑体" panose="02010609060101010101" pitchFamily="49" charset="-122"/>
                          <a:cs typeface="Courier New" panose="02070309020205020404" pitchFamily="49" charset="0"/>
                        </a:rPr>
                        <a:t>公共危机政府决策程序</a:t>
                      </a:r>
                      <a:endParaRPr kumimoji="0" lang="zh-CN" alt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cs typeface="Courier New" panose="02070309020205020404" pitchFamily="49"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3" descr="办公22"/>
          <p:cNvPicPr>
            <a:picLocks noChangeAspect="1"/>
          </p:cNvPicPr>
          <p:nvPr>
            <p:ph idx="1"/>
          </p:nvPr>
        </p:nvPicPr>
        <p:blipFill>
          <a:blip r:embed="rId1"/>
          <a:srcRect/>
          <a:stretch>
            <a:fillRect/>
          </a:stretch>
        </p:blipFill>
        <p:spPr>
          <a:xfrm>
            <a:off x="7019925" y="44450"/>
            <a:ext cx="2049463" cy="1517650"/>
          </a:xfrm>
        </p:spPr>
      </p:pic>
      <p:sp>
        <p:nvSpPr>
          <p:cNvPr id="93188" name="Rectangle 4"/>
          <p:cNvSpPr/>
          <p:nvPr/>
        </p:nvSpPr>
        <p:spPr>
          <a:xfrm>
            <a:off x="468313" y="1143000"/>
            <a:ext cx="8294687" cy="5199063"/>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a:lnSpc>
                <a:spcPts val="3100"/>
              </a:lnSpc>
            </a:pPr>
            <a:r>
              <a:rPr lang="zh-CN" altLang="en-US" sz="2400" b="1" dirty="0">
                <a:solidFill>
                  <a:srgbClr val="A50021"/>
                </a:solidFill>
                <a:ea typeface="宋体" panose="02010600030101010101" pitchFamily="2" charset="-122"/>
              </a:rPr>
              <a:t>培养要求</a:t>
            </a:r>
            <a:endParaRPr lang="zh-CN" altLang="en-US" sz="2400" b="1" dirty="0">
              <a:solidFill>
                <a:srgbClr val="A50021"/>
              </a:solidFill>
              <a:ea typeface="宋体" panose="02010600030101010101" pitchFamily="2" charset="-122"/>
            </a:endParaRPr>
          </a:p>
          <a:p>
            <a:pPr marL="342900" lvl="0" indent="-342900" eaLnBrk="1" hangingPunct="1">
              <a:lnSpc>
                <a:spcPct val="150000"/>
              </a:lnSpc>
              <a:spcBef>
                <a:spcPct val="0"/>
              </a:spcBef>
              <a:buNone/>
            </a:pPr>
            <a:r>
              <a:rPr lang="en-US" altLang="zh-CN" sz="2400" b="1" dirty="0">
                <a:ea typeface="宋体" panose="02010600030101010101" pitchFamily="2" charset="-122"/>
              </a:rPr>
              <a:t>1.</a:t>
            </a:r>
            <a:r>
              <a:rPr lang="zh-CN" altLang="en-US" sz="2400" b="1" dirty="0">
                <a:ea typeface="宋体" panose="02010600030101010101" pitchFamily="2" charset="-122"/>
              </a:rPr>
              <a:t>掌握管理科学、经济学、社会科学等现代科学的基本理论和基本知识</a:t>
            </a:r>
            <a:r>
              <a:rPr lang="en-US" altLang="zh-CN" sz="2400" b="1" dirty="0">
                <a:ea typeface="宋体" panose="02010600030101010101" pitchFamily="2" charset="-122"/>
              </a:rPr>
              <a:t>;</a:t>
            </a:r>
            <a:endParaRPr lang="en-US" altLang="zh-CN" sz="2400" b="1" dirty="0">
              <a:ea typeface="宋体" panose="02010600030101010101" pitchFamily="2" charset="-122"/>
            </a:endParaRPr>
          </a:p>
          <a:p>
            <a:pPr marL="342900" lvl="0" indent="-342900" eaLnBrk="1" hangingPunct="1">
              <a:lnSpc>
                <a:spcPct val="150000"/>
              </a:lnSpc>
              <a:spcBef>
                <a:spcPct val="0"/>
              </a:spcBef>
              <a:buNone/>
            </a:pPr>
            <a:r>
              <a:rPr lang="en-US" altLang="zh-CN" sz="2400" b="1" dirty="0">
                <a:ea typeface="宋体" panose="02010600030101010101" pitchFamily="2" charset="-122"/>
              </a:rPr>
              <a:t>2.</a:t>
            </a:r>
            <a:r>
              <a:rPr lang="zh-CN" altLang="en-US" sz="2400" b="1" dirty="0">
                <a:ea typeface="宋体" panose="02010600030101010101" pitchFamily="2" charset="-122"/>
              </a:rPr>
              <a:t>具有适应办公自动化、数据的收集和处理、进行统计分析的基本知识和能力</a:t>
            </a:r>
            <a:r>
              <a:rPr lang="en-US" altLang="zh-CN" sz="2400" b="1" dirty="0">
                <a:ea typeface="宋体" panose="02010600030101010101" pitchFamily="2" charset="-122"/>
              </a:rPr>
              <a:t>;</a:t>
            </a:r>
            <a:endParaRPr lang="en-US" altLang="zh-CN" sz="2400" b="1" dirty="0">
              <a:ea typeface="宋体" panose="02010600030101010101" pitchFamily="2" charset="-122"/>
            </a:endParaRPr>
          </a:p>
          <a:p>
            <a:pPr marL="342900" lvl="0" indent="-342900" eaLnBrk="1" hangingPunct="1">
              <a:lnSpc>
                <a:spcPct val="150000"/>
              </a:lnSpc>
              <a:spcBef>
                <a:spcPct val="0"/>
              </a:spcBef>
              <a:buNone/>
            </a:pPr>
            <a:r>
              <a:rPr lang="en-US" altLang="zh-CN" sz="2400" b="1" dirty="0">
                <a:ea typeface="宋体" panose="02010600030101010101" pitchFamily="2" charset="-122"/>
              </a:rPr>
              <a:t>3.</a:t>
            </a:r>
            <a:r>
              <a:rPr lang="zh-CN" altLang="en-US" sz="2400" b="1" dirty="0">
                <a:ea typeface="宋体" panose="02010600030101010101" pitchFamily="2" charset="-122"/>
              </a:rPr>
              <a:t>熟悉我国有关的法律法规、方针政策以及制度</a:t>
            </a:r>
            <a:r>
              <a:rPr lang="en-US" altLang="zh-CN" sz="2400" b="1" dirty="0">
                <a:ea typeface="宋体" panose="02010600030101010101" pitchFamily="2" charset="-122"/>
              </a:rPr>
              <a:t>;</a:t>
            </a:r>
            <a:endParaRPr lang="en-US" altLang="zh-CN" sz="2400" b="1" dirty="0">
              <a:ea typeface="宋体" panose="02010600030101010101" pitchFamily="2" charset="-122"/>
            </a:endParaRPr>
          </a:p>
          <a:p>
            <a:pPr marL="342900" lvl="0" indent="-342900" eaLnBrk="1" hangingPunct="1">
              <a:lnSpc>
                <a:spcPct val="150000"/>
              </a:lnSpc>
              <a:spcBef>
                <a:spcPct val="0"/>
              </a:spcBef>
              <a:buNone/>
            </a:pPr>
            <a:r>
              <a:rPr lang="en-US" altLang="zh-CN" sz="2400" b="1" dirty="0">
                <a:ea typeface="宋体" panose="02010600030101010101" pitchFamily="2" charset="-122"/>
              </a:rPr>
              <a:t>4.</a:t>
            </a:r>
            <a:r>
              <a:rPr lang="zh-CN" altLang="en-US" sz="2400" b="1" dirty="0">
                <a:ea typeface="宋体" panose="02010600030101010101" pitchFamily="2" charset="-122"/>
              </a:rPr>
              <a:t>具有较强的社会调查和写作能力</a:t>
            </a:r>
            <a:r>
              <a:rPr lang="en-US" altLang="zh-CN" sz="2400" b="1" dirty="0">
                <a:ea typeface="宋体" panose="02010600030101010101" pitchFamily="2" charset="-122"/>
              </a:rPr>
              <a:t>;</a:t>
            </a:r>
            <a:endParaRPr lang="en-US" altLang="zh-CN" sz="2400" b="1" dirty="0">
              <a:ea typeface="宋体" panose="02010600030101010101" pitchFamily="2" charset="-122"/>
            </a:endParaRPr>
          </a:p>
          <a:p>
            <a:pPr marL="342900" lvl="0" indent="-342900" eaLnBrk="1" hangingPunct="1">
              <a:lnSpc>
                <a:spcPct val="150000"/>
              </a:lnSpc>
              <a:spcBef>
                <a:spcPct val="0"/>
              </a:spcBef>
              <a:buNone/>
            </a:pPr>
            <a:r>
              <a:rPr lang="en-US" altLang="zh-CN" sz="2400" b="1" dirty="0">
                <a:ea typeface="宋体" panose="02010600030101010101" pitchFamily="2" charset="-122"/>
              </a:rPr>
              <a:t>5.</a:t>
            </a:r>
            <a:r>
              <a:rPr lang="zh-CN" altLang="en-US" sz="2400" b="1" dirty="0">
                <a:ea typeface="宋体" panose="02010600030101010101" pitchFamily="2" charset="-122"/>
              </a:rPr>
              <a:t>掌握文献检索、资料查询的基本方法，具有初步的科学研究和实际工作能力。</a:t>
            </a:r>
            <a:endParaRPr lang="zh-CN" altLang="en-US" sz="24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188">
                                            <p:txEl>
                                              <p:charRg st="0" end="5"/>
                                            </p:txEl>
                                          </p:spTgt>
                                        </p:tgtEl>
                                        <p:attrNameLst>
                                          <p:attrName>style.visibility</p:attrName>
                                        </p:attrNameLst>
                                      </p:cBhvr>
                                      <p:to>
                                        <p:strVal val="visible"/>
                                      </p:to>
                                    </p:set>
                                    <p:animEffect transition="in" filter="blinds(horizontal)">
                                      <p:cBhvr>
                                        <p:cTn id="7" dur="500"/>
                                        <p:tgtEl>
                                          <p:spTgt spid="93188">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5538" name="Group 2"/>
          <p:cNvGrpSpPr/>
          <p:nvPr/>
        </p:nvGrpSpPr>
        <p:grpSpPr>
          <a:xfrm>
            <a:off x="228600" y="1371600"/>
            <a:ext cx="1066800" cy="3733800"/>
            <a:chOff x="0" y="0"/>
            <a:chExt cx="6228000" cy="719137"/>
          </a:xfrm>
        </p:grpSpPr>
        <p:sp>
          <p:nvSpPr>
            <p:cNvPr id="65550"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65551"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26629" name="Text Box 5"/>
          <p:cNvSpPr txBox="1">
            <a:spLocks noChangeArrowheads="1"/>
          </p:cNvSpPr>
          <p:nvPr/>
        </p:nvSpPr>
        <p:spPr bwMode="auto">
          <a:xfrm>
            <a:off x="2133600" y="4044950"/>
            <a:ext cx="2667000" cy="7524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参与各项政府实战工作，掌握各项工作要点</a:t>
            </a:r>
            <a:r>
              <a:rPr kumimoji="0" lang="zh-CN" altLang="en-US" b="0" kern="1200" cap="none" spc="0" normalizeH="0" baseline="0" noProof="0">
                <a:latin typeface="Arial" panose="020B0604020202020204" pitchFamily="34" charset="0"/>
                <a:ea typeface="宋体" panose="02010600030101010101" pitchFamily="2" charset="-122"/>
                <a:cs typeface="+mn-cs"/>
              </a:rPr>
              <a:t>  </a:t>
            </a:r>
            <a:endParaRPr kumimoji="0" lang="zh-CN" altLang="en-US" b="0" kern="1200" cap="none" spc="0" normalizeH="0" baseline="0" noProof="0">
              <a:latin typeface="Arial" panose="020B0604020202020204" pitchFamily="34" charset="0"/>
              <a:ea typeface="宋体" panose="02010600030101010101" pitchFamily="2" charset="-122"/>
              <a:cs typeface="+mn-cs"/>
            </a:endParaRPr>
          </a:p>
        </p:txBody>
      </p:sp>
      <p:sp>
        <p:nvSpPr>
          <p:cNvPr id="26630" name="Text Box 6"/>
          <p:cNvSpPr txBox="1">
            <a:spLocks noChangeArrowheads="1"/>
          </p:cNvSpPr>
          <p:nvPr/>
        </p:nvSpPr>
        <p:spPr bwMode="auto">
          <a:xfrm>
            <a:off x="5257800" y="1905000"/>
            <a:ext cx="2743200" cy="9175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理解部门公共政策对区域发展的影响 </a:t>
            </a:r>
            <a:r>
              <a:rPr kumimoji="0" lang="zh-CN" altLang="en-US" b="0" kern="1200" cap="none" spc="0" normalizeH="0" baseline="0" noProof="0">
                <a:latin typeface="Arial" panose="020B0604020202020204" pitchFamily="34" charset="0"/>
                <a:ea typeface="宋体" panose="02010600030101010101" pitchFamily="2" charset="-122"/>
                <a:cs typeface="+mn-cs"/>
              </a:rPr>
              <a:t> </a:t>
            </a:r>
            <a:endParaRPr kumimoji="0" lang="zh-CN" altLang="en-US" b="0" kern="1200" cap="none" spc="0" normalizeH="0" baseline="0" noProof="0">
              <a:latin typeface="Arial" panose="020B0604020202020204" pitchFamily="34" charset="0"/>
              <a:ea typeface="宋体" panose="02010600030101010101" pitchFamily="2" charset="-122"/>
              <a:cs typeface="+mn-cs"/>
            </a:endParaRPr>
          </a:p>
        </p:txBody>
      </p:sp>
      <p:sp>
        <p:nvSpPr>
          <p:cNvPr id="26631" name="Text Box 7"/>
          <p:cNvSpPr txBox="1">
            <a:spLocks noChangeArrowheads="1"/>
          </p:cNvSpPr>
          <p:nvPr/>
        </p:nvSpPr>
        <p:spPr bwMode="auto">
          <a:xfrm>
            <a:off x="2133600" y="3141663"/>
            <a:ext cx="2743200" cy="7524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根据不同区情，能够制定相应发展策略</a:t>
            </a:r>
            <a:r>
              <a:rPr kumimoji="0" lang="zh-CN" altLang="en-US" b="0" kern="1200" cap="none" spc="0" normalizeH="0" baseline="0" noProof="0">
                <a:latin typeface="Arial" panose="020B0604020202020204" pitchFamily="34" charset="0"/>
                <a:ea typeface="宋体" panose="02010600030101010101" pitchFamily="2" charset="-122"/>
                <a:cs typeface="+mn-cs"/>
              </a:rPr>
              <a:t>  </a:t>
            </a:r>
            <a:endParaRPr kumimoji="0" lang="zh-CN" altLang="en-US" b="0" kern="1200" cap="none" spc="0" normalizeH="0" baseline="0" noProof="0">
              <a:latin typeface="Arial" panose="020B0604020202020204" pitchFamily="34" charset="0"/>
              <a:ea typeface="宋体" panose="02010600030101010101" pitchFamily="2" charset="-122"/>
              <a:cs typeface="+mn-cs"/>
            </a:endParaRPr>
          </a:p>
        </p:txBody>
      </p:sp>
      <p:sp>
        <p:nvSpPr>
          <p:cNvPr id="26632" name="Text Box 8"/>
          <p:cNvSpPr txBox="1">
            <a:spLocks noChangeArrowheads="1"/>
          </p:cNvSpPr>
          <p:nvPr/>
        </p:nvSpPr>
        <p:spPr bwMode="auto">
          <a:xfrm>
            <a:off x="5257800" y="3194050"/>
            <a:ext cx="2743200" cy="4222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树立正确的政府绩效观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6633" name="Text Box 9"/>
          <p:cNvSpPr txBox="1">
            <a:spLocks noChangeArrowheads="1"/>
          </p:cNvSpPr>
          <p:nvPr/>
        </p:nvSpPr>
        <p:spPr bwMode="auto">
          <a:xfrm>
            <a:off x="5257800" y="4005263"/>
            <a:ext cx="2819400" cy="7524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站在区域发展高度反思现实，即见树木又见森林</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grpSp>
        <p:nvGrpSpPr>
          <p:cNvPr id="65544" name="Group 10"/>
          <p:cNvGrpSpPr/>
          <p:nvPr/>
        </p:nvGrpSpPr>
        <p:grpSpPr>
          <a:xfrm>
            <a:off x="2057400" y="1066800"/>
            <a:ext cx="6229350" cy="719138"/>
            <a:chOff x="0" y="0"/>
            <a:chExt cx="6228000" cy="719137"/>
          </a:xfrm>
        </p:grpSpPr>
        <p:sp>
          <p:nvSpPr>
            <p:cNvPr id="65548"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zh-CN" sz="1800" dirty="0">
                <a:ea typeface="宋体" panose="02010600030101010101" pitchFamily="2" charset="-122"/>
              </a:endParaRPr>
            </a:p>
          </p:txBody>
        </p:sp>
        <p:sp>
          <p:nvSpPr>
            <p:cNvPr id="65549"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26637" name="Text Box 13"/>
          <p:cNvSpPr txBox="1">
            <a:spLocks noChangeArrowheads="1"/>
          </p:cNvSpPr>
          <p:nvPr/>
        </p:nvSpPr>
        <p:spPr bwMode="auto">
          <a:xfrm>
            <a:off x="2133600" y="1219200"/>
            <a:ext cx="5410200" cy="366713"/>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algn="ctr" defTabSz="914400" eaLnBrk="1" hangingPunct="1">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能力考核项目与要求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6638" name="Text Box 14"/>
          <p:cNvSpPr txBox="1">
            <a:spLocks noChangeArrowheads="1"/>
          </p:cNvSpPr>
          <p:nvPr/>
        </p:nvSpPr>
        <p:spPr bwMode="auto">
          <a:xfrm>
            <a:off x="2133600" y="1990725"/>
            <a:ext cx="2895600" cy="752475"/>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a:lnSpc>
                <a:spcPct val="120000"/>
              </a:lnSpc>
              <a:spcBef>
                <a:spcPct val="20000"/>
              </a:spcBef>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理解现实政府职能部门之间的联系与职责分工 </a:t>
            </a: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
        <p:nvSpPr>
          <p:cNvPr id="26639" name="Text Box 15"/>
          <p:cNvSpPr txBox="1">
            <a:spLocks noChangeArrowheads="1"/>
          </p:cNvSpPr>
          <p:nvPr/>
        </p:nvSpPr>
        <p:spPr bwMode="auto">
          <a:xfrm>
            <a:off x="517525" y="1828800"/>
            <a:ext cx="549275" cy="29718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eaVert">
            <a:spAutoFit/>
          </a:bodyPr>
          <a:lstStyle/>
          <a:p>
            <a:pPr marR="0" algn="ctr" defTabSz="914400" eaLnBrk="1" hangingPunct="1">
              <a:spcBef>
                <a:spcPct val="50000"/>
              </a:spcBef>
              <a:buClrTx/>
              <a:buSzTx/>
              <a:buFontTx/>
              <a:buNone/>
              <a:defRPr/>
            </a:pPr>
            <a:r>
              <a:rPr kumimoji="0" lang="zh-CN" altLang="en-US" sz="2400" kern="1200" cap="none" spc="0" normalizeH="0" baseline="0" noProof="0">
                <a:latin typeface="Arial" panose="020B0604020202020204" pitchFamily="34" charset="0"/>
                <a:ea typeface="宋体" panose="02010600030101010101" pitchFamily="2" charset="-122"/>
                <a:cs typeface="+mn-cs"/>
              </a:rPr>
              <a:t>公共管理学 </a:t>
            </a:r>
            <a:endParaRPr kumimoji="0" lang="zh-CN" altLang="en-US" sz="2400" kern="1200" cap="none" spc="0" normalizeH="0" baseline="0" noProof="0">
              <a:latin typeface="Arial" panose="020B0604020202020204" pitchFamily="34" charset="0"/>
              <a:ea typeface="宋体" panose="02010600030101010101" pitchFamily="2" charset="-122"/>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11"/>
          <p:cNvSpPr/>
          <p:nvPr/>
        </p:nvSpPr>
        <p:spPr>
          <a:xfrm>
            <a:off x="4092732" y="3016701"/>
            <a:ext cx="1481049"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lIns="345097" tIns="379584" rIns="345097" bIns="379584" anchor="ctr"/>
          <a:lstStyle>
            <a:lvl1pPr defTabSz="1333500">
              <a:defRPr>
                <a:solidFill>
                  <a:schemeClr val="tx1"/>
                </a:solidFill>
                <a:latin typeface="Arial" panose="020B0604020202020204" pitchFamily="34" charset="0"/>
                <a:ea typeface="宋体" panose="02010600030101010101" pitchFamily="2" charset="-122"/>
              </a:defRPr>
            </a:lvl1pPr>
            <a:lvl2pPr marL="742950" indent="-285750" defTabSz="1333500">
              <a:defRPr>
                <a:solidFill>
                  <a:schemeClr val="tx1"/>
                </a:solidFill>
                <a:latin typeface="Arial" panose="020B0604020202020204" pitchFamily="34" charset="0"/>
                <a:ea typeface="宋体" panose="02010600030101010101" pitchFamily="2" charset="-122"/>
              </a:defRPr>
            </a:lvl2pPr>
            <a:lvl3pPr marL="1143000" indent="-228600" defTabSz="1333500">
              <a:defRPr>
                <a:solidFill>
                  <a:schemeClr val="tx1"/>
                </a:solidFill>
                <a:latin typeface="Arial" panose="020B0604020202020204" pitchFamily="34" charset="0"/>
                <a:ea typeface="宋体" panose="02010600030101010101" pitchFamily="2" charset="-122"/>
              </a:defRPr>
            </a:lvl3pPr>
            <a:lvl4pPr marL="1600200" indent="-228600" defTabSz="1333500">
              <a:defRPr>
                <a:solidFill>
                  <a:schemeClr val="tx1"/>
                </a:solidFill>
                <a:latin typeface="Arial" panose="020B0604020202020204" pitchFamily="34" charset="0"/>
                <a:ea typeface="宋体" panose="02010600030101010101" pitchFamily="2" charset="-122"/>
              </a:defRPr>
            </a:lvl4pPr>
            <a:lvl5pPr marL="2057400" indent="-228600" defTabSz="1333500">
              <a:defRPr>
                <a:solidFill>
                  <a:schemeClr val="tx1"/>
                </a:solidFill>
                <a:latin typeface="Arial" panose="020B0604020202020204" pitchFamily="34" charset="0"/>
                <a:ea typeface="宋体" panose="02010600030101010101" pitchFamily="2" charset="-122"/>
              </a:defRPr>
            </a:lvl5pPr>
            <a:lvl6pPr marL="25146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3335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rPr>
              <a:t>六大实验 </a:t>
            </a:r>
            <a:endPar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4" name="任意多边形 13"/>
          <p:cNvSpPr/>
          <p:nvPr/>
        </p:nvSpPr>
        <p:spPr>
          <a:xfrm>
            <a:off x="5706565" y="4604201"/>
            <a:ext cx="1771942"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rPr>
              <a:t>实验总结 </a:t>
            </a:r>
            <a:endPar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9704" name="Line 8"/>
          <p:cNvSpPr>
            <a:spLocks noChangeShapeType="1"/>
          </p:cNvSpPr>
          <p:nvPr/>
        </p:nvSpPr>
        <p:spPr bwMode="auto">
          <a:xfrm flipH="1">
            <a:off x="3276600" y="4267200"/>
            <a:ext cx="762000" cy="3810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5" name="Line 9"/>
          <p:cNvSpPr>
            <a:spLocks noChangeShapeType="1"/>
          </p:cNvSpPr>
          <p:nvPr/>
        </p:nvSpPr>
        <p:spPr bwMode="auto">
          <a:xfrm>
            <a:off x="5562600" y="4343400"/>
            <a:ext cx="762000" cy="3810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任意多边形 13"/>
          <p:cNvSpPr/>
          <p:nvPr/>
        </p:nvSpPr>
        <p:spPr>
          <a:xfrm>
            <a:off x="2277565" y="4680401"/>
            <a:ext cx="1771942"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rPr>
              <a:t>实验实施 </a:t>
            </a:r>
            <a:endPar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7" name="任意多边形 16"/>
          <p:cNvSpPr/>
          <p:nvPr/>
        </p:nvSpPr>
        <p:spPr>
          <a:xfrm>
            <a:off x="2435705" y="1099335"/>
            <a:ext cx="1693895"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rPr>
              <a:t>理论培训 </a:t>
            </a:r>
            <a:endPar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3" name="任意多边形 16"/>
          <p:cNvSpPr/>
          <p:nvPr/>
        </p:nvSpPr>
        <p:spPr>
          <a:xfrm>
            <a:off x="5703115" y="1112035"/>
            <a:ext cx="1702763"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rPr>
              <a:t>实验准备 </a:t>
            </a:r>
            <a:endParaRPr kumimoji="0" lang="zh-CN" altLang="en-US" sz="2400" b="1"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9715" name="Line 19"/>
          <p:cNvSpPr>
            <a:spLocks noChangeShapeType="1"/>
          </p:cNvSpPr>
          <p:nvPr/>
        </p:nvSpPr>
        <p:spPr bwMode="auto">
          <a:xfrm flipH="1" flipV="1">
            <a:off x="3657600" y="2743200"/>
            <a:ext cx="381000" cy="6096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16" name="Line 20"/>
          <p:cNvSpPr>
            <a:spLocks noChangeShapeType="1"/>
          </p:cNvSpPr>
          <p:nvPr/>
        </p:nvSpPr>
        <p:spPr bwMode="auto">
          <a:xfrm flipV="1">
            <a:off x="5715000" y="2819400"/>
            <a:ext cx="381000" cy="5334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000000"/>
                                          </p:val>
                                        </p:tav>
                                        <p:tav tm="100000">
                                          <p:val>
                                            <p:strVal val="#ppt_w"/>
                                          </p:val>
                                        </p:tav>
                                      </p:tavLst>
                                    </p:anim>
                                    <p:anim calcmode="lin" valueType="num">
                                      <p:cBhvr>
                                        <p:cTn id="8" dur="300" fill="hold"/>
                                        <p:tgtEl>
                                          <p:spTgt spid="12"/>
                                        </p:tgtEl>
                                        <p:attrNameLst>
                                          <p:attrName>ppt_h</p:attrName>
                                        </p:attrNameLst>
                                      </p:cBhvr>
                                      <p:tavLst>
                                        <p:tav tm="0">
                                          <p:val>
                                            <p:fltVal val="0.000000"/>
                                          </p:val>
                                        </p:tav>
                                        <p:tav tm="100000">
                                          <p:val>
                                            <p:strVal val="#ppt_h"/>
                                          </p:val>
                                        </p:tav>
                                      </p:tavLst>
                                    </p:anim>
                                    <p:animEffect transition="in" filter="fade">
                                      <p:cBhvr>
                                        <p:cTn id="9" dur="300"/>
                                        <p:tgtEl>
                                          <p:spTgt spid="12"/>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29704"/>
                                        </p:tgtEl>
                                        <p:attrNameLst>
                                          <p:attrName>style.visibility</p:attrName>
                                        </p:attrNameLst>
                                      </p:cBhvr>
                                      <p:to>
                                        <p:strVal val="visible"/>
                                      </p:to>
                                    </p:set>
                                    <p:animEffect transition="in" filter="checkerboard(across)">
                                      <p:cBhvr>
                                        <p:cTn id="13" dur="500"/>
                                        <p:tgtEl>
                                          <p:spTgt spid="29704"/>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 presetClass="entr" presetSubtype="10" fill="hold" nodeType="afterEffect">
                                  <p:stCondLst>
                                    <p:cond delay="0"/>
                                  </p:stCondLst>
                                  <p:childTnLst>
                                    <p:set>
                                      <p:cBhvr>
                                        <p:cTn id="21" dur="1" fill="hold">
                                          <p:stCondLst>
                                            <p:cond delay="0"/>
                                          </p:stCondLst>
                                        </p:cTn>
                                        <p:tgtEl>
                                          <p:spTgt spid="29705"/>
                                        </p:tgtEl>
                                        <p:attrNameLst>
                                          <p:attrName>style.visibility</p:attrName>
                                        </p:attrNameLst>
                                      </p:cBhvr>
                                      <p:to>
                                        <p:strVal val="visible"/>
                                      </p:to>
                                    </p:set>
                                    <p:animEffect transition="in" filter="checkerboard(across)">
                                      <p:cBhvr>
                                        <p:cTn id="22" dur="500"/>
                                        <p:tgtEl>
                                          <p:spTgt spid="29705"/>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5" presetClass="entr" presetSubtype="10" fill="hold" nodeType="afterEffect">
                                  <p:stCondLst>
                                    <p:cond delay="0"/>
                                  </p:stCondLst>
                                  <p:childTnLst>
                                    <p:set>
                                      <p:cBhvr>
                                        <p:cTn id="40" dur="1" fill="hold">
                                          <p:stCondLst>
                                            <p:cond delay="0"/>
                                          </p:stCondLst>
                                        </p:cTn>
                                        <p:tgtEl>
                                          <p:spTgt spid="29715"/>
                                        </p:tgtEl>
                                        <p:attrNameLst>
                                          <p:attrName>style.visibility</p:attrName>
                                        </p:attrNameLst>
                                      </p:cBhvr>
                                      <p:to>
                                        <p:strVal val="visible"/>
                                      </p:to>
                                    </p:set>
                                    <p:animEffect transition="in" filter="checkerboard(across)">
                                      <p:cBhvr>
                                        <p:cTn id="41" dur="500"/>
                                        <p:tgtEl>
                                          <p:spTgt spid="29715"/>
                                        </p:tgtEl>
                                      </p:cBhvr>
                                    </p:animEffect>
                                  </p:childTnLst>
                                </p:cTn>
                              </p:par>
                            </p:childTnLst>
                          </p:cTn>
                        </p:par>
                        <p:par>
                          <p:cTn id="42" fill="hold">
                            <p:stCondLst>
                              <p:cond delay="4000"/>
                            </p:stCondLst>
                            <p:childTnLst>
                              <p:par>
                                <p:cTn id="43" presetID="5" presetClass="entr" presetSubtype="10" fill="hold" nodeType="afterEffect">
                                  <p:stCondLst>
                                    <p:cond delay="0"/>
                                  </p:stCondLst>
                                  <p:childTnLst>
                                    <p:set>
                                      <p:cBhvr>
                                        <p:cTn id="44" dur="1" fill="hold">
                                          <p:stCondLst>
                                            <p:cond delay="0"/>
                                          </p:stCondLst>
                                        </p:cTn>
                                        <p:tgtEl>
                                          <p:spTgt spid="29716"/>
                                        </p:tgtEl>
                                        <p:attrNameLst>
                                          <p:attrName>style.visibility</p:attrName>
                                        </p:attrNameLst>
                                      </p:cBhvr>
                                      <p:to>
                                        <p:strVal val="visible"/>
                                      </p:to>
                                    </p:set>
                                    <p:animEffect transition="in" filter="checkerboard(across)">
                                      <p:cBhvr>
                                        <p:cTn id="45" dur="500"/>
                                        <p:tgtEl>
                                          <p:spTgt spid="29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AutoShape 2">
            <a:hlinkClick r:id="" action="ppaction://noaction" highlightClick="1"/>
          </p:cNvPr>
          <p:cNvSpPr>
            <a:spLocks noChangeArrowheads="1"/>
          </p:cNvSpPr>
          <p:nvPr/>
        </p:nvSpPr>
        <p:spPr bwMode="auto">
          <a:xfrm>
            <a:off x="2555875" y="117475"/>
            <a:ext cx="4392613"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66"/>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学员感言 </a:t>
            </a:r>
            <a:r>
              <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 </a:t>
            </a:r>
            <a:endPar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46083" name="Rectangle 3"/>
          <p:cNvSpPr/>
          <p:nvPr/>
        </p:nvSpPr>
        <p:spPr>
          <a:xfrm>
            <a:off x="468313" y="836613"/>
            <a:ext cx="8135937" cy="6021387"/>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lnSpc>
                <a:spcPct val="190000"/>
              </a:lnSpc>
              <a:buClr>
                <a:schemeClr val="accent1"/>
              </a:buClr>
              <a:buFont typeface="Wingdings" panose="05000000000000000000" pitchFamily="2" charset="2"/>
              <a:buChar char="n"/>
            </a:pPr>
            <a:r>
              <a:rPr lang="zh-CN" altLang="en-US" sz="1800" b="1" dirty="0">
                <a:ea typeface="宋体" panose="02010600030101010101" pitchFamily="2" charset="-122"/>
              </a:rPr>
              <a:t>我们对政府职能和公共事业管理的真实运作情况有了一定的了解。由我们亲自动手，结合政府调控与招商引资、企业服务、人才竞争、公共事业投资，从头到尾，实际操作一遍，政府转变公共管理思维太重要了，实战真是太残酷了！</a:t>
            </a:r>
            <a:endParaRPr lang="zh-CN" altLang="en-US" sz="1800" b="1" dirty="0">
              <a:ea typeface="宋体" panose="02010600030101010101" pitchFamily="2" charset="-122"/>
            </a:endParaRPr>
          </a:p>
          <a:p>
            <a:pPr marL="342900" lvl="0" indent="-342900" eaLnBrk="1" hangingPunct="1">
              <a:lnSpc>
                <a:spcPct val="190000"/>
              </a:lnSpc>
              <a:buClr>
                <a:schemeClr val="accent1"/>
              </a:buClr>
              <a:buFont typeface="Wingdings" panose="05000000000000000000" pitchFamily="2" charset="2"/>
              <a:buChar char="n"/>
            </a:pPr>
            <a:r>
              <a:rPr lang="en-US" altLang="zh-CN" sz="1800" b="1" dirty="0">
                <a:ea typeface="宋体" panose="02010600030101010101" pitchFamily="2" charset="-122"/>
              </a:rPr>
              <a:t>2</a:t>
            </a:r>
            <a:r>
              <a:rPr lang="zh-CN" altLang="en-US" sz="1800" b="1" dirty="0">
                <a:ea typeface="宋体" panose="02010600030101010101" pitchFamily="2" charset="-122"/>
              </a:rPr>
              <a:t>天时间，我们学会了分析现实政府绩效的基本指标，学会了判断政策效果的方法。体会了公共事业管理的基本知识，以及如何分析区情，政府如何在发展工业、商业、服务业，提高人民生活幸福值之间找到平衡。</a:t>
            </a:r>
            <a:endParaRPr lang="zh-CN" altLang="en-US" sz="1800" b="1" dirty="0">
              <a:ea typeface="宋体" panose="02010600030101010101" pitchFamily="2" charset="-122"/>
            </a:endParaRPr>
          </a:p>
          <a:p>
            <a:pPr marL="342900" lvl="0" indent="-342900" eaLnBrk="1" hangingPunct="1">
              <a:lnSpc>
                <a:spcPct val="190000"/>
              </a:lnSpc>
              <a:buClr>
                <a:schemeClr val="accent1"/>
              </a:buClr>
              <a:buFont typeface="Wingdings" panose="05000000000000000000" pitchFamily="2" charset="2"/>
              <a:buChar char="n"/>
            </a:pPr>
            <a:r>
              <a:rPr lang="zh-CN" altLang="en-US" sz="1800" b="1" dirty="0">
                <a:ea typeface="宋体" panose="02010600030101010101" pitchFamily="2" charset="-122"/>
              </a:rPr>
              <a:t>我们相信经过这门实训课程，我们在以后的专业学习时不会从书本到书本，一定会联系实际生活思考问题了！</a:t>
            </a:r>
            <a:endParaRPr lang="zh-CN" altLang="en-US" sz="18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xEl>
                                              <p:charRg st="0" end="103"/>
                                            </p:txEl>
                                          </p:spTgt>
                                        </p:tgtEl>
                                        <p:attrNameLst>
                                          <p:attrName>style.visibility</p:attrName>
                                        </p:attrNameLst>
                                      </p:cBhvr>
                                      <p:to>
                                        <p:strVal val="visible"/>
                                      </p:to>
                                    </p:set>
                                    <p:anim calcmode="lin" valueType="num">
                                      <p:cBhvr additive="base">
                                        <p:cTn id="7" dur="500" fill="hold"/>
                                        <p:tgtEl>
                                          <p:spTgt spid="46083">
                                            <p:txEl>
                                              <p:charRg st="0" end="10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charRg st="0" end="10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xEl>
                                              <p:charRg st="103" end="198"/>
                                            </p:txEl>
                                          </p:spTgt>
                                        </p:tgtEl>
                                        <p:attrNameLst>
                                          <p:attrName>style.visibility</p:attrName>
                                        </p:attrNameLst>
                                      </p:cBhvr>
                                      <p:to>
                                        <p:strVal val="visible"/>
                                      </p:to>
                                    </p:set>
                                    <p:anim calcmode="lin" valueType="num">
                                      <p:cBhvr additive="base">
                                        <p:cTn id="13" dur="500" fill="hold"/>
                                        <p:tgtEl>
                                          <p:spTgt spid="46083">
                                            <p:txEl>
                                              <p:charRg st="103" end="19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charRg st="103" end="19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083">
                                            <p:txEl>
                                              <p:charRg st="198" end="247"/>
                                            </p:txEl>
                                          </p:spTgt>
                                        </p:tgtEl>
                                        <p:attrNameLst>
                                          <p:attrName>style.visibility</p:attrName>
                                        </p:attrNameLst>
                                      </p:cBhvr>
                                      <p:to>
                                        <p:strVal val="visible"/>
                                      </p:to>
                                    </p:set>
                                    <p:anim calcmode="lin" valueType="num">
                                      <p:cBhvr additive="base">
                                        <p:cTn id="19" dur="500" fill="hold"/>
                                        <p:tgtEl>
                                          <p:spTgt spid="46083">
                                            <p:txEl>
                                              <p:charRg st="198" end="24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3">
                                            <p:txEl>
                                              <p:charRg st="198" end="24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AutoShape 2">
            <a:hlinkClick r:id="" action="ppaction://noaction" highlightClick="1"/>
          </p:cNvPr>
          <p:cNvSpPr>
            <a:spLocks noChangeArrowheads="1"/>
          </p:cNvSpPr>
          <p:nvPr/>
        </p:nvSpPr>
        <p:spPr bwMode="auto">
          <a:xfrm>
            <a:off x="2555875" y="117475"/>
            <a:ext cx="4392613"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66"/>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学员感言 </a:t>
            </a:r>
            <a:r>
              <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 </a:t>
            </a:r>
            <a:endPar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47107" name="Rectangle 3"/>
          <p:cNvSpPr/>
          <p:nvPr/>
        </p:nvSpPr>
        <p:spPr>
          <a:xfrm>
            <a:off x="468313" y="836613"/>
            <a:ext cx="8135937" cy="6021387"/>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lnSpc>
                <a:spcPct val="190000"/>
              </a:lnSpc>
              <a:buClr>
                <a:schemeClr val="accent1"/>
              </a:buClr>
              <a:buFont typeface="Wingdings" panose="05000000000000000000" pitchFamily="2" charset="2"/>
              <a:buChar char="n"/>
            </a:pPr>
            <a:r>
              <a:rPr lang="en-US" altLang="zh-CN" sz="2000" b="1" dirty="0">
                <a:ea typeface="宋体" panose="02010600030101010101" pitchFamily="2" charset="-122"/>
              </a:rPr>
              <a:t>“2</a:t>
            </a:r>
            <a:r>
              <a:rPr lang="zh-CN" altLang="en-US" sz="2000" b="1" dirty="0">
                <a:ea typeface="宋体" panose="02010600030101010101" pitchFamily="2" charset="-122"/>
              </a:rPr>
              <a:t>天的实战，是团队与团队的打拼，团队成员一个都不能少，因为政府各部门职责太重要了，它让我们知道团队精神与与团队合作的重要性，包括如何分析环境，在危机中如何化险为夷，想尽一切办法！</a:t>
            </a:r>
            <a:endParaRPr lang="zh-CN" altLang="en-US" sz="2000" b="1" dirty="0">
              <a:ea typeface="宋体" panose="02010600030101010101" pitchFamily="2" charset="-122"/>
            </a:endParaRPr>
          </a:p>
          <a:p>
            <a:pPr marL="342900" lvl="0" indent="-342900" eaLnBrk="1" hangingPunct="1">
              <a:lnSpc>
                <a:spcPct val="190000"/>
              </a:lnSpc>
              <a:buClr>
                <a:schemeClr val="accent1"/>
              </a:buClr>
              <a:buFont typeface="Wingdings" panose="05000000000000000000" pitchFamily="2" charset="2"/>
              <a:buChar char="n"/>
            </a:pPr>
            <a:r>
              <a:rPr lang="zh-CN" altLang="en-US" sz="2000" b="1" dirty="0">
                <a:ea typeface="宋体" panose="02010600030101010101" pitchFamily="2" charset="-122"/>
              </a:rPr>
              <a:t>每一次体验，都是一次成长，一次知识的洗礼！以前认为学校学到的知识肯定用不上，这一次彻底改变了</a:t>
            </a:r>
            <a:r>
              <a:rPr lang="en-US" altLang="zh-CN" sz="2000" b="1" dirty="0">
                <a:ea typeface="宋体" panose="02010600030101010101" pitchFamily="2" charset="-122"/>
              </a:rPr>
              <a:t>......</a:t>
            </a:r>
            <a:r>
              <a:rPr lang="zh-CN" altLang="en-US" sz="2000" b="1" dirty="0">
                <a:ea typeface="宋体" panose="02010600030101010101" pitchFamily="2" charset="-122"/>
              </a:rPr>
              <a:t>这次实训课程将成为大学里永远的回忆！” </a:t>
            </a:r>
            <a:endParaRPr lang="zh-CN" altLang="en-US" sz="20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xEl>
                                              <p:charRg st="0" end="91"/>
                                            </p:txEl>
                                          </p:spTgt>
                                        </p:tgtEl>
                                        <p:attrNameLst>
                                          <p:attrName>style.visibility</p:attrName>
                                        </p:attrNameLst>
                                      </p:cBhvr>
                                      <p:to>
                                        <p:strVal val="visible"/>
                                      </p:to>
                                    </p:set>
                                    <p:anim calcmode="lin" valueType="num">
                                      <p:cBhvr additive="base">
                                        <p:cTn id="7" dur="500" fill="hold"/>
                                        <p:tgtEl>
                                          <p:spTgt spid="47107">
                                            <p:txEl>
                                              <p:charRg st="0" end="9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charRg st="0" end="9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xEl>
                                              <p:charRg st="91" end="164"/>
                                            </p:txEl>
                                          </p:spTgt>
                                        </p:tgtEl>
                                        <p:attrNameLst>
                                          <p:attrName>style.visibility</p:attrName>
                                        </p:attrNameLst>
                                      </p:cBhvr>
                                      <p:to>
                                        <p:strVal val="visible"/>
                                      </p:to>
                                    </p:set>
                                    <p:anim calcmode="lin" valueType="num">
                                      <p:cBhvr additive="base">
                                        <p:cTn id="13" dur="500" fill="hold"/>
                                        <p:tgtEl>
                                          <p:spTgt spid="47107">
                                            <p:txEl>
                                              <p:charRg st="91" end="16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charRg st="91" end="16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Line 774"/>
          <p:cNvSpPr/>
          <p:nvPr/>
        </p:nvSpPr>
        <p:spPr>
          <a:xfrm>
            <a:off x="3492500" y="3357563"/>
            <a:ext cx="2016125" cy="285750"/>
          </a:xfrm>
          <a:prstGeom prst="line">
            <a:avLst/>
          </a:prstGeom>
          <a:ln w="38100" cap="flat" cmpd="sng">
            <a:solidFill>
              <a:srgbClr val="000000"/>
            </a:solidFill>
            <a:prstDash val="sysDot"/>
            <a:headEnd type="none" w="med" len="med"/>
            <a:tailEnd type="triangle" w="med" len="med"/>
          </a:ln>
        </p:spPr>
      </p:sp>
      <p:sp>
        <p:nvSpPr>
          <p:cNvPr id="69635" name="Line 775"/>
          <p:cNvSpPr/>
          <p:nvPr/>
        </p:nvSpPr>
        <p:spPr>
          <a:xfrm flipV="1">
            <a:off x="3348038" y="3859213"/>
            <a:ext cx="2160587" cy="433387"/>
          </a:xfrm>
          <a:prstGeom prst="line">
            <a:avLst/>
          </a:prstGeom>
          <a:ln w="38100" cap="flat" cmpd="sng">
            <a:solidFill>
              <a:srgbClr val="000000"/>
            </a:solidFill>
            <a:prstDash val="sysDot"/>
            <a:headEnd type="none" w="med" len="med"/>
            <a:tailEnd type="triangle" w="med" len="med"/>
          </a:ln>
        </p:spPr>
      </p:sp>
      <p:grpSp>
        <p:nvGrpSpPr>
          <p:cNvPr id="69636" name="Group 788"/>
          <p:cNvGrpSpPr/>
          <p:nvPr/>
        </p:nvGrpSpPr>
        <p:grpSpPr>
          <a:xfrm>
            <a:off x="406400" y="2946400"/>
            <a:ext cx="3014663" cy="714375"/>
            <a:chOff x="757" y="2135"/>
            <a:chExt cx="1138" cy="450"/>
          </a:xfrm>
        </p:grpSpPr>
        <p:sp>
          <p:nvSpPr>
            <p:cNvPr id="69689" name="AutoShape 789"/>
            <p:cNvSpPr/>
            <p:nvPr/>
          </p:nvSpPr>
          <p:spPr>
            <a:xfrm>
              <a:off x="757" y="2256"/>
              <a:ext cx="76" cy="243"/>
            </a:xfrm>
            <a:prstGeom prst="roundRect">
              <a:avLst>
                <a:gd name="adj" fmla="val 50000"/>
              </a:avLst>
            </a:prstGeom>
            <a:gradFill rotWithShape="1">
              <a:gsLst>
                <a:gs pos="0">
                  <a:srgbClr val="333399"/>
                </a:gs>
                <a:gs pos="100000">
                  <a:srgbClr val="181847"/>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8" name="AutoShape 790"/>
            <p:cNvSpPr>
              <a:spLocks noChangeArrowheads="1"/>
            </p:cNvSpPr>
            <p:nvPr/>
          </p:nvSpPr>
          <p:spPr bwMode="auto">
            <a:xfrm>
              <a:off x="864" y="2282"/>
              <a:ext cx="963" cy="303"/>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91" name="AutoShape 791"/>
            <p:cNvSpPr/>
            <p:nvPr/>
          </p:nvSpPr>
          <p:spPr>
            <a:xfrm>
              <a:off x="796" y="2233"/>
              <a:ext cx="1099" cy="303"/>
            </a:xfrm>
            <a:prstGeom prst="roundRect">
              <a:avLst>
                <a:gd name="adj" fmla="val 50000"/>
              </a:avLst>
            </a:prstGeom>
            <a:solidFill>
              <a:srgbClr val="333399">
                <a:alpha val="50195"/>
              </a:srgb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0" name="AutoShape 792"/>
            <p:cNvSpPr>
              <a:spLocks noChangeArrowheads="1"/>
            </p:cNvSpPr>
            <p:nvPr/>
          </p:nvSpPr>
          <p:spPr bwMode="auto">
            <a:xfrm>
              <a:off x="929" y="2135"/>
              <a:ext cx="834" cy="303"/>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9637" name="Group 793"/>
          <p:cNvGrpSpPr/>
          <p:nvPr/>
        </p:nvGrpSpPr>
        <p:grpSpPr>
          <a:xfrm>
            <a:off x="406400" y="3886200"/>
            <a:ext cx="3014663" cy="714375"/>
            <a:chOff x="897" y="2760"/>
            <a:chExt cx="1138" cy="450"/>
          </a:xfrm>
        </p:grpSpPr>
        <p:sp>
          <p:nvSpPr>
            <p:cNvPr id="69685" name="AutoShape 794"/>
            <p:cNvSpPr/>
            <p:nvPr/>
          </p:nvSpPr>
          <p:spPr>
            <a:xfrm>
              <a:off x="897" y="2881"/>
              <a:ext cx="76" cy="243"/>
            </a:xfrm>
            <a:prstGeom prst="roundRect">
              <a:avLst>
                <a:gd name="adj" fmla="val 50000"/>
              </a:avLst>
            </a:prstGeom>
            <a:gradFill rotWithShape="1">
              <a:gsLst>
                <a:gs pos="0">
                  <a:srgbClr val="FF6600"/>
                </a:gs>
                <a:gs pos="100000">
                  <a:srgbClr val="762F00"/>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3" name="AutoShape 795"/>
            <p:cNvSpPr>
              <a:spLocks noChangeArrowheads="1"/>
            </p:cNvSpPr>
            <p:nvPr/>
          </p:nvSpPr>
          <p:spPr bwMode="auto">
            <a:xfrm>
              <a:off x="1004" y="2907"/>
              <a:ext cx="963" cy="303"/>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87" name="AutoShape 796"/>
            <p:cNvSpPr/>
            <p:nvPr/>
          </p:nvSpPr>
          <p:spPr>
            <a:xfrm>
              <a:off x="936" y="2858"/>
              <a:ext cx="1099" cy="303"/>
            </a:xfrm>
            <a:prstGeom prst="roundRect">
              <a:avLst>
                <a:gd name="adj" fmla="val 50000"/>
              </a:avLst>
            </a:prstGeom>
            <a:solidFill>
              <a:srgbClr val="FF6600">
                <a:alpha val="50195"/>
              </a:srgb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5" name="AutoShape 797"/>
            <p:cNvSpPr>
              <a:spLocks noChangeArrowheads="1"/>
            </p:cNvSpPr>
            <p:nvPr/>
          </p:nvSpPr>
          <p:spPr bwMode="auto">
            <a:xfrm>
              <a:off x="1069" y="2760"/>
              <a:ext cx="834" cy="303"/>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9638" name="Rectangle 810"/>
          <p:cNvSpPr/>
          <p:nvPr/>
        </p:nvSpPr>
        <p:spPr>
          <a:xfrm>
            <a:off x="1003300" y="3222625"/>
            <a:ext cx="2082800"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工程项目管理沙盘 </a:t>
            </a:r>
            <a:endParaRPr lang="zh-CN" altLang="en-US" sz="1900" b="1" dirty="0">
              <a:solidFill>
                <a:schemeClr val="bg1"/>
              </a:solidFill>
              <a:ea typeface="黑体" panose="02010609060101010101" pitchFamily="49" charset="-122"/>
            </a:endParaRPr>
          </a:p>
        </p:txBody>
      </p:sp>
      <p:sp>
        <p:nvSpPr>
          <p:cNvPr id="69639" name="Rectangle 811"/>
          <p:cNvSpPr/>
          <p:nvPr/>
        </p:nvSpPr>
        <p:spPr>
          <a:xfrm>
            <a:off x="1003300" y="4114800"/>
            <a:ext cx="2082800"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文化项目管理沙盘 </a:t>
            </a:r>
            <a:endParaRPr lang="zh-CN" altLang="en-US" sz="1900" b="1" dirty="0">
              <a:solidFill>
                <a:schemeClr val="bg1"/>
              </a:solidFill>
              <a:ea typeface="黑体" panose="02010609060101010101" pitchFamily="49" charset="-122"/>
            </a:endParaRPr>
          </a:p>
        </p:txBody>
      </p:sp>
      <p:sp>
        <p:nvSpPr>
          <p:cNvPr id="69640" name="Line 772"/>
          <p:cNvSpPr/>
          <p:nvPr/>
        </p:nvSpPr>
        <p:spPr>
          <a:xfrm>
            <a:off x="3779838" y="1558925"/>
            <a:ext cx="1943100" cy="1701800"/>
          </a:xfrm>
          <a:prstGeom prst="line">
            <a:avLst/>
          </a:prstGeom>
          <a:ln w="38100" cap="flat" cmpd="sng">
            <a:solidFill>
              <a:srgbClr val="000000"/>
            </a:solidFill>
            <a:prstDash val="sysDot"/>
            <a:headEnd type="none" w="med" len="med"/>
            <a:tailEnd type="triangle" w="med" len="med"/>
          </a:ln>
        </p:spPr>
      </p:sp>
      <p:sp>
        <p:nvSpPr>
          <p:cNvPr id="69641" name="Line 773"/>
          <p:cNvSpPr/>
          <p:nvPr/>
        </p:nvSpPr>
        <p:spPr>
          <a:xfrm>
            <a:off x="3781425" y="2476500"/>
            <a:ext cx="1798638" cy="954088"/>
          </a:xfrm>
          <a:prstGeom prst="line">
            <a:avLst/>
          </a:prstGeom>
          <a:ln w="38100" cap="flat" cmpd="sng">
            <a:solidFill>
              <a:srgbClr val="000000"/>
            </a:solidFill>
            <a:prstDash val="sysDot"/>
            <a:headEnd type="none" w="med" len="med"/>
            <a:tailEnd type="triangle" w="med" len="med"/>
          </a:ln>
        </p:spPr>
      </p:sp>
      <p:sp>
        <p:nvSpPr>
          <p:cNvPr id="69642" name="Line 776"/>
          <p:cNvSpPr/>
          <p:nvPr/>
        </p:nvSpPr>
        <p:spPr>
          <a:xfrm flipV="1">
            <a:off x="3779838" y="4076700"/>
            <a:ext cx="1800225" cy="1076325"/>
          </a:xfrm>
          <a:prstGeom prst="line">
            <a:avLst/>
          </a:prstGeom>
          <a:ln w="38100" cap="flat" cmpd="sng">
            <a:solidFill>
              <a:srgbClr val="000000"/>
            </a:solidFill>
            <a:prstDash val="sysDot"/>
            <a:headEnd type="none" w="med" len="med"/>
            <a:tailEnd type="triangle" w="med" len="med"/>
          </a:ln>
        </p:spPr>
      </p:sp>
      <p:sp>
        <p:nvSpPr>
          <p:cNvPr id="69643" name="Line 777"/>
          <p:cNvSpPr/>
          <p:nvPr/>
        </p:nvSpPr>
        <p:spPr>
          <a:xfrm flipV="1">
            <a:off x="3779838" y="4292600"/>
            <a:ext cx="1944687" cy="1755775"/>
          </a:xfrm>
          <a:prstGeom prst="line">
            <a:avLst/>
          </a:prstGeom>
          <a:ln w="38100" cap="flat" cmpd="sng">
            <a:solidFill>
              <a:srgbClr val="000000"/>
            </a:solidFill>
            <a:prstDash val="sysDot"/>
            <a:headEnd type="none" w="med" len="med"/>
            <a:tailEnd type="triangle" w="med" len="med"/>
          </a:ln>
        </p:spPr>
      </p:sp>
      <p:grpSp>
        <p:nvGrpSpPr>
          <p:cNvPr id="69644" name="Group 778"/>
          <p:cNvGrpSpPr/>
          <p:nvPr/>
        </p:nvGrpSpPr>
        <p:grpSpPr>
          <a:xfrm>
            <a:off x="1411288" y="1208088"/>
            <a:ext cx="2462212" cy="673100"/>
            <a:chOff x="757" y="830"/>
            <a:chExt cx="1138" cy="518"/>
          </a:xfrm>
        </p:grpSpPr>
        <p:sp>
          <p:nvSpPr>
            <p:cNvPr id="69681" name="AutoShape 779"/>
            <p:cNvSpPr/>
            <p:nvPr/>
          </p:nvSpPr>
          <p:spPr>
            <a:xfrm>
              <a:off x="757" y="958"/>
              <a:ext cx="94" cy="297"/>
            </a:xfrm>
            <a:prstGeom prst="roundRect">
              <a:avLst>
                <a:gd name="adj" fmla="val 50000"/>
              </a:avLst>
            </a:prstGeom>
            <a:gradFill rotWithShape="1">
              <a:gsLst>
                <a:gs pos="0">
                  <a:srgbClr val="0A7EFE"/>
                </a:gs>
                <a:gs pos="100000">
                  <a:srgbClr val="053A76"/>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4" name="AutoShape 780"/>
            <p:cNvSpPr>
              <a:spLocks noChangeArrowheads="1"/>
            </p:cNvSpPr>
            <p:nvPr/>
          </p:nvSpPr>
          <p:spPr bwMode="auto">
            <a:xfrm>
              <a:off x="865" y="978"/>
              <a:ext cx="962" cy="370"/>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83" name="AutoShape 781"/>
            <p:cNvSpPr/>
            <p:nvPr/>
          </p:nvSpPr>
          <p:spPr>
            <a:xfrm>
              <a:off x="796" y="930"/>
              <a:ext cx="1099" cy="371"/>
            </a:xfrm>
            <a:prstGeom prst="roundRect">
              <a:avLst>
                <a:gd name="adj" fmla="val 50000"/>
              </a:avLst>
            </a:prstGeom>
            <a:solidFill>
              <a:srgbClr val="0A7EFE">
                <a:alpha val="50195"/>
              </a:srgb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6" name="AutoShape 782"/>
            <p:cNvSpPr>
              <a:spLocks noChangeArrowheads="1"/>
            </p:cNvSpPr>
            <p:nvPr/>
          </p:nvSpPr>
          <p:spPr bwMode="auto">
            <a:xfrm>
              <a:off x="929" y="830"/>
              <a:ext cx="834" cy="370"/>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9645" name="Group 783"/>
          <p:cNvGrpSpPr/>
          <p:nvPr/>
        </p:nvGrpSpPr>
        <p:grpSpPr>
          <a:xfrm>
            <a:off x="909638" y="2051050"/>
            <a:ext cx="2736850" cy="693738"/>
            <a:chOff x="757" y="1484"/>
            <a:chExt cx="1138" cy="483"/>
          </a:xfrm>
        </p:grpSpPr>
        <p:sp>
          <p:nvSpPr>
            <p:cNvPr id="28" name="AutoShape 784"/>
            <p:cNvSpPr>
              <a:spLocks noChangeArrowheads="1"/>
            </p:cNvSpPr>
            <p:nvPr/>
          </p:nvSpPr>
          <p:spPr bwMode="auto">
            <a:xfrm>
              <a:off x="757" y="1609"/>
              <a:ext cx="84" cy="269"/>
            </a:xfrm>
            <a:prstGeom prst="roundRect">
              <a:avLst>
                <a:gd name="adj" fmla="val 50000"/>
              </a:avLst>
            </a:prstGeom>
            <a:gradFill rotWithShape="1">
              <a:gsLst>
                <a:gs pos="0">
                  <a:schemeClr val="hlink"/>
                </a:gs>
                <a:gs pos="100000">
                  <a:schemeClr val="hlink">
                    <a:gamma/>
                    <a:shade val="46275"/>
                    <a:invGamma/>
                  </a:schemeClr>
                </a:gs>
              </a:gsLst>
              <a:path path="shape">
                <a:fillToRect l="50000" t="50000" r="50000" b="50000"/>
              </a:path>
            </a:gradFill>
            <a:ln w="19050" algn="ctr">
              <a:solidFill>
                <a:schemeClr val="bg1"/>
              </a:solid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AutoShape 785"/>
            <p:cNvSpPr>
              <a:spLocks noChangeArrowheads="1"/>
            </p:cNvSpPr>
            <p:nvPr/>
          </p:nvSpPr>
          <p:spPr bwMode="auto">
            <a:xfrm>
              <a:off x="865" y="1632"/>
              <a:ext cx="962" cy="335"/>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79" name="AutoShape 786"/>
            <p:cNvSpPr/>
            <p:nvPr/>
          </p:nvSpPr>
          <p:spPr>
            <a:xfrm>
              <a:off x="796" y="1583"/>
              <a:ext cx="1099" cy="335"/>
            </a:xfrm>
            <a:prstGeom prst="roundRect">
              <a:avLst>
                <a:gd name="adj" fmla="val 50000"/>
              </a:avLst>
            </a:prstGeom>
            <a:solidFill>
              <a:schemeClr val="hlink">
                <a:alpha val="50195"/>
              </a:scheme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1" name="AutoShape 787"/>
            <p:cNvSpPr>
              <a:spLocks noChangeArrowheads="1"/>
            </p:cNvSpPr>
            <p:nvPr/>
          </p:nvSpPr>
          <p:spPr bwMode="auto">
            <a:xfrm>
              <a:off x="929" y="1484"/>
              <a:ext cx="834" cy="335"/>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9646" name="Group 798"/>
          <p:cNvGrpSpPr/>
          <p:nvPr/>
        </p:nvGrpSpPr>
        <p:grpSpPr>
          <a:xfrm>
            <a:off x="909638" y="4810125"/>
            <a:ext cx="2736850" cy="692150"/>
            <a:chOff x="848" y="3390"/>
            <a:chExt cx="1138" cy="481"/>
          </a:xfrm>
        </p:grpSpPr>
        <p:sp>
          <p:nvSpPr>
            <p:cNvPr id="69673" name="AutoShape 799"/>
            <p:cNvSpPr/>
            <p:nvPr/>
          </p:nvSpPr>
          <p:spPr>
            <a:xfrm>
              <a:off x="848" y="3514"/>
              <a:ext cx="84" cy="268"/>
            </a:xfrm>
            <a:prstGeom prst="roundRect">
              <a:avLst>
                <a:gd name="adj" fmla="val 50000"/>
              </a:avLst>
            </a:prstGeom>
            <a:gradFill rotWithShape="1">
              <a:gsLst>
                <a:gs pos="0">
                  <a:srgbClr val="FFCC00"/>
                </a:gs>
                <a:gs pos="100000">
                  <a:srgbClr val="765E00"/>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4" name="AutoShape 800"/>
            <p:cNvSpPr>
              <a:spLocks noChangeArrowheads="1"/>
            </p:cNvSpPr>
            <p:nvPr/>
          </p:nvSpPr>
          <p:spPr bwMode="auto">
            <a:xfrm>
              <a:off x="956" y="3537"/>
              <a:ext cx="962" cy="334"/>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75" name="AutoShape 801"/>
            <p:cNvSpPr/>
            <p:nvPr/>
          </p:nvSpPr>
          <p:spPr>
            <a:xfrm>
              <a:off x="887" y="3488"/>
              <a:ext cx="1099" cy="334"/>
            </a:xfrm>
            <a:prstGeom prst="roundRect">
              <a:avLst>
                <a:gd name="adj" fmla="val 50000"/>
              </a:avLst>
            </a:prstGeom>
            <a:solidFill>
              <a:srgbClr val="FFCC00">
                <a:alpha val="50195"/>
              </a:srgb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6" name="AutoShape 802"/>
            <p:cNvSpPr>
              <a:spLocks noChangeArrowheads="1"/>
            </p:cNvSpPr>
            <p:nvPr/>
          </p:nvSpPr>
          <p:spPr bwMode="auto">
            <a:xfrm>
              <a:off x="1020" y="3390"/>
              <a:ext cx="834" cy="334"/>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9647" name="Group 803"/>
          <p:cNvGrpSpPr/>
          <p:nvPr/>
        </p:nvGrpSpPr>
        <p:grpSpPr>
          <a:xfrm>
            <a:off x="1412875" y="5675313"/>
            <a:ext cx="2462213" cy="673100"/>
            <a:chOff x="3156" y="1459"/>
            <a:chExt cx="1138" cy="516"/>
          </a:xfrm>
        </p:grpSpPr>
        <p:sp>
          <p:nvSpPr>
            <p:cNvPr id="69669" name="AutoShape 804"/>
            <p:cNvSpPr/>
            <p:nvPr/>
          </p:nvSpPr>
          <p:spPr>
            <a:xfrm>
              <a:off x="3156" y="1587"/>
              <a:ext cx="94" cy="296"/>
            </a:xfrm>
            <a:prstGeom prst="roundRect">
              <a:avLst>
                <a:gd name="adj" fmla="val 50000"/>
              </a:avLst>
            </a:prstGeom>
            <a:gradFill rotWithShape="1">
              <a:gsLst>
                <a:gs pos="0">
                  <a:srgbClr val="99CC00"/>
                </a:gs>
                <a:gs pos="100000">
                  <a:srgbClr val="475E00"/>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 name="AutoShape 805"/>
            <p:cNvSpPr>
              <a:spLocks noChangeArrowheads="1"/>
            </p:cNvSpPr>
            <p:nvPr/>
          </p:nvSpPr>
          <p:spPr bwMode="auto">
            <a:xfrm>
              <a:off x="3264" y="1606"/>
              <a:ext cx="962" cy="369"/>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71" name="AutoShape 806"/>
            <p:cNvSpPr/>
            <p:nvPr/>
          </p:nvSpPr>
          <p:spPr>
            <a:xfrm>
              <a:off x="3195" y="1559"/>
              <a:ext cx="1099" cy="369"/>
            </a:xfrm>
            <a:prstGeom prst="roundRect">
              <a:avLst>
                <a:gd name="adj" fmla="val 50000"/>
              </a:avLst>
            </a:prstGeom>
            <a:solidFill>
              <a:schemeClr val="folHlink">
                <a:alpha val="50195"/>
              </a:scheme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 name="AutoShape 807"/>
            <p:cNvSpPr>
              <a:spLocks noChangeArrowheads="1"/>
            </p:cNvSpPr>
            <p:nvPr/>
          </p:nvSpPr>
          <p:spPr bwMode="auto">
            <a:xfrm>
              <a:off x="3328" y="1459"/>
              <a:ext cx="834" cy="369"/>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69648" name="Group 814"/>
          <p:cNvGrpSpPr/>
          <p:nvPr/>
        </p:nvGrpSpPr>
        <p:grpSpPr>
          <a:xfrm>
            <a:off x="5795963" y="3198813"/>
            <a:ext cx="2270125" cy="1311275"/>
            <a:chOff x="295" y="1190"/>
            <a:chExt cx="850" cy="475"/>
          </a:xfrm>
        </p:grpSpPr>
        <p:sp>
          <p:nvSpPr>
            <p:cNvPr id="69662" name="Oval 815"/>
            <p:cNvSpPr/>
            <p:nvPr/>
          </p:nvSpPr>
          <p:spPr>
            <a:xfrm>
              <a:off x="295" y="1340"/>
              <a:ext cx="850" cy="174"/>
            </a:xfrm>
            <a:prstGeom prst="ellipse">
              <a:avLst/>
            </a:prstGeom>
            <a:gradFill rotWithShape="1">
              <a:gsLst>
                <a:gs pos="0">
                  <a:srgbClr val="C0C0C0"/>
                </a:gs>
                <a:gs pos="50000">
                  <a:srgbClr val="595959"/>
                </a:gs>
                <a:gs pos="100000">
                  <a:srgbClr val="C0C0C0"/>
                </a:gs>
              </a:gsLst>
              <a:lin ang="5400000" scaled="1"/>
              <a:tileRect/>
            </a:gra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69663" name="Oval 816"/>
            <p:cNvSpPr/>
            <p:nvPr/>
          </p:nvSpPr>
          <p:spPr>
            <a:xfrm>
              <a:off x="322" y="1340"/>
              <a:ext cx="69" cy="174"/>
            </a:xfrm>
            <a:prstGeom prst="ellipse">
              <a:avLst/>
            </a:prstGeom>
            <a:gradFill rotWithShape="1">
              <a:gsLst>
                <a:gs pos="0">
                  <a:srgbClr val="595959"/>
                </a:gs>
                <a:gs pos="50000">
                  <a:srgbClr val="C0C0C0"/>
                </a:gs>
                <a:gs pos="100000">
                  <a:srgbClr val="595959"/>
                </a:gs>
              </a:gsLst>
              <a:lin ang="5400000" scaled="1"/>
              <a:tileRect/>
            </a:grad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5" name="Oval 817"/>
            <p:cNvSpPr>
              <a:spLocks noChangeArrowheads="1"/>
            </p:cNvSpPr>
            <p:nvPr/>
          </p:nvSpPr>
          <p:spPr bwMode="auto">
            <a:xfrm>
              <a:off x="350" y="1341"/>
              <a:ext cx="739" cy="174"/>
            </a:xfrm>
            <a:prstGeom prst="ellipse">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69665" name="Group 818"/>
            <p:cNvGrpSpPr/>
            <p:nvPr/>
          </p:nvGrpSpPr>
          <p:grpSpPr>
            <a:xfrm>
              <a:off x="388" y="1190"/>
              <a:ext cx="666" cy="475"/>
              <a:chOff x="388" y="1190"/>
              <a:chExt cx="666" cy="475"/>
            </a:xfrm>
          </p:grpSpPr>
          <p:sp>
            <p:nvSpPr>
              <p:cNvPr id="47" name="Oval 819"/>
              <p:cNvSpPr>
                <a:spLocks noChangeArrowheads="1"/>
              </p:cNvSpPr>
              <p:nvPr/>
            </p:nvSpPr>
            <p:spPr bwMode="auto">
              <a:xfrm>
                <a:off x="479" y="1213"/>
                <a:ext cx="481" cy="174"/>
              </a:xfrm>
              <a:prstGeom prst="ellipse">
                <a:avLst/>
              </a:prstGeom>
              <a:gradFill rotWithShape="1">
                <a:gsLst>
                  <a:gs pos="0">
                    <a:schemeClr val="bg1">
                      <a:alpha val="30000"/>
                    </a:schemeClr>
                  </a:gs>
                  <a:gs pos="100000">
                    <a:schemeClr val="bg1">
                      <a:gamma/>
                      <a:shade val="46275"/>
                      <a:invGamma/>
                      <a:alpha val="0"/>
                    </a:schemeClr>
                  </a:gs>
                </a:gsLst>
                <a:lin ang="27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820"/>
              <p:cNvSpPr>
                <a:spLocks noChangeArrowheads="1"/>
              </p:cNvSpPr>
              <p:nvPr/>
            </p:nvSpPr>
            <p:spPr bwMode="auto">
              <a:xfrm rot="20043417">
                <a:off x="388" y="1190"/>
                <a:ext cx="329" cy="175"/>
              </a:xfrm>
              <a:prstGeom prst="ellipse">
                <a:avLst/>
              </a:prstGeom>
              <a:gradFill rotWithShape="1">
                <a:gsLst>
                  <a:gs pos="0">
                    <a:schemeClr val="bg1">
                      <a:alpha val="80000"/>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821"/>
              <p:cNvSpPr>
                <a:spLocks noChangeArrowheads="1"/>
              </p:cNvSpPr>
              <p:nvPr/>
            </p:nvSpPr>
            <p:spPr bwMode="auto">
              <a:xfrm rot="20043417" flipH="1" flipV="1">
                <a:off x="725" y="1491"/>
                <a:ext cx="329" cy="174"/>
              </a:xfrm>
              <a:prstGeom prst="ellipse">
                <a:avLst/>
              </a:prstGeom>
              <a:gradFill rotWithShape="1">
                <a:gsLst>
                  <a:gs pos="0">
                    <a:schemeClr val="bg1">
                      <a:alpha val="39999"/>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69649" name="Rectangle 808"/>
          <p:cNvSpPr/>
          <p:nvPr/>
        </p:nvSpPr>
        <p:spPr>
          <a:xfrm>
            <a:off x="1579563" y="1436688"/>
            <a:ext cx="2343150"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房地产开发经营沙盘 </a:t>
            </a:r>
            <a:endParaRPr lang="zh-CN" altLang="en-US" sz="1900" b="1" dirty="0">
              <a:solidFill>
                <a:schemeClr val="bg1"/>
              </a:solidFill>
              <a:ea typeface="黑体" panose="02010609060101010101" pitchFamily="49" charset="-122"/>
            </a:endParaRPr>
          </a:p>
        </p:txBody>
      </p:sp>
      <p:sp>
        <p:nvSpPr>
          <p:cNvPr id="69650" name="Rectangle 809"/>
          <p:cNvSpPr/>
          <p:nvPr/>
        </p:nvSpPr>
        <p:spPr>
          <a:xfrm>
            <a:off x="1316038" y="2274888"/>
            <a:ext cx="1865312"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en-US" altLang="zh-CN" sz="1900" b="1" dirty="0">
                <a:solidFill>
                  <a:schemeClr val="bg1"/>
                </a:solidFill>
                <a:ea typeface="黑体" panose="02010609060101010101" pitchFamily="49" charset="-122"/>
              </a:rPr>
              <a:t>IT</a:t>
            </a:r>
            <a:r>
              <a:rPr lang="zh-CN" altLang="en-US" sz="1900" b="1" dirty="0">
                <a:solidFill>
                  <a:schemeClr val="bg1"/>
                </a:solidFill>
                <a:ea typeface="黑体" panose="02010609060101010101" pitchFamily="49" charset="-122"/>
              </a:rPr>
              <a:t>项目管理沙盘 </a:t>
            </a:r>
            <a:r>
              <a:rPr lang="ko-KR" altLang="en-US" sz="1900" b="1" dirty="0">
                <a:solidFill>
                  <a:schemeClr val="bg1"/>
                </a:solidFill>
                <a:ea typeface="黑体" panose="02010609060101010101" pitchFamily="49" charset="-122"/>
              </a:rPr>
              <a:t> </a:t>
            </a:r>
            <a:endParaRPr lang="ko-KR" altLang="en-US" sz="1900" b="1" dirty="0">
              <a:solidFill>
                <a:schemeClr val="bg1"/>
              </a:solidFill>
              <a:ea typeface="黑体" panose="02010609060101010101" pitchFamily="49" charset="-122"/>
            </a:endParaRPr>
          </a:p>
        </p:txBody>
      </p:sp>
      <p:sp>
        <p:nvSpPr>
          <p:cNvPr id="69651" name="Rectangle 812"/>
          <p:cNvSpPr/>
          <p:nvPr/>
        </p:nvSpPr>
        <p:spPr>
          <a:xfrm>
            <a:off x="1268413" y="5013325"/>
            <a:ext cx="2082800"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物流管理模拟沙盘 </a:t>
            </a:r>
            <a:endParaRPr lang="zh-CN" altLang="en-US" sz="1900" b="1" dirty="0">
              <a:solidFill>
                <a:schemeClr val="bg1"/>
              </a:solidFill>
              <a:ea typeface="黑体" panose="02010609060101010101" pitchFamily="49" charset="-122"/>
            </a:endParaRPr>
          </a:p>
        </p:txBody>
      </p:sp>
      <p:sp>
        <p:nvSpPr>
          <p:cNvPr id="69652" name="Rectangle 813"/>
          <p:cNvSpPr/>
          <p:nvPr/>
        </p:nvSpPr>
        <p:spPr>
          <a:xfrm>
            <a:off x="1700213" y="5902325"/>
            <a:ext cx="2082800"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人力资源管理沙盘 </a:t>
            </a:r>
            <a:endParaRPr lang="zh-CN" altLang="en-US" sz="1900" b="1" dirty="0">
              <a:solidFill>
                <a:schemeClr val="bg1"/>
              </a:solidFill>
              <a:ea typeface="黑体" panose="02010609060101010101" pitchFamily="49" charset="-122"/>
            </a:endParaRPr>
          </a:p>
        </p:txBody>
      </p:sp>
      <p:sp>
        <p:nvSpPr>
          <p:cNvPr id="69653" name="Rectangle 822"/>
          <p:cNvSpPr/>
          <p:nvPr/>
        </p:nvSpPr>
        <p:spPr>
          <a:xfrm>
            <a:off x="6430963" y="3657600"/>
            <a:ext cx="1046162" cy="381000"/>
          </a:xfrm>
          <a:prstGeom prst="rect">
            <a:avLst/>
          </a:prstGeom>
          <a:noFill/>
          <a:ln w="12700">
            <a:noFill/>
          </a:ln>
          <a:effectLst>
            <a:outerShdw dist="28398" dir="3806096"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2500" b="1" dirty="0">
                <a:solidFill>
                  <a:schemeClr val="bg1"/>
                </a:solidFill>
                <a:ea typeface="黑体" panose="02010609060101010101" pitchFamily="49" charset="-122"/>
              </a:rPr>
              <a:t>管理类 </a:t>
            </a:r>
            <a:endParaRPr lang="zh-CN" altLang="en-US" sz="2500" b="1" dirty="0">
              <a:solidFill>
                <a:schemeClr val="bg1"/>
              </a:solidFill>
              <a:ea typeface="黑体" panose="02010609060101010101" pitchFamily="49" charset="-122"/>
            </a:endParaRPr>
          </a:p>
        </p:txBody>
      </p:sp>
      <p:grpSp>
        <p:nvGrpSpPr>
          <p:cNvPr id="69654" name="Group 803"/>
          <p:cNvGrpSpPr/>
          <p:nvPr/>
        </p:nvGrpSpPr>
        <p:grpSpPr>
          <a:xfrm>
            <a:off x="2203450" y="298450"/>
            <a:ext cx="2462213" cy="673100"/>
            <a:chOff x="3156" y="1459"/>
            <a:chExt cx="1138" cy="516"/>
          </a:xfrm>
        </p:grpSpPr>
        <p:sp>
          <p:nvSpPr>
            <p:cNvPr id="69658" name="AutoShape 804"/>
            <p:cNvSpPr/>
            <p:nvPr/>
          </p:nvSpPr>
          <p:spPr>
            <a:xfrm>
              <a:off x="3156" y="1587"/>
              <a:ext cx="94" cy="296"/>
            </a:xfrm>
            <a:prstGeom prst="roundRect">
              <a:avLst>
                <a:gd name="adj" fmla="val 50000"/>
              </a:avLst>
            </a:prstGeom>
            <a:gradFill rotWithShape="1">
              <a:gsLst>
                <a:gs pos="0">
                  <a:srgbClr val="99CC00"/>
                </a:gs>
                <a:gs pos="100000">
                  <a:srgbClr val="475E00"/>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9" name="AutoShape 805"/>
            <p:cNvSpPr>
              <a:spLocks noChangeArrowheads="1"/>
            </p:cNvSpPr>
            <p:nvPr/>
          </p:nvSpPr>
          <p:spPr bwMode="auto">
            <a:xfrm>
              <a:off x="3264" y="1606"/>
              <a:ext cx="962" cy="369"/>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660" name="AutoShape 806"/>
            <p:cNvSpPr/>
            <p:nvPr/>
          </p:nvSpPr>
          <p:spPr>
            <a:xfrm>
              <a:off x="3195" y="1559"/>
              <a:ext cx="1099" cy="369"/>
            </a:xfrm>
            <a:prstGeom prst="roundRect">
              <a:avLst>
                <a:gd name="adj" fmla="val 50000"/>
              </a:avLst>
            </a:prstGeom>
            <a:solidFill>
              <a:schemeClr val="folHlink">
                <a:alpha val="50195"/>
              </a:scheme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1" name="AutoShape 807"/>
            <p:cNvSpPr>
              <a:spLocks noChangeArrowheads="1"/>
            </p:cNvSpPr>
            <p:nvPr/>
          </p:nvSpPr>
          <p:spPr bwMode="auto">
            <a:xfrm>
              <a:off x="3328" y="1459"/>
              <a:ext cx="834" cy="369"/>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9655" name="Rectangle 813"/>
          <p:cNvSpPr/>
          <p:nvPr/>
        </p:nvSpPr>
        <p:spPr>
          <a:xfrm>
            <a:off x="2489200" y="527050"/>
            <a:ext cx="2082800" cy="288925"/>
          </a:xfrm>
          <a:prstGeom prst="rect">
            <a:avLst/>
          </a:prstGeom>
          <a:noFill/>
          <a:ln w="12700">
            <a:noFill/>
          </a:ln>
          <a:effectLst>
            <a:outerShdw dist="28398" dir="3806096"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公共事业管理沙盘 </a:t>
            </a:r>
            <a:endParaRPr lang="zh-CN" altLang="en-US" sz="1900" b="1" dirty="0">
              <a:solidFill>
                <a:schemeClr val="bg1"/>
              </a:solidFill>
              <a:ea typeface="黑体" panose="02010609060101010101" pitchFamily="49" charset="-122"/>
            </a:endParaRPr>
          </a:p>
        </p:txBody>
      </p:sp>
      <p:sp>
        <p:nvSpPr>
          <p:cNvPr id="69656" name="Line 772"/>
          <p:cNvSpPr/>
          <p:nvPr/>
        </p:nvSpPr>
        <p:spPr>
          <a:xfrm>
            <a:off x="4645025" y="757238"/>
            <a:ext cx="1295400" cy="2493962"/>
          </a:xfrm>
          <a:prstGeom prst="line">
            <a:avLst/>
          </a:prstGeom>
          <a:ln w="38100" cap="flat" cmpd="sng">
            <a:solidFill>
              <a:srgbClr val="000000"/>
            </a:solidFill>
            <a:prstDash val="sysDot"/>
            <a:headEnd type="none" w="med" len="med"/>
            <a:tailEnd type="triangle" w="med" len="med"/>
          </a:ln>
        </p:spPr>
      </p:sp>
      <p:sp>
        <p:nvSpPr>
          <p:cNvPr id="153660" name="Rectangle 60"/>
          <p:cNvSpPr>
            <a:spLocks noChangeArrowheads="1"/>
          </p:cNvSpPr>
          <p:nvPr/>
        </p:nvSpPr>
        <p:spPr bwMode="auto">
          <a:xfrm>
            <a:off x="5364163" y="1203325"/>
            <a:ext cx="3394075" cy="561975"/>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rPr>
              <a:t>实验课程研发硕果累累   </a:t>
            </a:r>
            <a:endParaRPr kumimoji="0" lang="zh-CN" altLang="en-US" sz="24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Line 774"/>
          <p:cNvSpPr/>
          <p:nvPr/>
        </p:nvSpPr>
        <p:spPr>
          <a:xfrm>
            <a:off x="3492500" y="3357563"/>
            <a:ext cx="2016125" cy="285750"/>
          </a:xfrm>
          <a:prstGeom prst="line">
            <a:avLst/>
          </a:prstGeom>
          <a:ln w="38100" cap="flat" cmpd="sng">
            <a:solidFill>
              <a:srgbClr val="800000"/>
            </a:solidFill>
            <a:prstDash val="sysDot"/>
            <a:headEnd type="none" w="med" len="med"/>
            <a:tailEnd type="triangle" w="med" len="med"/>
          </a:ln>
        </p:spPr>
      </p:sp>
      <p:grpSp>
        <p:nvGrpSpPr>
          <p:cNvPr id="70659" name="Group 788"/>
          <p:cNvGrpSpPr/>
          <p:nvPr/>
        </p:nvGrpSpPr>
        <p:grpSpPr>
          <a:xfrm>
            <a:off x="471488" y="2947988"/>
            <a:ext cx="2962275" cy="714375"/>
            <a:chOff x="782" y="2136"/>
            <a:chExt cx="1118" cy="450"/>
          </a:xfrm>
        </p:grpSpPr>
        <p:sp>
          <p:nvSpPr>
            <p:cNvPr id="70685" name="AutoShape 789"/>
            <p:cNvSpPr/>
            <p:nvPr/>
          </p:nvSpPr>
          <p:spPr>
            <a:xfrm>
              <a:off x="782" y="2255"/>
              <a:ext cx="76" cy="243"/>
            </a:xfrm>
            <a:prstGeom prst="roundRect">
              <a:avLst>
                <a:gd name="adj" fmla="val 50000"/>
              </a:avLst>
            </a:prstGeom>
            <a:gradFill rotWithShape="1">
              <a:gsLst>
                <a:gs pos="0">
                  <a:srgbClr val="333399"/>
                </a:gs>
                <a:gs pos="100000">
                  <a:srgbClr val="181847"/>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8" name="AutoShape 790"/>
            <p:cNvSpPr>
              <a:spLocks noChangeArrowheads="1"/>
            </p:cNvSpPr>
            <p:nvPr/>
          </p:nvSpPr>
          <p:spPr bwMode="auto">
            <a:xfrm>
              <a:off x="855" y="2283"/>
              <a:ext cx="981" cy="303"/>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7" name="AutoShape 791"/>
            <p:cNvSpPr/>
            <p:nvPr/>
          </p:nvSpPr>
          <p:spPr>
            <a:xfrm>
              <a:off x="790" y="2234"/>
              <a:ext cx="1110" cy="303"/>
            </a:xfrm>
            <a:prstGeom prst="roundRect">
              <a:avLst>
                <a:gd name="adj" fmla="val 50000"/>
              </a:avLst>
            </a:prstGeom>
            <a:solidFill>
              <a:srgbClr val="333399">
                <a:alpha val="50195"/>
              </a:srgb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10" name="AutoShape 792"/>
            <p:cNvSpPr>
              <a:spLocks noChangeArrowheads="1"/>
            </p:cNvSpPr>
            <p:nvPr/>
          </p:nvSpPr>
          <p:spPr bwMode="auto">
            <a:xfrm>
              <a:off x="912" y="2136"/>
              <a:ext cx="867" cy="303"/>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0660" name="Rectangle 810"/>
          <p:cNvSpPr/>
          <p:nvPr/>
        </p:nvSpPr>
        <p:spPr>
          <a:xfrm>
            <a:off x="762000" y="3222625"/>
            <a:ext cx="2428875" cy="288925"/>
          </a:xfrm>
          <a:prstGeom prst="rect">
            <a:avLst/>
          </a:prstGeom>
          <a:noFill/>
          <a:ln w="12700">
            <a:noFill/>
          </a:ln>
          <a:effectLst>
            <a:outerShdw dist="28398" dir="3806096"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金融虚拟仿真认知实训</a:t>
            </a:r>
            <a:endParaRPr lang="zh-CN" altLang="en-US" sz="1900" b="1" dirty="0">
              <a:solidFill>
                <a:schemeClr val="bg1"/>
              </a:solidFill>
              <a:ea typeface="黑体" panose="02010609060101010101" pitchFamily="49" charset="-122"/>
            </a:endParaRPr>
          </a:p>
        </p:txBody>
      </p:sp>
      <p:sp>
        <p:nvSpPr>
          <p:cNvPr id="70661" name="Line 772"/>
          <p:cNvSpPr/>
          <p:nvPr/>
        </p:nvSpPr>
        <p:spPr>
          <a:xfrm>
            <a:off x="3781425" y="1582738"/>
            <a:ext cx="1943100" cy="1701800"/>
          </a:xfrm>
          <a:prstGeom prst="line">
            <a:avLst/>
          </a:prstGeom>
          <a:ln w="38100" cap="flat" cmpd="sng">
            <a:solidFill>
              <a:srgbClr val="800000"/>
            </a:solidFill>
            <a:prstDash val="sysDot"/>
            <a:headEnd type="none" w="med" len="med"/>
            <a:tailEnd type="triangle" w="med" len="med"/>
          </a:ln>
        </p:spPr>
      </p:sp>
      <p:sp>
        <p:nvSpPr>
          <p:cNvPr id="70662" name="Line 773"/>
          <p:cNvSpPr/>
          <p:nvPr/>
        </p:nvSpPr>
        <p:spPr>
          <a:xfrm>
            <a:off x="3781425" y="2476500"/>
            <a:ext cx="1798638" cy="954088"/>
          </a:xfrm>
          <a:prstGeom prst="line">
            <a:avLst/>
          </a:prstGeom>
          <a:ln w="38100" cap="flat" cmpd="sng">
            <a:solidFill>
              <a:srgbClr val="800000"/>
            </a:solidFill>
            <a:prstDash val="sysDot"/>
            <a:headEnd type="none" w="med" len="med"/>
            <a:tailEnd type="triangle" w="med" len="med"/>
          </a:ln>
        </p:spPr>
      </p:sp>
      <p:grpSp>
        <p:nvGrpSpPr>
          <p:cNvPr id="70663" name="Group 778"/>
          <p:cNvGrpSpPr/>
          <p:nvPr/>
        </p:nvGrpSpPr>
        <p:grpSpPr>
          <a:xfrm>
            <a:off x="1462088" y="1211263"/>
            <a:ext cx="2436812" cy="671512"/>
            <a:chOff x="780" y="832"/>
            <a:chExt cx="1127" cy="517"/>
          </a:xfrm>
        </p:grpSpPr>
        <p:sp>
          <p:nvSpPr>
            <p:cNvPr id="70681" name="AutoShape 779"/>
            <p:cNvSpPr/>
            <p:nvPr/>
          </p:nvSpPr>
          <p:spPr>
            <a:xfrm>
              <a:off x="780" y="958"/>
              <a:ext cx="94" cy="297"/>
            </a:xfrm>
            <a:prstGeom prst="roundRect">
              <a:avLst>
                <a:gd name="adj" fmla="val 50000"/>
              </a:avLst>
            </a:prstGeom>
            <a:gradFill rotWithShape="1">
              <a:gsLst>
                <a:gs pos="0">
                  <a:srgbClr val="0A7EFE"/>
                </a:gs>
                <a:gs pos="100000">
                  <a:srgbClr val="053A76"/>
                </a:gs>
              </a:gsLst>
              <a:path path="shape">
                <a:fillToRect l="50000" t="50000" r="50000" b="50000"/>
              </a:path>
              <a:tileRect/>
            </a:gradFill>
            <a:ln w="19050" cap="flat" cmpd="sng">
              <a:solidFill>
                <a:schemeClr val="bg1"/>
              </a:solidFill>
              <a:prstDash val="solid"/>
              <a:headEnd type="none" w="med" len="med"/>
              <a:tailEnd type="none" w="med" len="med"/>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4" name="AutoShape 780"/>
            <p:cNvSpPr>
              <a:spLocks noChangeArrowheads="1"/>
            </p:cNvSpPr>
            <p:nvPr/>
          </p:nvSpPr>
          <p:spPr bwMode="auto">
            <a:xfrm>
              <a:off x="849" y="979"/>
              <a:ext cx="993" cy="370"/>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3" name="AutoShape 781"/>
            <p:cNvSpPr/>
            <p:nvPr/>
          </p:nvSpPr>
          <p:spPr>
            <a:xfrm>
              <a:off x="784" y="931"/>
              <a:ext cx="1123" cy="371"/>
            </a:xfrm>
            <a:prstGeom prst="roundRect">
              <a:avLst>
                <a:gd name="adj" fmla="val 50000"/>
              </a:avLst>
            </a:prstGeom>
            <a:solidFill>
              <a:srgbClr val="0A7EFE">
                <a:alpha val="50195"/>
              </a:srgb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6" name="AutoShape 782"/>
            <p:cNvSpPr>
              <a:spLocks noChangeArrowheads="1"/>
            </p:cNvSpPr>
            <p:nvPr/>
          </p:nvSpPr>
          <p:spPr bwMode="auto">
            <a:xfrm>
              <a:off x="906" y="832"/>
              <a:ext cx="880" cy="370"/>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0664" name="Group 783"/>
          <p:cNvGrpSpPr/>
          <p:nvPr/>
        </p:nvGrpSpPr>
        <p:grpSpPr>
          <a:xfrm>
            <a:off x="966788" y="2052638"/>
            <a:ext cx="2698750" cy="693737"/>
            <a:chOff x="781" y="1486"/>
            <a:chExt cx="1122" cy="482"/>
          </a:xfrm>
        </p:grpSpPr>
        <p:sp>
          <p:nvSpPr>
            <p:cNvPr id="28" name="AutoShape 784"/>
            <p:cNvSpPr>
              <a:spLocks noChangeArrowheads="1"/>
            </p:cNvSpPr>
            <p:nvPr/>
          </p:nvSpPr>
          <p:spPr bwMode="auto">
            <a:xfrm>
              <a:off x="781" y="1607"/>
              <a:ext cx="84" cy="268"/>
            </a:xfrm>
            <a:prstGeom prst="roundRect">
              <a:avLst>
                <a:gd name="adj" fmla="val 50000"/>
              </a:avLst>
            </a:prstGeom>
            <a:gradFill rotWithShape="1">
              <a:gsLst>
                <a:gs pos="0">
                  <a:schemeClr val="hlink"/>
                </a:gs>
                <a:gs pos="100000">
                  <a:schemeClr val="hlink">
                    <a:gamma/>
                    <a:shade val="46275"/>
                    <a:invGamma/>
                  </a:schemeClr>
                </a:gs>
              </a:gsLst>
              <a:path path="shape">
                <a:fillToRect l="50000" t="50000" r="50000" b="50000"/>
              </a:path>
            </a:gradFill>
            <a:ln w="19050" algn="ctr">
              <a:solidFill>
                <a:schemeClr val="bg1"/>
              </a:solid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AutoShape 785"/>
            <p:cNvSpPr>
              <a:spLocks noChangeArrowheads="1"/>
            </p:cNvSpPr>
            <p:nvPr/>
          </p:nvSpPr>
          <p:spPr bwMode="auto">
            <a:xfrm>
              <a:off x="853" y="1634"/>
              <a:ext cx="986" cy="334"/>
            </a:xfrm>
            <a:prstGeom prst="roundRect">
              <a:avLst>
                <a:gd name="adj" fmla="val 50000"/>
              </a:avLst>
            </a:prstGeom>
            <a:gradFill rotWithShape="1">
              <a:gsLst>
                <a:gs pos="0">
                  <a:schemeClr val="bg1">
                    <a:gamma/>
                    <a:shade val="63529"/>
                    <a:invGamma/>
                    <a:alpha val="0"/>
                  </a:schemeClr>
                </a:gs>
                <a:gs pos="100000">
                  <a:schemeClr val="bg1">
                    <a:alpha val="5000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9" name="AutoShape 786"/>
            <p:cNvSpPr/>
            <p:nvPr/>
          </p:nvSpPr>
          <p:spPr>
            <a:xfrm>
              <a:off x="787" y="1583"/>
              <a:ext cx="1116" cy="334"/>
            </a:xfrm>
            <a:prstGeom prst="roundRect">
              <a:avLst>
                <a:gd name="adj" fmla="val 50000"/>
              </a:avLst>
            </a:prstGeom>
            <a:solidFill>
              <a:schemeClr val="hlink">
                <a:alpha val="50195"/>
              </a:schemeClr>
            </a:soli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31" name="AutoShape 787"/>
            <p:cNvSpPr>
              <a:spLocks noChangeArrowheads="1"/>
            </p:cNvSpPr>
            <p:nvPr/>
          </p:nvSpPr>
          <p:spPr bwMode="auto">
            <a:xfrm>
              <a:off x="909" y="1486"/>
              <a:ext cx="873" cy="334"/>
            </a:xfrm>
            <a:prstGeom prst="roundRect">
              <a:avLst>
                <a:gd name="adj" fmla="val 50000"/>
              </a:avLst>
            </a:prstGeom>
            <a:gradFill rotWithShape="1">
              <a:gsLst>
                <a:gs pos="0">
                  <a:schemeClr val="bg1">
                    <a:alpha val="80000"/>
                  </a:schemeClr>
                </a:gs>
                <a:gs pos="100000">
                  <a:schemeClr val="bg1">
                    <a:gamma/>
                    <a:shade val="46275"/>
                    <a:invGamma/>
                    <a:alpha val="0"/>
                  </a:schemeClr>
                </a:gs>
              </a:gsLst>
              <a:lin ang="5400000" scaled="1"/>
            </a:gradFill>
            <a:ln w="1905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0665" name="Group 814"/>
          <p:cNvGrpSpPr/>
          <p:nvPr/>
        </p:nvGrpSpPr>
        <p:grpSpPr>
          <a:xfrm>
            <a:off x="5795963" y="3205163"/>
            <a:ext cx="2270125" cy="1309687"/>
            <a:chOff x="295" y="1192"/>
            <a:chExt cx="850" cy="475"/>
          </a:xfrm>
        </p:grpSpPr>
        <p:sp>
          <p:nvSpPr>
            <p:cNvPr id="70670" name="Oval 815"/>
            <p:cNvSpPr/>
            <p:nvPr/>
          </p:nvSpPr>
          <p:spPr>
            <a:xfrm>
              <a:off x="295" y="1341"/>
              <a:ext cx="850" cy="175"/>
            </a:xfrm>
            <a:prstGeom prst="ellipse">
              <a:avLst/>
            </a:prstGeom>
            <a:gradFill rotWithShape="1">
              <a:gsLst>
                <a:gs pos="0">
                  <a:srgbClr val="C0C0C0"/>
                </a:gs>
                <a:gs pos="50000">
                  <a:srgbClr val="595959"/>
                </a:gs>
                <a:gs pos="100000">
                  <a:srgbClr val="C0C0C0"/>
                </a:gs>
              </a:gsLst>
              <a:lin ang="5400000" scaled="1"/>
              <a:tileRect/>
            </a:gradFill>
            <a:ln w="19050">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70671" name="Oval 816"/>
            <p:cNvSpPr/>
            <p:nvPr/>
          </p:nvSpPr>
          <p:spPr>
            <a:xfrm>
              <a:off x="426" y="1341"/>
              <a:ext cx="69" cy="175"/>
            </a:xfrm>
            <a:prstGeom prst="ellipse">
              <a:avLst/>
            </a:prstGeom>
            <a:gradFill rotWithShape="1">
              <a:gsLst>
                <a:gs pos="0">
                  <a:srgbClr val="595959"/>
                </a:gs>
                <a:gs pos="50000">
                  <a:srgbClr val="C0C0C0"/>
                </a:gs>
                <a:gs pos="100000">
                  <a:srgbClr val="595959"/>
                </a:gs>
              </a:gsLst>
              <a:lin ang="5400000" scaled="1"/>
              <a:tileRect/>
            </a:grad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5" name="Oval 817"/>
            <p:cNvSpPr>
              <a:spLocks noChangeArrowheads="1"/>
            </p:cNvSpPr>
            <p:nvPr/>
          </p:nvSpPr>
          <p:spPr bwMode="auto">
            <a:xfrm>
              <a:off x="350" y="1341"/>
              <a:ext cx="739" cy="175"/>
            </a:xfrm>
            <a:prstGeom prst="ellipse">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70673" name="Group 818"/>
            <p:cNvGrpSpPr/>
            <p:nvPr/>
          </p:nvGrpSpPr>
          <p:grpSpPr>
            <a:xfrm>
              <a:off x="388" y="1192"/>
              <a:ext cx="666" cy="475"/>
              <a:chOff x="388" y="1192"/>
              <a:chExt cx="666" cy="475"/>
            </a:xfrm>
          </p:grpSpPr>
          <p:sp>
            <p:nvSpPr>
              <p:cNvPr id="47" name="Oval 819"/>
              <p:cNvSpPr>
                <a:spLocks noChangeArrowheads="1"/>
              </p:cNvSpPr>
              <p:nvPr/>
            </p:nvSpPr>
            <p:spPr bwMode="auto">
              <a:xfrm>
                <a:off x="479" y="1213"/>
                <a:ext cx="481" cy="175"/>
              </a:xfrm>
              <a:prstGeom prst="ellipse">
                <a:avLst/>
              </a:prstGeom>
              <a:gradFill rotWithShape="1">
                <a:gsLst>
                  <a:gs pos="0">
                    <a:schemeClr val="bg1">
                      <a:alpha val="30000"/>
                    </a:schemeClr>
                  </a:gs>
                  <a:gs pos="100000">
                    <a:schemeClr val="bg1">
                      <a:gamma/>
                      <a:shade val="46275"/>
                      <a:invGamma/>
                      <a:alpha val="0"/>
                    </a:schemeClr>
                  </a:gs>
                </a:gsLst>
                <a:lin ang="27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820"/>
              <p:cNvSpPr>
                <a:spLocks noChangeArrowheads="1"/>
              </p:cNvSpPr>
              <p:nvPr/>
            </p:nvSpPr>
            <p:spPr bwMode="auto">
              <a:xfrm rot="-1556583">
                <a:off x="388" y="1192"/>
                <a:ext cx="330" cy="174"/>
              </a:xfrm>
              <a:prstGeom prst="ellipse">
                <a:avLst/>
              </a:prstGeom>
              <a:gradFill rotWithShape="1">
                <a:gsLst>
                  <a:gs pos="0">
                    <a:schemeClr val="bg1">
                      <a:alpha val="80000"/>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821"/>
              <p:cNvSpPr>
                <a:spLocks noChangeArrowheads="1"/>
              </p:cNvSpPr>
              <p:nvPr/>
            </p:nvSpPr>
            <p:spPr bwMode="auto">
              <a:xfrm rot="-1556583" flipH="1" flipV="1">
                <a:off x="725" y="1493"/>
                <a:ext cx="329" cy="174"/>
              </a:xfrm>
              <a:prstGeom prst="ellipse">
                <a:avLst/>
              </a:prstGeom>
              <a:gradFill rotWithShape="1">
                <a:gsLst>
                  <a:gs pos="0">
                    <a:schemeClr val="bg1">
                      <a:alpha val="39999"/>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70666" name="Rectangle 808"/>
          <p:cNvSpPr/>
          <p:nvPr/>
        </p:nvSpPr>
        <p:spPr>
          <a:xfrm>
            <a:off x="1697038" y="1436688"/>
            <a:ext cx="1943100" cy="288925"/>
          </a:xfrm>
          <a:prstGeom prst="rect">
            <a:avLst/>
          </a:prstGeom>
          <a:noFill/>
          <a:ln w="12700">
            <a:noFill/>
          </a:ln>
          <a:effectLst>
            <a:outerShdw dist="28398" dir="3806096"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宏微观经济学仿真</a:t>
            </a:r>
            <a:endParaRPr lang="zh-CN" altLang="en-US" sz="1900" b="1" dirty="0">
              <a:solidFill>
                <a:schemeClr val="bg1"/>
              </a:solidFill>
              <a:ea typeface="黑体" panose="02010609060101010101" pitchFamily="49" charset="-122"/>
            </a:endParaRPr>
          </a:p>
        </p:txBody>
      </p:sp>
      <p:sp>
        <p:nvSpPr>
          <p:cNvPr id="70667" name="Rectangle 809"/>
          <p:cNvSpPr/>
          <p:nvPr/>
        </p:nvSpPr>
        <p:spPr>
          <a:xfrm>
            <a:off x="1206500" y="2274888"/>
            <a:ext cx="2428875" cy="288925"/>
          </a:xfrm>
          <a:prstGeom prst="rect">
            <a:avLst/>
          </a:prstGeom>
          <a:noFill/>
          <a:ln w="12700">
            <a:noFill/>
          </a:ln>
          <a:effectLst>
            <a:outerShdw dist="28398" dir="3806096"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1900" b="1" dirty="0">
                <a:solidFill>
                  <a:schemeClr val="bg1"/>
                </a:solidFill>
                <a:ea typeface="黑体" panose="02010609060101010101" pitchFamily="49" charset="-122"/>
              </a:rPr>
              <a:t>商业银行经营决策仿真</a:t>
            </a:r>
            <a:endParaRPr lang="zh-CN" altLang="en-US" sz="1900" b="1" dirty="0">
              <a:solidFill>
                <a:schemeClr val="bg1"/>
              </a:solidFill>
              <a:ea typeface="黑体" panose="02010609060101010101" pitchFamily="49" charset="-122"/>
            </a:endParaRPr>
          </a:p>
        </p:txBody>
      </p:sp>
      <p:sp>
        <p:nvSpPr>
          <p:cNvPr id="70668" name="Rectangle 822"/>
          <p:cNvSpPr/>
          <p:nvPr/>
        </p:nvSpPr>
        <p:spPr>
          <a:xfrm>
            <a:off x="6142038" y="3678238"/>
            <a:ext cx="1595437" cy="381000"/>
          </a:xfrm>
          <a:prstGeom prst="rect">
            <a:avLst/>
          </a:prstGeom>
          <a:noFill/>
          <a:ln w="12700">
            <a:noFill/>
          </a:ln>
          <a:effectLst>
            <a:outerShdw dist="28398" dir="3806096"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defTabSz="857250">
              <a:spcBef>
                <a:spcPct val="0"/>
              </a:spcBef>
              <a:buNone/>
            </a:pPr>
            <a:r>
              <a:rPr lang="zh-CN" altLang="en-US" sz="2500" b="1" dirty="0">
                <a:solidFill>
                  <a:schemeClr val="bg1"/>
                </a:solidFill>
                <a:ea typeface="黑体" panose="02010609060101010101" pitchFamily="49" charset="-122"/>
              </a:rPr>
              <a:t>经济金融类</a:t>
            </a:r>
            <a:endParaRPr lang="zh-CN" altLang="en-US" sz="2500" b="1" dirty="0">
              <a:solidFill>
                <a:schemeClr val="bg1"/>
              </a:solidFill>
              <a:ea typeface="黑体" panose="02010609060101010101" pitchFamily="49" charset="-122"/>
            </a:endParaRPr>
          </a:p>
        </p:txBody>
      </p:sp>
      <p:sp>
        <p:nvSpPr>
          <p:cNvPr id="135200" name="AutoShape 32"/>
          <p:cNvSpPr>
            <a:spLocks noChangeArrowheads="1"/>
          </p:cNvSpPr>
          <p:nvPr/>
        </p:nvSpPr>
        <p:spPr bwMode="auto">
          <a:xfrm>
            <a:off x="3851275" y="5032375"/>
            <a:ext cx="2808288" cy="1335088"/>
          </a:xfrm>
          <a:prstGeom prst="wedgeRoundRectCallout">
            <a:avLst>
              <a:gd name="adj1" fmla="val -47852"/>
              <a:gd name="adj2" fmla="val -78528"/>
              <a:gd name="adj3" fmla="val 16667"/>
            </a:avLst>
          </a:prstGeom>
          <a:solidFill>
            <a:schemeClr val="accent1"/>
          </a:solidFill>
          <a:ln>
            <a:noFill/>
          </a:ln>
          <a:effectLst>
            <a:prstShdw prst="shdw17" dist="17961" dir="2700000">
              <a:schemeClr val="accent1">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10</a:t>
            </a:r>
            <a:r>
              <a:rPr kumimoji="0" lang="zh-CN" altLang="en-US"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项著作权</a:t>
            </a:r>
            <a:endParaRPr kumimoji="0" lang="zh-CN" altLang="en-US"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2</a:t>
            </a:r>
            <a:r>
              <a:rPr kumimoji="0" lang="zh-CN" altLang="en-US"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项实用新型专利</a:t>
            </a:r>
            <a:endParaRPr kumimoji="0" lang="zh-CN" altLang="en-US"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1</a:t>
            </a:r>
            <a:r>
              <a:rPr kumimoji="0" lang="zh-CN" altLang="en-US"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项国家发明专利</a:t>
            </a:r>
            <a:endParaRPr kumimoji="0" lang="zh-CN" altLang="en-US" sz="17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200"/>
                                        </p:tgtEl>
                                        <p:attrNameLst>
                                          <p:attrName>style.visibility</p:attrName>
                                        </p:attrNameLst>
                                      </p:cBhvr>
                                      <p:to>
                                        <p:strVal val="visible"/>
                                      </p:to>
                                    </p:set>
                                    <p:anim calcmode="lin" valueType="num">
                                      <p:cBhvr additive="base">
                                        <p:cTn id="7" dur="500" fill="hold"/>
                                        <p:tgtEl>
                                          <p:spTgt spid="135200"/>
                                        </p:tgtEl>
                                        <p:attrNameLst>
                                          <p:attrName>ppt_x</p:attrName>
                                        </p:attrNameLst>
                                      </p:cBhvr>
                                      <p:tavLst>
                                        <p:tav tm="0">
                                          <p:val>
                                            <p:strVal val="#ppt_x"/>
                                          </p:val>
                                        </p:tav>
                                        <p:tav tm="100000">
                                          <p:val>
                                            <p:strVal val="#ppt_x"/>
                                          </p:val>
                                        </p:tav>
                                      </p:tavLst>
                                    </p:anim>
                                    <p:anim calcmode="lin" valueType="num">
                                      <p:cBhvr additive="base">
                                        <p:cTn id="8" dur="500" fill="hold"/>
                                        <p:tgtEl>
                                          <p:spTgt spid="135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0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Freeform 2"/>
          <p:cNvSpPr/>
          <p:nvPr/>
        </p:nvSpPr>
        <p:spPr>
          <a:xfrm>
            <a:off x="555625" y="2209800"/>
            <a:ext cx="7991475" cy="3028950"/>
          </a:xfrm>
          <a:custGeom>
            <a:avLst/>
            <a:gdLst/>
            <a:ahLst/>
            <a:cxnLst>
              <a:cxn ang="0">
                <a:pos x="3971925" y="0"/>
              </a:cxn>
              <a:cxn ang="0">
                <a:pos x="2325688" y="608013"/>
              </a:cxn>
              <a:cxn ang="0">
                <a:pos x="2830513" y="608013"/>
              </a:cxn>
              <a:cxn ang="0">
                <a:pos x="0" y="3028950"/>
              </a:cxn>
              <a:cxn ang="0">
                <a:pos x="7991475" y="3028950"/>
              </a:cxn>
              <a:cxn ang="0">
                <a:pos x="5126038" y="608013"/>
              </a:cxn>
              <a:cxn ang="0">
                <a:pos x="5735638" y="627063"/>
              </a:cxn>
              <a:cxn ang="0">
                <a:pos x="3971925" y="0"/>
              </a:cxn>
            </a:cxnLst>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alpha val="100000"/>
                </a:srgbClr>
              </a:gs>
              <a:gs pos="100000">
                <a:srgbClr val="FFFFFF">
                  <a:alpha val="0"/>
                </a:srgbClr>
              </a:gs>
            </a:gsLst>
            <a:lin ang="5400000" scaled="1"/>
            <a:tileRect/>
          </a:gradFill>
          <a:ln w="9525">
            <a:noFill/>
          </a:ln>
        </p:spPr>
        <p:txBody>
          <a:bodyPr/>
          <a:p>
            <a:endParaRPr lang="zh-CN" altLang="en-US"/>
          </a:p>
        </p:txBody>
      </p:sp>
      <p:sp>
        <p:nvSpPr>
          <p:cNvPr id="71683" name="AutoShape 3"/>
          <p:cNvSpPr/>
          <p:nvPr/>
        </p:nvSpPr>
        <p:spPr>
          <a:xfrm>
            <a:off x="1766888" y="1268413"/>
            <a:ext cx="5543550" cy="768350"/>
          </a:xfrm>
          <a:prstGeom prst="roundRect">
            <a:avLst>
              <a:gd name="adj" fmla="val 50000"/>
            </a:avLst>
          </a:prstGeom>
          <a:gradFill rotWithShape="1">
            <a:gsLst>
              <a:gs pos="0">
                <a:srgbClr val="99CC00"/>
              </a:gs>
              <a:gs pos="100000">
                <a:srgbClr val="567200"/>
              </a:gs>
            </a:gsLst>
            <a:lin ang="5400000" scaled="1"/>
            <a:tileRect/>
          </a:gradFill>
          <a:ln w="19050">
            <a:noFill/>
          </a:ln>
          <a:effectLst>
            <a:outerShdw dist="107763" dir="2699999" algn="ctr" rotWithShape="0">
              <a:srgbClr val="008080">
                <a:alpha val="50000"/>
              </a:srgbClr>
            </a:outerShdw>
          </a:effectLst>
        </p:spPr>
        <p:txBody>
          <a:bodyPr wrap="none" anchor="ctr" anchorCtr="0"/>
          <a:p>
            <a:pPr algn="ctr" eaLnBrk="1" latinLnBrk="1" hangingPunct="1">
              <a:buFont typeface="Wingdings" panose="05000000000000000000" pitchFamily="2" charset="2"/>
            </a:pPr>
            <a:r>
              <a:rPr lang="zh-CN" altLang="en-US" sz="2000" dirty="0">
                <a:solidFill>
                  <a:srgbClr val="FFFFFF"/>
                </a:solidFill>
                <a:latin typeface="HY각헤드라인M" pitchFamily="18" charset="-127"/>
                <a:ea typeface="HY각헤드라인M" pitchFamily="18" charset="-127"/>
              </a:rPr>
              <a:t>多专业综合仿真 </a:t>
            </a:r>
            <a:endParaRPr lang="zh-CN" altLang="en-US" sz="2000" dirty="0">
              <a:solidFill>
                <a:srgbClr val="FFFFFF"/>
              </a:solidFill>
              <a:latin typeface="HY각헤드라인M" pitchFamily="18" charset="-127"/>
              <a:ea typeface="HY각헤드라인M" pitchFamily="18" charset="-127"/>
            </a:endParaRPr>
          </a:p>
        </p:txBody>
      </p:sp>
      <p:sp>
        <p:nvSpPr>
          <p:cNvPr id="71684" name="Oval 4"/>
          <p:cNvSpPr/>
          <p:nvPr/>
        </p:nvSpPr>
        <p:spPr>
          <a:xfrm>
            <a:off x="395288" y="4497388"/>
            <a:ext cx="2016125" cy="1019175"/>
          </a:xfrm>
          <a:prstGeom prst="ellipse">
            <a:avLst/>
          </a:prstGeom>
          <a:gradFill rotWithShape="1">
            <a:gsLst>
              <a:gs pos="0">
                <a:srgbClr val="99CC00"/>
              </a:gs>
              <a:gs pos="100000">
                <a:srgbClr val="283600"/>
              </a:gs>
            </a:gsLst>
            <a:path path="rect">
              <a:fillToRect r="100000" b="100000"/>
            </a:path>
            <a:tileRect/>
          </a:gradFill>
          <a:ln w="28575">
            <a:noFill/>
          </a:ln>
        </p:spPr>
        <p:txBody>
          <a:bodyPr wrap="none" anchor="ctr" anchorCtr="0"/>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宏微观经济学</a:t>
            </a:r>
            <a:endParaRPr lang="zh-CN" altLang="en-US" sz="2400" dirty="0">
              <a:solidFill>
                <a:srgbClr val="FFFFFF"/>
              </a:solidFill>
              <a:latin typeface="黑体" panose="02010609060101010101" pitchFamily="49" charset="-122"/>
              <a:ea typeface="黑体" panose="02010609060101010101" pitchFamily="49" charset="-122"/>
            </a:endParaRPr>
          </a:p>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综合仿真</a:t>
            </a:r>
            <a:endParaRPr lang="zh-CN" altLang="en-US" sz="2400" dirty="0">
              <a:solidFill>
                <a:srgbClr val="FFFFFF"/>
              </a:solidFill>
              <a:latin typeface="黑体" panose="02010609060101010101" pitchFamily="49" charset="-122"/>
              <a:ea typeface="黑体" panose="02010609060101010101" pitchFamily="49" charset="-122"/>
            </a:endParaRPr>
          </a:p>
        </p:txBody>
      </p:sp>
      <p:sp>
        <p:nvSpPr>
          <p:cNvPr id="71685" name="Oval 5"/>
          <p:cNvSpPr/>
          <p:nvPr/>
        </p:nvSpPr>
        <p:spPr>
          <a:xfrm>
            <a:off x="2411413" y="4437063"/>
            <a:ext cx="2305050" cy="1163637"/>
          </a:xfrm>
          <a:prstGeom prst="ellipse">
            <a:avLst/>
          </a:prstGeom>
          <a:gradFill rotWithShape="1">
            <a:gsLst>
              <a:gs pos="0">
                <a:srgbClr val="FF9900"/>
              </a:gs>
              <a:gs pos="100000">
                <a:srgbClr val="432800"/>
              </a:gs>
            </a:gsLst>
            <a:path path="rect">
              <a:fillToRect r="100000" b="100000"/>
            </a:path>
            <a:tileRect/>
          </a:gradFill>
          <a:ln w="28575">
            <a:noFill/>
          </a:ln>
        </p:spPr>
        <p:txBody>
          <a:bodyPr wrap="none" anchor="ctr" anchorCtr="0"/>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商业银行经营</a:t>
            </a:r>
            <a:endParaRPr lang="zh-CN" altLang="en-US" sz="2400" dirty="0">
              <a:solidFill>
                <a:srgbClr val="FFFFFF"/>
              </a:solidFill>
              <a:latin typeface="黑体" panose="02010609060101010101" pitchFamily="49" charset="-122"/>
              <a:ea typeface="黑体" panose="02010609060101010101" pitchFamily="49" charset="-122"/>
            </a:endParaRPr>
          </a:p>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决策仿真</a:t>
            </a:r>
            <a:endParaRPr lang="zh-CN" altLang="en-US" sz="2400" dirty="0">
              <a:solidFill>
                <a:srgbClr val="FFFFFF"/>
              </a:solidFill>
              <a:latin typeface="黑体" panose="02010609060101010101" pitchFamily="49" charset="-122"/>
              <a:ea typeface="黑体" panose="02010609060101010101" pitchFamily="49" charset="-122"/>
            </a:endParaRPr>
          </a:p>
        </p:txBody>
      </p:sp>
      <p:sp>
        <p:nvSpPr>
          <p:cNvPr id="71686" name="Oval 6"/>
          <p:cNvSpPr/>
          <p:nvPr/>
        </p:nvSpPr>
        <p:spPr>
          <a:xfrm>
            <a:off x="6948488" y="4508500"/>
            <a:ext cx="1584325" cy="1081088"/>
          </a:xfrm>
          <a:prstGeom prst="ellipse">
            <a:avLst/>
          </a:prstGeom>
          <a:gradFill rotWithShape="1">
            <a:gsLst>
              <a:gs pos="0">
                <a:srgbClr val="CC99FF"/>
              </a:gs>
              <a:gs pos="100000">
                <a:srgbClr val="362843"/>
              </a:gs>
            </a:gsLst>
            <a:path path="rect">
              <a:fillToRect r="100000" b="100000"/>
            </a:path>
            <a:tileRect/>
          </a:gradFill>
          <a:ln w="28575">
            <a:noFill/>
          </a:ln>
        </p:spPr>
        <p:txBody>
          <a:bodyPr wrap="none" anchor="ctr" anchorCtr="0"/>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工业</a:t>
            </a:r>
            <a:endParaRPr lang="zh-CN" altLang="en-US" sz="2400" dirty="0">
              <a:solidFill>
                <a:srgbClr val="FFFFFF"/>
              </a:solidFill>
              <a:latin typeface="黑体" panose="02010609060101010101" pitchFamily="49" charset="-122"/>
              <a:ea typeface="黑体" panose="02010609060101010101" pitchFamily="49" charset="-122"/>
            </a:endParaRPr>
          </a:p>
          <a:p>
            <a:pPr algn="ctr" eaLnBrk="1" latinLnBrk="1" hangingPunct="1"/>
            <a:r>
              <a:rPr lang="en-US" altLang="zh-CN" sz="2400" dirty="0">
                <a:solidFill>
                  <a:srgbClr val="FFFFFF"/>
                </a:solidFill>
                <a:latin typeface="黑体" panose="02010609060101010101" pitchFamily="49" charset="-122"/>
                <a:ea typeface="黑体" panose="02010609060101010101" pitchFamily="49" charset="-122"/>
              </a:rPr>
              <a:t>ERP</a:t>
            </a:r>
            <a:r>
              <a:rPr lang="zh-CN" altLang="en-US" sz="2400" dirty="0">
                <a:solidFill>
                  <a:srgbClr val="FFFFFF"/>
                </a:solidFill>
                <a:latin typeface="黑体" panose="02010609060101010101" pitchFamily="49" charset="-122"/>
                <a:ea typeface="黑体" panose="02010609060101010101" pitchFamily="49" charset="-122"/>
              </a:rPr>
              <a:t>沙盘</a:t>
            </a:r>
            <a:endParaRPr lang="zh-CN" altLang="en-US" sz="2400" dirty="0">
              <a:solidFill>
                <a:srgbClr val="FFFFFF"/>
              </a:solidFill>
              <a:latin typeface="黑体" panose="02010609060101010101" pitchFamily="49" charset="-122"/>
              <a:ea typeface="黑体" panose="02010609060101010101" pitchFamily="49" charset="-122"/>
            </a:endParaRPr>
          </a:p>
        </p:txBody>
      </p:sp>
      <p:sp>
        <p:nvSpPr>
          <p:cNvPr id="136199" name="Oval 7"/>
          <p:cNvSpPr/>
          <p:nvPr/>
        </p:nvSpPr>
        <p:spPr>
          <a:xfrm>
            <a:off x="4716463" y="4508500"/>
            <a:ext cx="2232025" cy="1079500"/>
          </a:xfrm>
          <a:prstGeom prst="ellipse">
            <a:avLst/>
          </a:prstGeom>
          <a:gradFill rotWithShape="1">
            <a:gsLst>
              <a:gs pos="0">
                <a:srgbClr val="99CCFF"/>
              </a:gs>
              <a:gs pos="100000">
                <a:srgbClr val="283643"/>
              </a:gs>
            </a:gsLst>
            <a:path path="rect">
              <a:fillToRect r="100000" b="100000"/>
            </a:path>
            <a:tileRect/>
          </a:gradFill>
          <a:ln w="28575">
            <a:noFill/>
          </a:ln>
        </p:spPr>
        <p:txBody>
          <a:bodyPr wrap="none" anchor="ctr" anchorCtr="0"/>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金融学虚拟仿真</a:t>
            </a:r>
            <a:endParaRPr lang="zh-CN" altLang="en-US" sz="2400" dirty="0">
              <a:solidFill>
                <a:srgbClr val="FFFFFF"/>
              </a:solidFill>
              <a:latin typeface="黑体" panose="02010609060101010101" pitchFamily="49" charset="-122"/>
              <a:ea typeface="黑体" panose="02010609060101010101" pitchFamily="49" charset="-122"/>
            </a:endParaRPr>
          </a:p>
          <a:p>
            <a:pPr algn="ctr" eaLnBrk="1" latinLnBrk="1" hangingPunct="1"/>
            <a:r>
              <a:rPr lang="zh-CN" altLang="en-US" sz="2400" dirty="0">
                <a:solidFill>
                  <a:srgbClr val="FFFFFF"/>
                </a:solidFill>
                <a:latin typeface="黑体" panose="02010609060101010101" pitchFamily="49" charset="-122"/>
                <a:ea typeface="黑体" panose="02010609060101010101" pitchFamily="49" charset="-122"/>
              </a:rPr>
              <a:t>认知实训</a:t>
            </a:r>
            <a:endParaRPr lang="zh-CN" altLang="en-US" sz="2400" dirty="0">
              <a:solidFill>
                <a:srgbClr val="FFFFFF"/>
              </a:solidFill>
              <a:latin typeface="黑体" panose="02010609060101010101" pitchFamily="49" charset="-122"/>
              <a:ea typeface="黑体" panose="02010609060101010101" pitchFamily="49" charset="-122"/>
            </a:endParaRPr>
          </a:p>
        </p:txBody>
      </p:sp>
      <p:sp>
        <p:nvSpPr>
          <p:cNvPr id="136200" name="Rectangle 8"/>
          <p:cNvSpPr>
            <a:spLocks noChangeArrowheads="1"/>
          </p:cNvSpPr>
          <p:nvPr/>
        </p:nvSpPr>
        <p:spPr bwMode="auto">
          <a:xfrm>
            <a:off x="457200" y="274638"/>
            <a:ext cx="8229600" cy="561975"/>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contourClr>
              <a:srgbClr val="CCCCFF"/>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rPr>
              <a:t>众多实训与多专业综合仿真形成互补  </a:t>
            </a:r>
            <a:endParaRPr kumimoji="0" lang="zh-CN" altLang="en-US" sz="32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6199"/>
                                        </p:tgtEl>
                                        <p:attrNameLst>
                                          <p:attrName>style.visibility</p:attrName>
                                        </p:attrNameLst>
                                      </p:cBhvr>
                                      <p:to>
                                        <p:strVal val="visible"/>
                                      </p:to>
                                    </p:set>
                                    <p:animEffect transition="in" filter="blinds(horizontal)">
                                      <p:cBhvr>
                                        <p:cTn id="7" dur="500"/>
                                        <p:tgtEl>
                                          <p:spTgt spid="136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Rectangle 2"/>
          <p:cNvSpPr>
            <a:spLocks noGrp="1" noChangeArrowheads="1"/>
          </p:cNvSpPr>
          <p:nvPr>
            <p:ph type="title"/>
          </p:nvPr>
        </p:nvSpPr>
        <p:spPr>
          <a:xfrm>
            <a:off x="457200" y="274638"/>
            <a:ext cx="8229600" cy="1133475"/>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contourClr>
              <a:srgbClr val="CCCCFF"/>
            </a:contour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smtClean="0">
                <a:ln>
                  <a:noFill/>
                </a:ln>
                <a:solidFill>
                  <a:schemeClr val="tx1"/>
                </a:solidFill>
                <a:effectLst/>
                <a:uLnTx/>
                <a:uFillTx/>
                <a:latin typeface="+mj-lt"/>
                <a:ea typeface="黑体" panose="02010609060101010101" pitchFamily="49" charset="-122"/>
                <a:cs typeface="+mj-cs"/>
              </a:rPr>
              <a:t>联合开发实训课程：紧扣专业特色    </a:t>
            </a:r>
            <a:endParaRPr kumimoji="0" lang="zh-CN" altLang="en-US" sz="3600" b="1" i="0" u="none" strike="noStrike" kern="0" cap="none" spc="0" normalizeH="0" baseline="0" noProof="0" smtClean="0">
              <a:ln>
                <a:noFill/>
              </a:ln>
              <a:solidFill>
                <a:schemeClr val="tx1"/>
              </a:solidFill>
              <a:effectLst/>
              <a:uLnTx/>
              <a:uFillTx/>
              <a:latin typeface="+mj-lt"/>
              <a:ea typeface="黑体" panose="02010609060101010101" pitchFamily="49" charset="-122"/>
              <a:cs typeface="+mj-cs"/>
            </a:endParaRPr>
          </a:p>
        </p:txBody>
      </p:sp>
      <p:grpSp>
        <p:nvGrpSpPr>
          <p:cNvPr id="73731" name="Group 4"/>
          <p:cNvGrpSpPr/>
          <p:nvPr/>
        </p:nvGrpSpPr>
        <p:grpSpPr>
          <a:xfrm>
            <a:off x="261938" y="1925638"/>
            <a:ext cx="3824287" cy="711200"/>
            <a:chOff x="0" y="0"/>
            <a:chExt cx="4752000" cy="719137"/>
          </a:xfrm>
        </p:grpSpPr>
        <p:sp>
          <p:nvSpPr>
            <p:cNvPr id="73750" name="AutoShape 3"/>
            <p:cNvSpPr/>
            <p:nvPr/>
          </p:nvSpPr>
          <p:spPr>
            <a:xfrm>
              <a:off x="0" y="0"/>
              <a:ext cx="4752000"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3751" name="AutoShape 3"/>
            <p:cNvSpPr/>
            <p:nvPr/>
          </p:nvSpPr>
          <p:spPr>
            <a:xfrm>
              <a:off x="0" y="88900"/>
              <a:ext cx="4752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rPr>
                <a:t>商业银行经营决策仿真 </a:t>
              </a:r>
              <a:endParaRPr lang="zh-CN" altLang="en-US" sz="2400" b="1" dirty="0">
                <a:ea typeface="宋体" panose="02010600030101010101" pitchFamily="2" charset="-122"/>
              </a:endParaRPr>
            </a:p>
          </p:txBody>
        </p:sp>
      </p:grpSp>
      <p:grpSp>
        <p:nvGrpSpPr>
          <p:cNvPr id="73732" name="Group 4"/>
          <p:cNvGrpSpPr/>
          <p:nvPr/>
        </p:nvGrpSpPr>
        <p:grpSpPr>
          <a:xfrm>
            <a:off x="255588" y="4365625"/>
            <a:ext cx="3884612" cy="719138"/>
            <a:chOff x="0" y="0"/>
            <a:chExt cx="4752000" cy="719137"/>
          </a:xfrm>
        </p:grpSpPr>
        <p:sp>
          <p:nvSpPr>
            <p:cNvPr id="73748" name="AutoShape 3"/>
            <p:cNvSpPr/>
            <p:nvPr/>
          </p:nvSpPr>
          <p:spPr>
            <a:xfrm>
              <a:off x="0" y="0"/>
              <a:ext cx="4752000"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3749" name="AutoShape 3"/>
            <p:cNvSpPr/>
            <p:nvPr/>
          </p:nvSpPr>
          <p:spPr>
            <a:xfrm>
              <a:off x="0" y="88900"/>
              <a:ext cx="4752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ea typeface="宋体" panose="02010600030101010101" pitchFamily="2" charset="-122"/>
                </a:rPr>
                <a:t>宏微观经济学综合仿真   </a:t>
              </a:r>
              <a:endParaRPr lang="zh-CN" altLang="en-US" sz="2400" b="1" dirty="0">
                <a:ea typeface="宋体" panose="02010600030101010101" pitchFamily="2" charset="-122"/>
              </a:endParaRPr>
            </a:p>
          </p:txBody>
        </p:sp>
      </p:grpSp>
      <p:grpSp>
        <p:nvGrpSpPr>
          <p:cNvPr id="73733" name="Group 4"/>
          <p:cNvGrpSpPr/>
          <p:nvPr/>
        </p:nvGrpSpPr>
        <p:grpSpPr>
          <a:xfrm>
            <a:off x="257175" y="3124200"/>
            <a:ext cx="3884613" cy="719138"/>
            <a:chOff x="0" y="0"/>
            <a:chExt cx="4752000" cy="719137"/>
          </a:xfrm>
        </p:grpSpPr>
        <p:sp>
          <p:nvSpPr>
            <p:cNvPr id="73746" name="AutoShape 3"/>
            <p:cNvSpPr/>
            <p:nvPr/>
          </p:nvSpPr>
          <p:spPr>
            <a:xfrm>
              <a:off x="0" y="0"/>
              <a:ext cx="4752000"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3747" name="AutoShape 3"/>
            <p:cNvSpPr/>
            <p:nvPr/>
          </p:nvSpPr>
          <p:spPr>
            <a:xfrm>
              <a:off x="0" y="88900"/>
              <a:ext cx="4752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宋体" panose="02010600030101010101" pitchFamily="2" charset="-122"/>
                </a:rPr>
                <a:t>金融银行虚拟仿真认知实训</a:t>
              </a:r>
              <a:endParaRPr lang="zh-CN" altLang="en-US" sz="2400" b="1" dirty="0">
                <a:ea typeface="宋体" panose="02010600030101010101" pitchFamily="2" charset="-122"/>
              </a:endParaRPr>
            </a:p>
          </p:txBody>
        </p:sp>
      </p:grpSp>
      <p:sp>
        <p:nvSpPr>
          <p:cNvPr id="138252" name="AutoShape 12"/>
          <p:cNvSpPr>
            <a:spLocks noChangeArrowheads="1"/>
          </p:cNvSpPr>
          <p:nvPr/>
        </p:nvSpPr>
        <p:spPr bwMode="auto">
          <a:xfrm>
            <a:off x="1403350" y="5589588"/>
            <a:ext cx="4032250" cy="863600"/>
          </a:xfrm>
          <a:prstGeom prst="wedgeRoundRectCallout">
            <a:avLst>
              <a:gd name="adj1" fmla="val -38898"/>
              <a:gd name="adj2" fmla="val -111398"/>
              <a:gd name="adj3"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contourClr>
              <a:srgbClr val="CCCCFF"/>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marL="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rPr>
              <a:t>解决校外实习一直存在学生无法 </a:t>
            </a:r>
            <a:endPar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rPr>
              <a:t>接触核心岗位与核心业务的难题 </a:t>
            </a:r>
            <a:endPar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0242" name="AutoShape 207"/>
          <p:cNvSpPr/>
          <p:nvPr/>
        </p:nvSpPr>
        <p:spPr>
          <a:xfrm>
            <a:off x="0" y="1700213"/>
            <a:ext cx="4246563" cy="3673475"/>
          </a:xfrm>
          <a:prstGeom prst="roundRect">
            <a:avLst>
              <a:gd name="adj" fmla="val 4019"/>
            </a:avLst>
          </a:prstGeom>
          <a:noFill/>
          <a:ln w="25400" cap="flat" cmpd="sng">
            <a:solidFill>
              <a:srgbClr val="00003A"/>
            </a:solidFill>
            <a:prstDash val="sysDot"/>
            <a:headEnd type="none" w="med" len="med"/>
            <a:tailEnd type="none" w="med" len="med"/>
          </a:ln>
        </p:spPr>
        <p:txBody>
          <a:bodyPr wrap="none" lIns="91425" tIns="45713" rIns="91425" bIns="45713"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140000"/>
              </a:lnSpc>
              <a:spcBef>
                <a:spcPct val="0"/>
              </a:spcBef>
              <a:buNone/>
            </a:pPr>
            <a:endParaRPr lang="zh-CN" altLang="en-US" sz="8800" b="1" dirty="0">
              <a:solidFill>
                <a:srgbClr val="FFFF00"/>
              </a:solidFill>
              <a:latin typeface="Times New Roman" panose="02020603050405020304" pitchFamily="18" charset="0"/>
              <a:ea typeface="宋体" panose="02010600030101010101" pitchFamily="2" charset="-122"/>
            </a:endParaRPr>
          </a:p>
        </p:txBody>
      </p:sp>
      <p:sp>
        <p:nvSpPr>
          <p:cNvPr id="2" name="AutoShape 207"/>
          <p:cNvSpPr/>
          <p:nvPr/>
        </p:nvSpPr>
        <p:spPr>
          <a:xfrm>
            <a:off x="5435600" y="1700213"/>
            <a:ext cx="2952750" cy="3673475"/>
          </a:xfrm>
          <a:prstGeom prst="roundRect">
            <a:avLst>
              <a:gd name="adj" fmla="val 4019"/>
            </a:avLst>
          </a:prstGeom>
          <a:noFill/>
          <a:ln w="25400" cap="flat" cmpd="sng">
            <a:solidFill>
              <a:srgbClr val="00003A"/>
            </a:solidFill>
            <a:prstDash val="sysDot"/>
            <a:headEnd type="none" w="med" len="med"/>
            <a:tailEnd type="none" w="med" len="med"/>
          </a:ln>
        </p:spPr>
        <p:txBody>
          <a:bodyPr wrap="none" lIns="91425" tIns="45713" rIns="91425" bIns="45713"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140000"/>
              </a:lnSpc>
              <a:spcBef>
                <a:spcPct val="0"/>
              </a:spcBef>
              <a:buNone/>
            </a:pPr>
            <a:endParaRPr lang="zh-CN" altLang="en-US" sz="8800" b="1" dirty="0">
              <a:solidFill>
                <a:srgbClr val="FFFF00"/>
              </a:solidFill>
              <a:latin typeface="Times New Roman" panose="02020603050405020304" pitchFamily="18" charset="0"/>
              <a:ea typeface="宋体" panose="02010600030101010101" pitchFamily="2" charset="-122"/>
            </a:endParaRPr>
          </a:p>
        </p:txBody>
      </p:sp>
      <p:sp>
        <p:nvSpPr>
          <p:cNvPr id="70" name="AutoShape 81"/>
          <p:cNvSpPr>
            <a:spLocks noChangeArrowheads="1"/>
          </p:cNvSpPr>
          <p:nvPr/>
        </p:nvSpPr>
        <p:spPr bwMode="auto">
          <a:xfrm>
            <a:off x="5854549" y="1903655"/>
            <a:ext cx="2157796" cy="657609"/>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73738" name="矩形 112"/>
          <p:cNvSpPr/>
          <p:nvPr/>
        </p:nvSpPr>
        <p:spPr>
          <a:xfrm>
            <a:off x="6227763" y="1916113"/>
            <a:ext cx="1439862" cy="6032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40000"/>
              </a:lnSpc>
              <a:spcBef>
                <a:spcPct val="0"/>
              </a:spcBef>
              <a:buNone/>
            </a:pPr>
            <a:r>
              <a:rPr lang="zh-CN" altLang="en-US" sz="2400" b="1" dirty="0">
                <a:ea typeface="华文细黑" panose="02010600040101010101" pitchFamily="2" charset="-122"/>
              </a:rPr>
              <a:t>金融专业</a:t>
            </a:r>
            <a:r>
              <a:rPr lang="zh-CN" altLang="en-US" sz="2000" b="1" dirty="0">
                <a:ea typeface="华文细黑" panose="02010600040101010101" pitchFamily="2" charset="-122"/>
              </a:rPr>
              <a:t>  </a:t>
            </a:r>
            <a:endParaRPr lang="zh-CN" altLang="en-US" sz="2000" b="1" dirty="0">
              <a:ea typeface="华文细黑" panose="02010600040101010101" pitchFamily="2" charset="-122"/>
            </a:endParaRPr>
          </a:p>
        </p:txBody>
      </p:sp>
      <p:sp>
        <p:nvSpPr>
          <p:cNvPr id="3" name="AutoShape 81"/>
          <p:cNvSpPr>
            <a:spLocks noChangeArrowheads="1"/>
          </p:cNvSpPr>
          <p:nvPr/>
        </p:nvSpPr>
        <p:spPr bwMode="auto">
          <a:xfrm>
            <a:off x="5889474" y="3335580"/>
            <a:ext cx="2157796" cy="657609"/>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73740" name="矩形 112"/>
          <p:cNvSpPr/>
          <p:nvPr/>
        </p:nvSpPr>
        <p:spPr>
          <a:xfrm>
            <a:off x="5867400" y="3348038"/>
            <a:ext cx="2160588" cy="6032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40000"/>
              </a:lnSpc>
              <a:spcBef>
                <a:spcPct val="0"/>
              </a:spcBef>
              <a:buNone/>
            </a:pPr>
            <a:r>
              <a:rPr lang="zh-CN" altLang="en-US" sz="2400" b="1" dirty="0">
                <a:ea typeface="华文细黑" panose="02010600040101010101" pitchFamily="2" charset="-122"/>
              </a:rPr>
              <a:t>经济学专业</a:t>
            </a:r>
            <a:endParaRPr lang="zh-CN" altLang="en-US" sz="2400" b="1" dirty="0">
              <a:ea typeface="华文细黑" panose="02010600040101010101" pitchFamily="2" charset="-122"/>
            </a:endParaRPr>
          </a:p>
        </p:txBody>
      </p:sp>
      <p:sp>
        <p:nvSpPr>
          <p:cNvPr id="73741" name="Line 19"/>
          <p:cNvSpPr/>
          <p:nvPr/>
        </p:nvSpPr>
        <p:spPr>
          <a:xfrm>
            <a:off x="4140200" y="2276475"/>
            <a:ext cx="1655763" cy="0"/>
          </a:xfrm>
          <a:prstGeom prst="line">
            <a:avLst/>
          </a:prstGeom>
          <a:ln w="34925" cap="flat" cmpd="sng">
            <a:solidFill>
              <a:srgbClr val="000080"/>
            </a:solidFill>
            <a:prstDash val="solid"/>
            <a:headEnd type="none" w="med" len="med"/>
            <a:tailEnd type="triangle" w="med" len="med"/>
          </a:ln>
        </p:spPr>
      </p:sp>
      <p:sp>
        <p:nvSpPr>
          <p:cNvPr id="73742" name="Line 20"/>
          <p:cNvSpPr/>
          <p:nvPr/>
        </p:nvSpPr>
        <p:spPr>
          <a:xfrm flipV="1">
            <a:off x="4140200" y="3500438"/>
            <a:ext cx="1655763" cy="1152525"/>
          </a:xfrm>
          <a:prstGeom prst="line">
            <a:avLst/>
          </a:prstGeom>
          <a:ln w="34925" cap="flat" cmpd="sng">
            <a:solidFill>
              <a:srgbClr val="000080"/>
            </a:solidFill>
            <a:prstDash val="solid"/>
            <a:headEnd type="none" w="med" len="med"/>
            <a:tailEnd type="triangle" w="med" len="med"/>
          </a:ln>
        </p:spPr>
      </p:sp>
      <p:sp>
        <p:nvSpPr>
          <p:cNvPr id="73743" name="Line 21"/>
          <p:cNvSpPr/>
          <p:nvPr/>
        </p:nvSpPr>
        <p:spPr>
          <a:xfrm>
            <a:off x="4140200" y="2349500"/>
            <a:ext cx="1655763" cy="1150938"/>
          </a:xfrm>
          <a:prstGeom prst="line">
            <a:avLst/>
          </a:prstGeom>
          <a:ln w="34925" cap="flat" cmpd="sng">
            <a:solidFill>
              <a:srgbClr val="000080"/>
            </a:solidFill>
            <a:prstDash val="solid"/>
            <a:headEnd type="none" w="med" len="med"/>
            <a:tailEnd type="triangle" w="med" len="med"/>
          </a:ln>
        </p:spPr>
      </p:sp>
      <p:sp>
        <p:nvSpPr>
          <p:cNvPr id="73744" name="Line 22"/>
          <p:cNvSpPr/>
          <p:nvPr/>
        </p:nvSpPr>
        <p:spPr>
          <a:xfrm flipV="1">
            <a:off x="4140200" y="2349500"/>
            <a:ext cx="1584325" cy="1150938"/>
          </a:xfrm>
          <a:prstGeom prst="line">
            <a:avLst/>
          </a:prstGeom>
          <a:ln w="34925" cap="flat" cmpd="sng">
            <a:solidFill>
              <a:srgbClr val="000080"/>
            </a:solidFill>
            <a:prstDash val="solid"/>
            <a:headEnd type="none" w="med" len="med"/>
            <a:tailEnd type="triangle" w="med" len="med"/>
          </a:ln>
        </p:spPr>
      </p:sp>
      <p:sp>
        <p:nvSpPr>
          <p:cNvPr id="138263" name="AutoShape 23"/>
          <p:cNvSpPr>
            <a:spLocks noChangeArrowheads="1"/>
          </p:cNvSpPr>
          <p:nvPr/>
        </p:nvSpPr>
        <p:spPr bwMode="auto">
          <a:xfrm>
            <a:off x="6804025" y="5589588"/>
            <a:ext cx="2087563" cy="863600"/>
          </a:xfrm>
          <a:prstGeom prst="wedgeRoundRectCallout">
            <a:avLst>
              <a:gd name="adj1" fmla="val -36616"/>
              <a:gd name="adj2" fmla="val -244486"/>
              <a:gd name="adj3"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contourClr>
              <a:srgbClr val="CCCCFF"/>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marL="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rPr>
              <a:t>国家级特色专业 </a:t>
            </a:r>
            <a:endPar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000000"/>
                                          </p:val>
                                        </p:tav>
                                        <p:tav tm="100000">
                                          <p:val>
                                            <p:strVal val="#ppt_w"/>
                                          </p:val>
                                        </p:tav>
                                      </p:tavLst>
                                    </p:anim>
                                    <p:anim calcmode="lin" valueType="num">
                                      <p:cBhvr>
                                        <p:cTn id="8" dur="500" fill="hold"/>
                                        <p:tgtEl>
                                          <p:spTgt spid="1024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00000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8252"/>
                                        </p:tgtEl>
                                        <p:attrNameLst>
                                          <p:attrName>style.visibility</p:attrName>
                                        </p:attrNameLst>
                                      </p:cBhvr>
                                      <p:to>
                                        <p:strVal val="visible"/>
                                      </p:to>
                                    </p:set>
                                    <p:animEffect transition="in" filter="blinds(horizontal)">
                                      <p:cBhvr>
                                        <p:cTn id="18" dur="500"/>
                                        <p:tgtEl>
                                          <p:spTgt spid="13825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8263"/>
                                        </p:tgtEl>
                                        <p:attrNameLst>
                                          <p:attrName>style.visibility</p:attrName>
                                        </p:attrNameLst>
                                      </p:cBhvr>
                                      <p:to>
                                        <p:strVal val="visible"/>
                                      </p:to>
                                    </p:set>
                                    <p:animEffect transition="in" filter="blinds(horizontal)">
                                      <p:cBhvr>
                                        <p:cTn id="23" dur="500"/>
                                        <p:tgtEl>
                                          <p:spTgt spid="138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52" grpId="0" animBg="1"/>
      <p:bldP spid="10242" grpId="0" animBg="1"/>
      <p:bldP spid="2" grpId="0" animBg="1"/>
      <p:bldP spid="13826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a:spLocks noGrp="1" noChangeArrowheads="1"/>
          </p:cNvSpPr>
          <p:nvPr>
            <p:ph type="title"/>
          </p:nvPr>
        </p:nvSpPr>
        <p:spPr>
          <a:xfrm>
            <a:off x="4932363" y="620713"/>
            <a:ext cx="3816350" cy="758825"/>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tx1"/>
                </a:solidFill>
                <a:effectLst/>
                <a:uLnTx/>
                <a:uFillTx/>
                <a:latin typeface="+mj-lt"/>
                <a:ea typeface="黑体" panose="02010609060101010101" pitchFamily="49" charset="-122"/>
                <a:cs typeface="+mj-cs"/>
              </a:rPr>
              <a:t>实验实训与服务社会相融合 </a:t>
            </a:r>
            <a:endParaRPr kumimoji="0" lang="en-US" altLang="zh-CN" sz="2400" b="1" i="0" u="none" strike="noStrike" kern="0" cap="none" spc="0" normalizeH="0" baseline="0" noProof="0" smtClean="0">
              <a:ln>
                <a:noFill/>
              </a:ln>
              <a:solidFill>
                <a:schemeClr val="tx1"/>
              </a:solidFill>
              <a:effectLst/>
              <a:uLnTx/>
              <a:uFillTx/>
              <a:latin typeface="+mj-lt"/>
              <a:ea typeface="黑体" panose="02010609060101010101" pitchFamily="49" charset="-122"/>
              <a:cs typeface="+mj-cs"/>
            </a:endParaRPr>
          </a:p>
        </p:txBody>
      </p:sp>
      <p:pic>
        <p:nvPicPr>
          <p:cNvPr id="75779" name="Picture 3" descr="P1080183"/>
          <p:cNvPicPr>
            <a:picLocks noChangeAspect="1"/>
          </p:cNvPicPr>
          <p:nvPr/>
        </p:nvPicPr>
        <p:blipFill>
          <a:blip r:embed="rId1"/>
          <a:stretch>
            <a:fillRect/>
          </a:stretch>
        </p:blipFill>
        <p:spPr>
          <a:xfrm>
            <a:off x="0" y="0"/>
            <a:ext cx="4568825" cy="3141663"/>
          </a:xfrm>
          <a:prstGeom prst="rect">
            <a:avLst/>
          </a:prstGeom>
          <a:noFill/>
          <a:ln w="9525">
            <a:noFill/>
          </a:ln>
        </p:spPr>
      </p:pic>
      <p:pic>
        <p:nvPicPr>
          <p:cNvPr id="75780" name="Picture 4" descr="P1080279"/>
          <p:cNvPicPr>
            <a:picLocks noChangeAspect="1"/>
          </p:cNvPicPr>
          <p:nvPr/>
        </p:nvPicPr>
        <p:blipFill>
          <a:blip r:embed="rId2"/>
          <a:stretch>
            <a:fillRect/>
          </a:stretch>
        </p:blipFill>
        <p:spPr>
          <a:xfrm>
            <a:off x="0" y="3241675"/>
            <a:ext cx="4427538" cy="3319463"/>
          </a:xfrm>
          <a:prstGeom prst="rect">
            <a:avLst/>
          </a:prstGeom>
          <a:noFill/>
          <a:ln w="9525">
            <a:noFill/>
          </a:ln>
        </p:spPr>
      </p:pic>
      <p:pic>
        <p:nvPicPr>
          <p:cNvPr id="75781" name="Picture 5" descr="P1060047"/>
          <p:cNvPicPr>
            <a:picLocks noChangeAspect="1"/>
          </p:cNvPicPr>
          <p:nvPr/>
        </p:nvPicPr>
        <p:blipFill>
          <a:blip r:embed="rId3"/>
          <a:stretch>
            <a:fillRect/>
          </a:stretch>
        </p:blipFill>
        <p:spPr>
          <a:xfrm>
            <a:off x="4500563" y="3292475"/>
            <a:ext cx="4572000" cy="3429000"/>
          </a:xfrm>
          <a:prstGeom prst="rect">
            <a:avLst/>
          </a:prstGeom>
          <a:noFill/>
          <a:ln w="9525">
            <a:no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6" name="Picture 2" descr="1211616269500-58"/>
          <p:cNvPicPr>
            <a:picLocks noChangeAspect="1"/>
          </p:cNvPicPr>
          <p:nvPr/>
        </p:nvPicPr>
        <p:blipFill>
          <a:blip r:embed="rId1"/>
          <a:stretch>
            <a:fillRect/>
          </a:stretch>
        </p:blipFill>
        <p:spPr>
          <a:xfrm>
            <a:off x="6696075" y="4797425"/>
            <a:ext cx="2447925" cy="1795463"/>
          </a:xfrm>
          <a:prstGeom prst="rect">
            <a:avLst/>
          </a:prstGeom>
          <a:noFill/>
          <a:ln w="9525">
            <a:noFill/>
          </a:ln>
        </p:spPr>
      </p:pic>
      <p:pic>
        <p:nvPicPr>
          <p:cNvPr id="77827" name="内容占位符 2"/>
          <p:cNvPicPr>
            <a:picLocks noChangeAspect="1"/>
          </p:cNvPicPr>
          <p:nvPr/>
        </p:nvPicPr>
        <p:blipFill>
          <a:blip r:embed="rId2"/>
          <a:stretch>
            <a:fillRect/>
          </a:stretch>
        </p:blipFill>
        <p:spPr>
          <a:xfrm>
            <a:off x="4872038" y="3894138"/>
            <a:ext cx="4062412" cy="974725"/>
          </a:xfrm>
          <a:prstGeom prst="rect">
            <a:avLst/>
          </a:prstGeom>
          <a:noFill/>
          <a:ln w="9525">
            <a:noFill/>
          </a:ln>
        </p:spPr>
      </p:pic>
      <p:pic>
        <p:nvPicPr>
          <p:cNvPr id="77828" name="图片 3"/>
          <p:cNvPicPr>
            <a:picLocks noChangeAspect="1"/>
          </p:cNvPicPr>
          <p:nvPr/>
        </p:nvPicPr>
        <p:blipFill>
          <a:blip r:embed="rId3"/>
          <a:stretch>
            <a:fillRect/>
          </a:stretch>
        </p:blipFill>
        <p:spPr>
          <a:xfrm>
            <a:off x="2916238" y="2781300"/>
            <a:ext cx="2779712" cy="1125538"/>
          </a:xfrm>
          <a:prstGeom prst="rect">
            <a:avLst/>
          </a:prstGeom>
          <a:noFill/>
          <a:ln w="9525">
            <a:noFill/>
          </a:ln>
        </p:spPr>
      </p:pic>
      <p:pic>
        <p:nvPicPr>
          <p:cNvPr id="77829" name="图片 4"/>
          <p:cNvPicPr>
            <a:picLocks noChangeAspect="1"/>
          </p:cNvPicPr>
          <p:nvPr/>
        </p:nvPicPr>
        <p:blipFill>
          <a:blip r:embed="rId4"/>
          <a:stretch>
            <a:fillRect/>
          </a:stretch>
        </p:blipFill>
        <p:spPr>
          <a:xfrm>
            <a:off x="2771775" y="4868863"/>
            <a:ext cx="2087563" cy="1778000"/>
          </a:xfrm>
          <a:prstGeom prst="rect">
            <a:avLst/>
          </a:prstGeom>
          <a:noFill/>
          <a:ln w="9525">
            <a:noFill/>
          </a:ln>
        </p:spPr>
      </p:pic>
      <p:pic>
        <p:nvPicPr>
          <p:cNvPr id="77830" name="图片 5"/>
          <p:cNvPicPr>
            <a:picLocks noChangeAspect="1"/>
          </p:cNvPicPr>
          <p:nvPr/>
        </p:nvPicPr>
        <p:blipFill>
          <a:blip r:embed="rId5"/>
          <a:stretch>
            <a:fillRect/>
          </a:stretch>
        </p:blipFill>
        <p:spPr>
          <a:xfrm>
            <a:off x="4787900" y="1412875"/>
            <a:ext cx="1798638" cy="1339850"/>
          </a:xfrm>
          <a:prstGeom prst="rect">
            <a:avLst/>
          </a:prstGeom>
          <a:noFill/>
          <a:ln w="9525">
            <a:noFill/>
          </a:ln>
        </p:spPr>
      </p:pic>
      <p:pic>
        <p:nvPicPr>
          <p:cNvPr id="77831" name="图片 7"/>
          <p:cNvPicPr>
            <a:picLocks noChangeAspect="1"/>
          </p:cNvPicPr>
          <p:nvPr/>
        </p:nvPicPr>
        <p:blipFill>
          <a:blip r:embed="rId6"/>
          <a:stretch>
            <a:fillRect/>
          </a:stretch>
        </p:blipFill>
        <p:spPr>
          <a:xfrm>
            <a:off x="1139825" y="3970338"/>
            <a:ext cx="2855913" cy="776287"/>
          </a:xfrm>
          <a:prstGeom prst="rect">
            <a:avLst/>
          </a:prstGeom>
          <a:noFill/>
          <a:ln w="9525">
            <a:noFill/>
          </a:ln>
        </p:spPr>
      </p:pic>
      <p:pic>
        <p:nvPicPr>
          <p:cNvPr id="77832" name="图片 8"/>
          <p:cNvPicPr>
            <a:picLocks noChangeAspect="1"/>
          </p:cNvPicPr>
          <p:nvPr/>
        </p:nvPicPr>
        <p:blipFill>
          <a:blip r:embed="rId7"/>
          <a:stretch>
            <a:fillRect/>
          </a:stretch>
        </p:blipFill>
        <p:spPr>
          <a:xfrm>
            <a:off x="395288" y="4873625"/>
            <a:ext cx="2125662" cy="1892300"/>
          </a:xfrm>
          <a:prstGeom prst="rect">
            <a:avLst/>
          </a:prstGeom>
          <a:noFill/>
          <a:ln w="9525">
            <a:noFill/>
          </a:ln>
        </p:spPr>
      </p:pic>
      <p:pic>
        <p:nvPicPr>
          <p:cNvPr id="77833" name="图片 9"/>
          <p:cNvPicPr>
            <a:picLocks noChangeAspect="1"/>
          </p:cNvPicPr>
          <p:nvPr/>
        </p:nvPicPr>
        <p:blipFill>
          <a:blip r:embed="rId8"/>
          <a:srcRect r="26756"/>
          <a:stretch>
            <a:fillRect/>
          </a:stretch>
        </p:blipFill>
        <p:spPr>
          <a:xfrm>
            <a:off x="212725" y="2924175"/>
            <a:ext cx="2343150" cy="704850"/>
          </a:xfrm>
          <a:prstGeom prst="rect">
            <a:avLst/>
          </a:prstGeom>
          <a:noFill/>
          <a:ln w="9525">
            <a:noFill/>
          </a:ln>
        </p:spPr>
      </p:pic>
      <p:pic>
        <p:nvPicPr>
          <p:cNvPr id="77834" name="图片 10"/>
          <p:cNvPicPr>
            <a:picLocks noChangeAspect="1"/>
          </p:cNvPicPr>
          <p:nvPr/>
        </p:nvPicPr>
        <p:blipFill>
          <a:blip r:embed="rId9"/>
          <a:srcRect l="10420" t="22720"/>
          <a:stretch>
            <a:fillRect/>
          </a:stretch>
        </p:blipFill>
        <p:spPr>
          <a:xfrm>
            <a:off x="5867400" y="2982913"/>
            <a:ext cx="3217863" cy="611187"/>
          </a:xfrm>
          <a:prstGeom prst="rect">
            <a:avLst/>
          </a:prstGeom>
          <a:noFill/>
          <a:ln w="9525">
            <a:noFill/>
          </a:ln>
        </p:spPr>
      </p:pic>
      <p:sp>
        <p:nvSpPr>
          <p:cNvPr id="150539" name="Rectangle 11"/>
          <p:cNvSpPr/>
          <p:nvPr/>
        </p:nvSpPr>
        <p:spPr bwMode="auto">
          <a:xfrm>
            <a:off x="2339975" y="0"/>
            <a:ext cx="5400675" cy="908050"/>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t>实验实训服务于其他各高校 </a:t>
            </a:r>
            <a:endParaRPr kumimoji="0" lang="en-US" altLang="zh-CN" sz="3200" b="1"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pic>
        <p:nvPicPr>
          <p:cNvPr id="77836" name="Picture 12" descr="b1"/>
          <p:cNvPicPr>
            <a:picLocks noChangeAspect="1"/>
          </p:cNvPicPr>
          <p:nvPr/>
        </p:nvPicPr>
        <p:blipFill>
          <a:blip r:embed="rId10"/>
          <a:stretch>
            <a:fillRect/>
          </a:stretch>
        </p:blipFill>
        <p:spPr>
          <a:xfrm>
            <a:off x="5076825" y="4797425"/>
            <a:ext cx="1785938" cy="1785938"/>
          </a:xfrm>
          <a:prstGeom prst="rect">
            <a:avLst/>
          </a:prstGeom>
          <a:noFill/>
          <a:ln w="9525">
            <a:noFill/>
          </a:ln>
        </p:spPr>
      </p:pic>
      <p:pic>
        <p:nvPicPr>
          <p:cNvPr id="77837" name="Picture 13" descr="logo_12"/>
          <p:cNvPicPr>
            <a:picLocks noChangeAspect="1"/>
          </p:cNvPicPr>
          <p:nvPr/>
        </p:nvPicPr>
        <p:blipFill>
          <a:blip r:embed="rId11"/>
          <a:stretch>
            <a:fillRect/>
          </a:stretch>
        </p:blipFill>
        <p:spPr>
          <a:xfrm>
            <a:off x="755650" y="1628775"/>
            <a:ext cx="3362325" cy="768350"/>
          </a:xfrm>
          <a:prstGeom prst="rect">
            <a:avLst/>
          </a:prstGeom>
          <a:noFill/>
          <a:ln w="9525">
            <a:noFill/>
          </a:ln>
        </p:spPr>
      </p:pic>
      <p:pic>
        <p:nvPicPr>
          <p:cNvPr id="77838" name="图片 1"/>
          <p:cNvPicPr>
            <a:picLocks noChangeAspect="1"/>
          </p:cNvPicPr>
          <p:nvPr/>
        </p:nvPicPr>
        <p:blipFill>
          <a:blip r:embed="rId12"/>
          <a:stretch>
            <a:fillRect/>
          </a:stretch>
        </p:blipFill>
        <p:spPr>
          <a:xfrm>
            <a:off x="6877050" y="1268413"/>
            <a:ext cx="1555750" cy="142875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2207" name="Group 47"/>
          <p:cNvGraphicFramePr>
            <a:graphicFrameLocks noGrp="1"/>
          </p:cNvGraphicFramePr>
          <p:nvPr>
            <p:ph sz="half" idx="1"/>
          </p:nvPr>
        </p:nvGraphicFramePr>
        <p:xfrm>
          <a:off x="381000" y="1143000"/>
          <a:ext cx="8208963" cy="4621213"/>
        </p:xfrm>
        <a:graphic>
          <a:graphicData uri="http://schemas.openxmlformats.org/drawingml/2006/table">
            <a:tbl>
              <a:tblPr/>
              <a:tblGrid>
                <a:gridCol w="2284413"/>
                <a:gridCol w="5924550"/>
              </a:tblGrid>
              <a:tr h="71437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公共基础课</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管理学原理、宏观经济学、微观经济学等</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1437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专业基础课</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会计学原理、计量经济学、社会学、财政学、统计学</a:t>
                      </a:r>
                      <a:r>
                        <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a:t>
                      </a:r>
                      <a:endPar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5700">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专业核心课</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（必修）</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公共政策与分析、公共关系学、公共事业管理、公共经济学、财务管理、行政法学、制度经济学、人力资源开发与管理、经济预测与经济分析</a:t>
                      </a:r>
                      <a:r>
                        <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a:t>
                      </a:r>
                      <a:endPar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5038">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专业选修课</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经济法、市场营销学、运筹学、管理心理学、经济学前沿、货币银行学</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3725">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实践操作课</a:t>
                      </a:r>
                      <a:endParaRPr kumimoji="0" lang="zh-CN" altLang="en-US" sz="5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Eviews/R</a:t>
                      </a: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软件、</a:t>
                      </a:r>
                      <a:r>
                        <a:rPr kumimoji="0" lang="en-US" altLang="zh-CN"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HR</a:t>
                      </a:r>
                      <a:r>
                        <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rPr>
                        <a:t>软件、政务管理软件</a:t>
                      </a:r>
                      <a:endParaRPr kumimoji="0" lang="zh-CN" altLang="en-US" sz="2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1457325" y="3014663"/>
            <a:ext cx="7305675" cy="1328737"/>
            <a:chOff x="0" y="0"/>
            <a:chExt cx="6228000" cy="719137"/>
          </a:xfrm>
        </p:grpSpPr>
        <p:sp>
          <p:nvSpPr>
            <p:cNvPr id="79878" name="AutoShape 3"/>
            <p:cNvSpPr/>
            <p:nvPr/>
          </p:nvSpPr>
          <p:spPr>
            <a:xfrm>
              <a:off x="913" y="0"/>
              <a:ext cx="6226175" cy="719137"/>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79879"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9221" name="Rectangle 13"/>
          <p:cNvSpPr/>
          <p:nvPr/>
        </p:nvSpPr>
        <p:spPr>
          <a:xfrm>
            <a:off x="3209925" y="3189288"/>
            <a:ext cx="2744788" cy="3667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1800" dirty="0">
              <a:latin typeface="微软雅黑" panose="020B0503020204020204" pitchFamily="34" charset="-122"/>
              <a:ea typeface="微软雅黑" panose="020B0503020204020204" pitchFamily="34" charset="-122"/>
            </a:endParaRPr>
          </a:p>
        </p:txBody>
      </p:sp>
      <p:sp>
        <p:nvSpPr>
          <p:cNvPr id="9222" name="Text Box 26"/>
          <p:cNvSpPr txBox="1"/>
          <p:nvPr/>
        </p:nvSpPr>
        <p:spPr>
          <a:xfrm>
            <a:off x="7488238" y="142875"/>
            <a:ext cx="1655762" cy="4889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r">
              <a:spcBef>
                <a:spcPct val="50000"/>
              </a:spcBef>
              <a:buNone/>
            </a:pPr>
            <a:endParaRPr lang="zh-CN" altLang="en-US" sz="2600" dirty="0">
              <a:solidFill>
                <a:schemeClr val="bg1"/>
              </a:solidFill>
              <a:latin typeface="微软雅黑" panose="020B0503020204020204" pitchFamily="34" charset="-122"/>
              <a:ea typeface="微软雅黑" panose="020B0503020204020204" pitchFamily="34" charset="-122"/>
            </a:endParaRPr>
          </a:p>
        </p:txBody>
      </p:sp>
      <p:sp>
        <p:nvSpPr>
          <p:cNvPr id="79877" name="矩形 6"/>
          <p:cNvSpPr/>
          <p:nvPr/>
        </p:nvSpPr>
        <p:spPr>
          <a:xfrm>
            <a:off x="3749675" y="3448050"/>
            <a:ext cx="2719388"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2400" b="1" dirty="0">
                <a:ea typeface="宋体" panose="02010600030101010101" pitchFamily="2" charset="-122"/>
              </a:rPr>
              <a:t>专题三：</a:t>
            </a:r>
            <a:r>
              <a:rPr lang="zh-CN" altLang="en-US" sz="2400" b="1" dirty="0">
                <a:ea typeface="宋体" panose="02010600030101010101" pitchFamily="2" charset="-122"/>
                <a:sym typeface="Arial" panose="020B0604020202020204" pitchFamily="34" charset="0"/>
              </a:rPr>
              <a:t>保障机制 </a:t>
            </a:r>
            <a:endParaRPr lang="zh-CN" altLang="en-US" sz="2400" b="1" dirty="0">
              <a:ea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nodePh="1">
                                  <p:stCondLst>
                                    <p:cond delay="0"/>
                                  </p:stCondLst>
                                  <p:endCondLst>
                                    <p:cond evt="begin" delay="0">
                                      <p:tn val="5"/>
                                    </p:cond>
                                  </p:endCondLst>
                                  <p:childTnLst>
                                    <p:set>
                                      <p:cBhvr>
                                        <p:cTn id="6" dur="1" fill="hold">
                                          <p:stCondLst>
                                            <p:cond delay="0"/>
                                          </p:stCondLst>
                                        </p:cTn>
                                        <p:tgtEl>
                                          <p:spTgt spid="9222"/>
                                        </p:tgtEl>
                                        <p:attrNameLst>
                                          <p:attrName>style.visibility</p:attrName>
                                        </p:attrNameLst>
                                      </p:cBhvr>
                                      <p:to>
                                        <p:strVal val="visible"/>
                                      </p:to>
                                    </p:set>
                                    <p:animEffect transition="in" filter="slide(fromLeft)">
                                      <p:cBhvr>
                                        <p:cTn id="7" dur="500"/>
                                        <p:tgtEl>
                                          <p:spTgt spid="9222"/>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style.rotation</p:attrName>
                                        </p:attrNameLst>
                                      </p:cBhvr>
                                      <p:tavLst>
                                        <p:tav tm="0">
                                          <p:val>
                                            <p:fltVal val="720.000000"/>
                                          </p:val>
                                        </p:tav>
                                        <p:tav tm="100000">
                                          <p:val>
                                            <p:fltVal val="0.000000"/>
                                          </p:val>
                                        </p:tav>
                                      </p:tavLst>
                                    </p:anim>
                                    <p:anim calcmode="lin" valueType="num">
                                      <p:cBhvr>
                                        <p:cTn id="13" dur="500" fill="hold"/>
                                        <p:tgtEl>
                                          <p:spTgt spid="2"/>
                                        </p:tgtEl>
                                        <p:attrNameLst>
                                          <p:attrName>ppt_h</p:attrName>
                                        </p:attrNameLst>
                                      </p:cBhvr>
                                      <p:tavLst>
                                        <p:tav tm="0">
                                          <p:val>
                                            <p:fltVal val="0.000000"/>
                                          </p:val>
                                        </p:tav>
                                        <p:tav tm="100000">
                                          <p:val>
                                            <p:strVal val="#ppt_h"/>
                                          </p:val>
                                        </p:tav>
                                      </p:tavLst>
                                    </p:anim>
                                    <p:anim calcmode="lin" valueType="num">
                                      <p:cBhvr>
                                        <p:cTn id="14" dur="500" fill="hold"/>
                                        <p:tgtEl>
                                          <p:spTgt spid="2"/>
                                        </p:tgtEl>
                                        <p:attrNameLst>
                                          <p:attrName>ppt_w</p:attrName>
                                        </p:attrNameLst>
                                      </p:cBhvr>
                                      <p:tavLst>
                                        <p:tav tm="0">
                                          <p:val>
                                            <p:fltVal val="0.000000"/>
                                          </p:val>
                                        </p:tav>
                                        <p:tav tm="100000">
                                          <p:val>
                                            <p:strVal val="#ppt_w"/>
                                          </p:val>
                                        </p:tav>
                                      </p:tavLst>
                                    </p:anim>
                                  </p:childTnLst>
                                </p:cTn>
                              </p:par>
                            </p:childTnLst>
                          </p:cTn>
                        </p:par>
                        <p:par>
                          <p:cTn id="15" fill="hold">
                            <p:stCondLst>
                              <p:cond delay="1000"/>
                            </p:stCondLst>
                            <p:childTnLst>
                              <p:par>
                                <p:cTn id="16" presetID="2" presetClass="entr" presetSubtype="8" fill="hold" grpId="0" nodeType="afterEffect" nodePh="1">
                                  <p:stCondLst>
                                    <p:cond delay="0"/>
                                  </p:stCondLst>
                                  <p:endCondLst>
                                    <p:cond evt="begin" delay="0">
                                      <p:tn val="16"/>
                                    </p:cond>
                                  </p:endCondLst>
                                  <p:childTnLst>
                                    <p:set>
                                      <p:cBhvr>
                                        <p:cTn id="17" dur="1" fill="hold">
                                          <p:stCondLst>
                                            <p:cond delay="0"/>
                                          </p:stCondLst>
                                        </p:cTn>
                                        <p:tgtEl>
                                          <p:spTgt spid="9221"/>
                                        </p:tgtEl>
                                        <p:attrNameLst>
                                          <p:attrName>style.visibility</p:attrName>
                                        </p:attrNameLst>
                                      </p:cBhvr>
                                      <p:to>
                                        <p:strVal val="visible"/>
                                      </p:to>
                                    </p:set>
                                    <p:anim calcmode="lin" valueType="num">
                                      <p:cBhvr additive="base">
                                        <p:cTn id="18" dur="500" fill="hold"/>
                                        <p:tgtEl>
                                          <p:spTgt spid="9221"/>
                                        </p:tgtEl>
                                        <p:attrNameLst>
                                          <p:attrName>ppt_x</p:attrName>
                                        </p:attrNameLst>
                                      </p:cBhvr>
                                      <p:tavLst>
                                        <p:tav tm="0">
                                          <p:val>
                                            <p:strVal val="0-#ppt_w/2"/>
                                          </p:val>
                                        </p:tav>
                                        <p:tav tm="100000">
                                          <p:val>
                                            <p:strVal val="#ppt_x"/>
                                          </p:val>
                                        </p:tav>
                                      </p:tavLst>
                                    </p:anim>
                                    <p:anim calcmode="lin" valueType="num">
                                      <p:cBhvr additive="base">
                                        <p:cTn id="19" dur="500" fill="hold"/>
                                        <p:tgtEl>
                                          <p:spTgt spid="92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2"/>
          <p:cNvSpPr>
            <a:spLocks noGrp="1"/>
          </p:cNvSpPr>
          <p:nvPr>
            <p:ph type="title" idx="4294967295"/>
          </p:nvPr>
        </p:nvSpPr>
        <p:spPr>
          <a:xfrm>
            <a:off x="457200" y="274638"/>
            <a:ext cx="3581400" cy="1143000"/>
          </a:xfrm>
        </p:spPr>
        <p:txBody>
          <a:bodyPr vert="horz" wrap="square" lIns="91440" tIns="45720" rIns="91440" bIns="45720" anchor="ctr" anchorCtr="0"/>
          <a:p>
            <a:r>
              <a:rPr lang="zh-CN" altLang="en-US" sz="3200" b="1" dirty="0">
                <a:latin typeface="黑体" panose="02010609060101010101" pitchFamily="49" charset="-122"/>
                <a:ea typeface="黑体" panose="02010609060101010101" pitchFamily="49" charset="-122"/>
              </a:rPr>
              <a:t>教学目标</a:t>
            </a:r>
            <a:endParaRPr lang="zh-CN" altLang="en-US" sz="3200" b="1" dirty="0">
              <a:latin typeface="黑体" panose="02010609060101010101" pitchFamily="49" charset="-122"/>
              <a:ea typeface="黑体" panose="02010609060101010101" pitchFamily="49" charset="-122"/>
            </a:endParaRPr>
          </a:p>
        </p:txBody>
      </p:sp>
      <p:sp>
        <p:nvSpPr>
          <p:cNvPr id="187395" name="Rectangle 3"/>
          <p:cNvSpPr/>
          <p:nvPr/>
        </p:nvSpPr>
        <p:spPr>
          <a:xfrm>
            <a:off x="4800600" y="304800"/>
            <a:ext cx="3581400" cy="1143000"/>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b="1" dirty="0">
                <a:solidFill>
                  <a:schemeClr val="tx2"/>
                </a:solidFill>
                <a:latin typeface="黑体" panose="02010609060101010101" pitchFamily="49" charset="-122"/>
                <a:ea typeface="黑体" panose="02010609060101010101" pitchFamily="49" charset="-122"/>
              </a:rPr>
              <a:t>老师角色</a:t>
            </a:r>
            <a:endParaRPr lang="zh-CN" altLang="en-US" b="1" dirty="0">
              <a:solidFill>
                <a:schemeClr val="tx2"/>
              </a:solidFill>
              <a:latin typeface="黑体" panose="02010609060101010101" pitchFamily="49" charset="-122"/>
              <a:ea typeface="黑体" panose="02010609060101010101" pitchFamily="49" charset="-122"/>
            </a:endParaRPr>
          </a:p>
        </p:txBody>
      </p:sp>
      <p:sp>
        <p:nvSpPr>
          <p:cNvPr id="187396" name="Rectangle 4"/>
          <p:cNvSpPr/>
          <p:nvPr/>
        </p:nvSpPr>
        <p:spPr>
          <a:xfrm>
            <a:off x="4953000" y="2286000"/>
            <a:ext cx="3886200" cy="3611563"/>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a:lnSpc>
                <a:spcPct val="160000"/>
              </a:lnSpc>
            </a:pPr>
            <a:r>
              <a:rPr lang="en-US" altLang="zh-CN" sz="2400" b="1" dirty="0">
                <a:ea typeface="华文细黑" panose="02010600040101010101" pitchFamily="2" charset="-122"/>
              </a:rPr>
              <a:t>Teacher?</a:t>
            </a:r>
            <a:endParaRPr lang="en-US" altLang="zh-CN" sz="2400" b="1" dirty="0">
              <a:ea typeface="华文细黑" panose="02010600040101010101" pitchFamily="2" charset="-122"/>
            </a:endParaRPr>
          </a:p>
          <a:p>
            <a:pPr marL="342900" lvl="0" indent="-342900">
              <a:lnSpc>
                <a:spcPct val="160000"/>
              </a:lnSpc>
            </a:pPr>
            <a:r>
              <a:rPr lang="en-US" altLang="zh-CN" sz="2400" b="1" dirty="0">
                <a:ea typeface="华文细黑" panose="02010600040101010101" pitchFamily="2" charset="-122"/>
              </a:rPr>
              <a:t>Tutor + Coacher</a:t>
            </a:r>
            <a:endParaRPr lang="en-US" altLang="zh-CN" sz="2400" b="1" dirty="0">
              <a:ea typeface="华文细黑" panose="02010600040101010101" pitchFamily="2" charset="-122"/>
            </a:endParaRPr>
          </a:p>
        </p:txBody>
      </p:sp>
      <p:sp>
        <p:nvSpPr>
          <p:cNvPr id="187397" name="Text Box 5"/>
          <p:cNvSpPr txBox="1">
            <a:spLocks noChangeArrowheads="1"/>
          </p:cNvSpPr>
          <p:nvPr/>
        </p:nvSpPr>
        <p:spPr bwMode="auto">
          <a:xfrm>
            <a:off x="914400" y="3276600"/>
            <a:ext cx="914400" cy="4572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buNone/>
              <a:defRPr/>
            </a:pPr>
            <a:r>
              <a:rPr kumimoji="0" lang="zh-CN" altLang="en-US" sz="2400" kern="1200" cap="none" spc="0" normalizeH="0" baseline="0" noProof="0">
                <a:latin typeface="Arial" panose="020B0604020202020204" pitchFamily="34" charset="0"/>
                <a:ea typeface="楷体_GB2312" pitchFamily="49" charset="-122"/>
                <a:cs typeface="+mn-cs"/>
              </a:rPr>
              <a:t>知识</a:t>
            </a:r>
            <a:endParaRPr kumimoji="0" lang="zh-CN" altLang="en-US" sz="2400" kern="1200" cap="none" spc="0" normalizeH="0" baseline="0" noProof="0">
              <a:latin typeface="Arial" panose="020B0604020202020204" pitchFamily="34" charset="0"/>
              <a:ea typeface="楷体_GB2312" pitchFamily="49" charset="-122"/>
              <a:cs typeface="+mn-cs"/>
            </a:endParaRPr>
          </a:p>
        </p:txBody>
      </p:sp>
      <p:sp>
        <p:nvSpPr>
          <p:cNvPr id="187398" name="Text Box 6"/>
          <p:cNvSpPr txBox="1">
            <a:spLocks noChangeArrowheads="1"/>
          </p:cNvSpPr>
          <p:nvPr/>
        </p:nvSpPr>
        <p:spPr bwMode="auto">
          <a:xfrm>
            <a:off x="2438400" y="3276600"/>
            <a:ext cx="914400" cy="4572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buNone/>
              <a:defRPr/>
            </a:pPr>
            <a:r>
              <a:rPr kumimoji="0" lang="zh-CN" altLang="en-US" sz="2400" kern="1200" cap="none" spc="0" normalizeH="0" baseline="0" noProof="0">
                <a:latin typeface="Arial" panose="020B0604020202020204" pitchFamily="34" charset="0"/>
                <a:ea typeface="楷体_GB2312" pitchFamily="49" charset="-122"/>
                <a:cs typeface="+mn-cs"/>
              </a:rPr>
              <a:t>能力</a:t>
            </a:r>
            <a:endParaRPr kumimoji="0" lang="zh-CN" altLang="en-US" sz="2400" kern="1200" cap="none" spc="0" normalizeH="0" baseline="0" noProof="0">
              <a:latin typeface="Arial" panose="020B0604020202020204" pitchFamily="34" charset="0"/>
              <a:ea typeface="楷体_GB2312" pitchFamily="49" charset="-122"/>
              <a:cs typeface="+mn-cs"/>
            </a:endParaRPr>
          </a:p>
        </p:txBody>
      </p:sp>
      <p:sp>
        <p:nvSpPr>
          <p:cNvPr id="187399" name="Text Box 7"/>
          <p:cNvSpPr txBox="1">
            <a:spLocks noChangeArrowheads="1"/>
          </p:cNvSpPr>
          <p:nvPr/>
        </p:nvSpPr>
        <p:spPr bwMode="auto">
          <a:xfrm>
            <a:off x="1752600" y="1905000"/>
            <a:ext cx="914400" cy="4572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buNone/>
              <a:defRPr/>
            </a:pPr>
            <a:r>
              <a:rPr kumimoji="0" lang="zh-CN" altLang="en-US" sz="2400" kern="1200" cap="none" spc="0" normalizeH="0" baseline="0" noProof="0">
                <a:latin typeface="Arial" panose="020B0604020202020204" pitchFamily="34" charset="0"/>
                <a:ea typeface="楷体_GB2312" pitchFamily="49" charset="-122"/>
                <a:cs typeface="+mn-cs"/>
              </a:rPr>
              <a:t>素质</a:t>
            </a:r>
            <a:endParaRPr kumimoji="0" lang="zh-CN" altLang="en-US" sz="2400" kern="1200" cap="none" spc="0" normalizeH="0" baseline="0" noProof="0">
              <a:latin typeface="Arial" panose="020B0604020202020204" pitchFamily="34" charset="0"/>
              <a:ea typeface="楷体_GB2312" pitchFamily="49" charset="-122"/>
              <a:cs typeface="+mn-cs"/>
            </a:endParaRPr>
          </a:p>
        </p:txBody>
      </p:sp>
      <p:sp>
        <p:nvSpPr>
          <p:cNvPr id="187400" name="Line 8"/>
          <p:cNvSpPr>
            <a:spLocks noChangeShapeType="1"/>
          </p:cNvSpPr>
          <p:nvPr/>
        </p:nvSpPr>
        <p:spPr bwMode="auto">
          <a:xfrm flipV="1">
            <a:off x="1371600" y="2362200"/>
            <a:ext cx="685800" cy="914400"/>
          </a:xfrm>
          <a:prstGeom prst="line">
            <a:avLst/>
          </a:prstGeom>
          <a:noFill/>
          <a:ln w="349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7401" name="Line 9"/>
          <p:cNvSpPr>
            <a:spLocks noChangeShapeType="1"/>
          </p:cNvSpPr>
          <p:nvPr/>
        </p:nvSpPr>
        <p:spPr bwMode="auto">
          <a:xfrm flipV="1">
            <a:off x="1676400" y="3505200"/>
            <a:ext cx="762000" cy="0"/>
          </a:xfrm>
          <a:prstGeom prst="line">
            <a:avLst/>
          </a:prstGeom>
          <a:noFill/>
          <a:ln w="349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7402" name="Line 10"/>
          <p:cNvSpPr>
            <a:spLocks noChangeShapeType="1"/>
          </p:cNvSpPr>
          <p:nvPr/>
        </p:nvSpPr>
        <p:spPr bwMode="auto">
          <a:xfrm flipH="1" flipV="1">
            <a:off x="2209800" y="2362200"/>
            <a:ext cx="609600" cy="914400"/>
          </a:xfrm>
          <a:prstGeom prst="line">
            <a:avLst/>
          </a:prstGeom>
          <a:noFill/>
          <a:ln w="349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7403" name="AutoShape 11"/>
          <p:cNvSpPr/>
          <p:nvPr/>
        </p:nvSpPr>
        <p:spPr>
          <a:xfrm>
            <a:off x="1905000" y="3886200"/>
            <a:ext cx="304800" cy="914400"/>
          </a:xfrm>
          <a:prstGeom prst="downArrow">
            <a:avLst>
              <a:gd name="adj1" fmla="val 50000"/>
              <a:gd name="adj2" fmla="val 75000"/>
            </a:avLst>
          </a:prstGeom>
          <a:solidFill>
            <a:srgbClr val="044492"/>
          </a:solidFill>
          <a:ln w="9525">
            <a:noFill/>
          </a:ln>
          <a:effectLst>
            <a:outerShdw dist="17961" dir="2699999" algn="ctr" rotWithShape="0">
              <a:srgbClr val="708688"/>
            </a:outerShdw>
          </a:effectLst>
        </p:spPr>
        <p:txBody>
          <a:bodyPr vert="eaVert"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grpSp>
        <p:nvGrpSpPr>
          <p:cNvPr id="187404" name="Group 12"/>
          <p:cNvGrpSpPr/>
          <p:nvPr/>
        </p:nvGrpSpPr>
        <p:grpSpPr>
          <a:xfrm>
            <a:off x="685800" y="4953000"/>
            <a:ext cx="2971800" cy="719138"/>
            <a:chOff x="0" y="0"/>
            <a:chExt cx="6228000" cy="719137"/>
          </a:xfrm>
        </p:grpSpPr>
        <p:sp>
          <p:nvSpPr>
            <p:cNvPr id="80909"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80910"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zh-CN" altLang="en-US" sz="2400" b="1" dirty="0">
                  <a:solidFill>
                    <a:schemeClr val="tx2"/>
                  </a:solidFill>
                  <a:latin typeface="黑体" panose="02010609060101010101" pitchFamily="49" charset="-122"/>
                  <a:ea typeface="黑体" panose="02010609060101010101" pitchFamily="49" charset="-122"/>
                </a:rPr>
                <a:t>以职业发展为导向</a:t>
              </a:r>
              <a:endParaRPr lang="zh-CN" altLang="en-US" sz="2400" b="1" dirty="0">
                <a:solidFill>
                  <a:schemeClr val="tx2"/>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7403"/>
                                        </p:tgtEl>
                                        <p:attrNameLst>
                                          <p:attrName>style.visibility</p:attrName>
                                        </p:attrNameLst>
                                      </p:cBhvr>
                                      <p:to>
                                        <p:strVal val="visible"/>
                                      </p:to>
                                    </p:set>
                                    <p:animEffect transition="in" filter="blinds(horizontal)">
                                      <p:cBhvr>
                                        <p:cTn id="7" dur="500"/>
                                        <p:tgtEl>
                                          <p:spTgt spid="187403"/>
                                        </p:tgtEl>
                                      </p:cBhvr>
                                    </p:animEffect>
                                  </p:childTnLst>
                                </p:cTn>
                              </p:par>
                              <p:par>
                                <p:cTn id="8" presetID="3" presetClass="entr" presetSubtype="10" fill="hold" nodeType="withEffect">
                                  <p:stCondLst>
                                    <p:cond delay="0"/>
                                  </p:stCondLst>
                                  <p:childTnLst>
                                    <p:set>
                                      <p:cBhvr>
                                        <p:cTn id="9" dur="1" fill="hold">
                                          <p:stCondLst>
                                            <p:cond delay="0"/>
                                          </p:stCondLst>
                                        </p:cTn>
                                        <p:tgtEl>
                                          <p:spTgt spid="187404"/>
                                        </p:tgtEl>
                                        <p:attrNameLst>
                                          <p:attrName>style.visibility</p:attrName>
                                        </p:attrNameLst>
                                      </p:cBhvr>
                                      <p:to>
                                        <p:strVal val="visible"/>
                                      </p:to>
                                    </p:set>
                                    <p:animEffect transition="in" filter="blinds(horizontal)">
                                      <p:cBhvr>
                                        <p:cTn id="10" dur="500"/>
                                        <p:tgtEl>
                                          <p:spTgt spid="18740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7396"/>
                                        </p:tgtEl>
                                        <p:attrNameLst>
                                          <p:attrName>style.visibility</p:attrName>
                                        </p:attrNameLst>
                                      </p:cBhvr>
                                      <p:to>
                                        <p:strVal val="visible"/>
                                      </p:to>
                                    </p:set>
                                    <p:animEffect transition="in" filter="blinds(horizontal)">
                                      <p:cBhvr>
                                        <p:cTn id="15" dur="500"/>
                                        <p:tgtEl>
                                          <p:spTgt spid="18739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7395"/>
                                        </p:tgtEl>
                                        <p:attrNameLst>
                                          <p:attrName>style.visibility</p:attrName>
                                        </p:attrNameLst>
                                      </p:cBhvr>
                                      <p:to>
                                        <p:strVal val="visible"/>
                                      </p:to>
                                    </p:set>
                                    <p:animEffect transition="in" filter="blinds(horizontal)">
                                      <p:cBhvr>
                                        <p:cTn id="18" dur="500"/>
                                        <p:tgtEl>
                                          <p:spTgt spid="187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p:bldP spid="187396" grpId="0"/>
      <p:bldP spid="18740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2"/>
          <p:cNvSpPr>
            <a:spLocks noGrp="1"/>
          </p:cNvSpPr>
          <p:nvPr>
            <p:ph type="title" idx="4294967295"/>
          </p:nvPr>
        </p:nvSpPr>
        <p:spPr/>
        <p:txBody>
          <a:bodyPr vert="horz" wrap="square" lIns="91440" tIns="45720" rIns="91440" bIns="45720" anchor="ctr" anchorCtr="0"/>
          <a:p>
            <a:r>
              <a:rPr lang="zh-CN" altLang="en-US" sz="3200" b="1" dirty="0">
                <a:latin typeface="黑体" panose="02010609060101010101" pitchFamily="49" charset="-122"/>
                <a:ea typeface="黑体" panose="02010609060101010101" pitchFamily="49" charset="-122"/>
              </a:rPr>
              <a:t>对老师的要求</a:t>
            </a:r>
            <a:endParaRPr lang="zh-CN" altLang="en-US" sz="3200" b="1" dirty="0">
              <a:latin typeface="黑体" panose="02010609060101010101" pitchFamily="49" charset="-122"/>
              <a:ea typeface="黑体" panose="02010609060101010101" pitchFamily="49" charset="-122"/>
            </a:endParaRPr>
          </a:p>
        </p:txBody>
      </p:sp>
      <p:sp>
        <p:nvSpPr>
          <p:cNvPr id="81923" name="Rectangle 3"/>
          <p:cNvSpPr>
            <a:spLocks noGrp="1"/>
          </p:cNvSpPr>
          <p:nvPr>
            <p:ph type="body" idx="4294967295"/>
          </p:nvPr>
        </p:nvSpPr>
        <p:spPr/>
        <p:txBody>
          <a:bodyPr vert="horz" wrap="square" lIns="91440" tIns="45720" rIns="91440" bIns="45720" anchor="t" anchorCtr="0"/>
          <a:p>
            <a:pPr>
              <a:lnSpc>
                <a:spcPct val="190000"/>
              </a:lnSpc>
            </a:pPr>
            <a:r>
              <a:rPr lang="zh-CN" altLang="en-US" sz="2400" b="1" dirty="0">
                <a:latin typeface="楷体_GB2312" pitchFamily="49" charset="-122"/>
                <a:ea typeface="楷体_GB2312" pitchFamily="49" charset="-122"/>
              </a:rPr>
              <a:t>教学设计三个层次</a:t>
            </a:r>
            <a:endParaRPr lang="zh-CN" altLang="en-US" sz="2400" b="1" dirty="0">
              <a:latin typeface="楷体_GB2312" pitchFamily="49" charset="-122"/>
              <a:ea typeface="楷体_GB2312" pitchFamily="49" charset="-122"/>
            </a:endParaRPr>
          </a:p>
          <a:p>
            <a:pPr>
              <a:lnSpc>
                <a:spcPct val="190000"/>
              </a:lnSpc>
            </a:pPr>
            <a:r>
              <a:rPr lang="zh-CN" altLang="en-US" sz="2400" b="1" dirty="0">
                <a:latin typeface="楷体_GB2312" pitchFamily="49" charset="-122"/>
                <a:ea typeface="楷体_GB2312" pitchFamily="49" charset="-122"/>
              </a:rPr>
              <a:t>说课：课堂时间分配，师生互动</a:t>
            </a:r>
            <a:endParaRPr lang="zh-CN" altLang="en-US" sz="2400" b="1" dirty="0">
              <a:latin typeface="楷体_GB2312" pitchFamily="49" charset="-122"/>
              <a:ea typeface="楷体_GB2312" pitchFamily="49" charset="-122"/>
            </a:endParaRPr>
          </a:p>
          <a:p>
            <a:pPr>
              <a:lnSpc>
                <a:spcPct val="190000"/>
              </a:lnSpc>
            </a:pPr>
            <a:r>
              <a:rPr lang="zh-CN" altLang="en-US" sz="2400" b="1" dirty="0">
                <a:latin typeface="楷体_GB2312" pitchFamily="49" charset="-122"/>
                <a:ea typeface="楷体_GB2312" pitchFamily="49" charset="-122"/>
              </a:rPr>
              <a:t>多方位的评教体系</a:t>
            </a:r>
            <a:endParaRPr lang="zh-CN" altLang="en-US" sz="2400" b="1" dirty="0">
              <a:latin typeface="楷体_GB2312" pitchFamily="49" charset="-122"/>
              <a:ea typeface="楷体_GB2312"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2"/>
          <p:cNvSpPr>
            <a:spLocks noGrp="1"/>
          </p:cNvSpPr>
          <p:nvPr>
            <p:ph type="title"/>
          </p:nvPr>
        </p:nvSpPr>
        <p:spPr>
          <a:xfrm>
            <a:off x="457200" y="274638"/>
            <a:ext cx="8229600" cy="523875"/>
          </a:xfrm>
        </p:spPr>
        <p:txBody>
          <a:bodyPr vert="horz" wrap="square" lIns="91440" tIns="45720" rIns="91440" bIns="45720" anchor="t" anchorCtr="0">
            <a:spAutoFit/>
          </a:bodyPr>
          <a:p>
            <a:pPr>
              <a:spcBef>
                <a:spcPct val="50000"/>
              </a:spcBef>
            </a:pPr>
            <a:r>
              <a:rPr lang="zh-CN" altLang="en-US" sz="2800" b="1" dirty="0">
                <a:solidFill>
                  <a:schemeClr val="tx1"/>
                </a:solidFill>
                <a:ea typeface="黑体" panose="02010609060101010101" pitchFamily="49" charset="-122"/>
              </a:rPr>
              <a:t>常见问题</a:t>
            </a:r>
            <a:endParaRPr lang="zh-CN" altLang="en-US" sz="2800" b="1" dirty="0">
              <a:solidFill>
                <a:schemeClr val="tx1"/>
              </a:solidFill>
              <a:ea typeface="黑体" panose="02010609060101010101" pitchFamily="49" charset="-122"/>
            </a:endParaRPr>
          </a:p>
        </p:txBody>
      </p:sp>
      <p:sp>
        <p:nvSpPr>
          <p:cNvPr id="82947" name="Rectangle 3"/>
          <p:cNvSpPr>
            <a:spLocks noGrp="1"/>
          </p:cNvSpPr>
          <p:nvPr>
            <p:ph idx="1"/>
          </p:nvPr>
        </p:nvSpPr>
        <p:spPr/>
        <p:txBody>
          <a:bodyPr vert="horz" wrap="square" lIns="91440" tIns="45720" rIns="91440" bIns="45720" anchor="t" anchorCtr="0"/>
          <a:p>
            <a:pPr>
              <a:lnSpc>
                <a:spcPct val="190000"/>
              </a:lnSpc>
            </a:pPr>
            <a:r>
              <a:rPr lang="zh-CN" altLang="en-US" sz="2400" b="1" dirty="0">
                <a:latin typeface="华文楷体" panose="02010600040101010101" pitchFamily="2" charset="-122"/>
                <a:ea typeface="华文楷体" panose="02010600040101010101" pitchFamily="2" charset="-122"/>
              </a:rPr>
              <a:t>科研和教学两张皮：老师积极性难调动</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政策偏重科研，教学激励少</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校</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院级领导：项目创收、科研、教学</a:t>
            </a:r>
            <a:endParaRPr lang="zh-CN" altLang="en-US" sz="2400"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2"/>
          <p:cNvSpPr>
            <a:spLocks noGrp="1"/>
          </p:cNvSpPr>
          <p:nvPr>
            <p:ph type="title"/>
          </p:nvPr>
        </p:nvSpPr>
        <p:spPr>
          <a:xfrm>
            <a:off x="457200" y="274638"/>
            <a:ext cx="8229600" cy="523875"/>
          </a:xfrm>
        </p:spPr>
        <p:txBody>
          <a:bodyPr vert="horz" wrap="square" lIns="91440" tIns="45720" rIns="91440" bIns="45720" anchor="t" anchorCtr="0">
            <a:spAutoFit/>
          </a:bodyPr>
          <a:p>
            <a:pPr>
              <a:spcBef>
                <a:spcPct val="50000"/>
              </a:spcBef>
            </a:pPr>
            <a:r>
              <a:rPr lang="zh-CN" altLang="en-US" sz="2800" b="1" dirty="0">
                <a:solidFill>
                  <a:schemeClr val="tx1"/>
                </a:solidFill>
                <a:ea typeface="黑体" panose="02010609060101010101" pitchFamily="49" charset="-122"/>
              </a:rPr>
              <a:t>团队力量</a:t>
            </a:r>
            <a:endParaRPr lang="zh-CN" altLang="en-US" sz="2800" b="1" dirty="0">
              <a:solidFill>
                <a:schemeClr val="tx1"/>
              </a:solidFill>
              <a:ea typeface="黑体" panose="02010609060101010101" pitchFamily="49" charset="-122"/>
            </a:endParaRPr>
          </a:p>
        </p:txBody>
      </p:sp>
      <p:sp>
        <p:nvSpPr>
          <p:cNvPr id="83971" name="Rectangle 3"/>
          <p:cNvSpPr>
            <a:spLocks noGrp="1"/>
          </p:cNvSpPr>
          <p:nvPr>
            <p:ph idx="1"/>
          </p:nvPr>
        </p:nvSpPr>
        <p:spPr/>
        <p:txBody>
          <a:bodyPr vert="horz" wrap="square" lIns="91440" tIns="45720" rIns="91440" bIns="45720" anchor="t" anchorCtr="0"/>
          <a:p>
            <a:pPr marL="609600" indent="-609600">
              <a:lnSpc>
                <a:spcPct val="190000"/>
              </a:lnSpc>
            </a:pPr>
            <a:r>
              <a:rPr lang="zh-CN" altLang="en-US" sz="2400" b="1" dirty="0">
                <a:latin typeface="华文楷体" panose="02010600040101010101" pitchFamily="2" charset="-122"/>
                <a:ea typeface="华文楷体" panose="02010600040101010101" pitchFamily="2" charset="-122"/>
              </a:rPr>
              <a:t>唐僧团队　</a:t>
            </a:r>
            <a:r>
              <a:rPr lang="en-US" altLang="zh-CN" sz="2400" b="1" dirty="0">
                <a:latin typeface="华文楷体" panose="02010600040101010101" pitchFamily="2" charset="-122"/>
                <a:ea typeface="华文楷体" panose="02010600040101010101" pitchFamily="2" charset="-122"/>
              </a:rPr>
              <a:t>Vs.</a:t>
            </a:r>
            <a:r>
              <a:rPr lang="zh-CN" altLang="en-US" sz="2400" b="1" dirty="0">
                <a:latin typeface="华文楷体" panose="02010600040101010101" pitchFamily="2" charset="-122"/>
                <a:ea typeface="华文楷体" panose="02010600040101010101" pitchFamily="2" charset="-122"/>
              </a:rPr>
              <a:t>　刘备团队</a:t>
            </a:r>
            <a:endParaRPr lang="zh-CN" altLang="en-US" sz="2400" b="1" dirty="0">
              <a:latin typeface="华文楷体" panose="02010600040101010101" pitchFamily="2" charset="-122"/>
              <a:ea typeface="华文楷体" panose="02010600040101010101" pitchFamily="2" charset="-122"/>
            </a:endParaRPr>
          </a:p>
          <a:p>
            <a:pPr marL="609600" indent="-609600">
              <a:lnSpc>
                <a:spcPct val="190000"/>
              </a:lnSpc>
              <a:buFontTx/>
              <a:buAutoNum type="arabicPeriod"/>
            </a:pPr>
            <a:r>
              <a:rPr lang="zh-CN" altLang="en-US" sz="2400" b="1" dirty="0">
                <a:latin typeface="华文楷体" panose="02010600040101010101" pitchFamily="2" charset="-122"/>
                <a:ea typeface="华文楷体" panose="02010600040101010101" pitchFamily="2" charset="-122"/>
              </a:rPr>
              <a:t>外部环境</a:t>
            </a:r>
            <a:endParaRPr lang="zh-CN" altLang="en-US" sz="2400" b="1" dirty="0">
              <a:latin typeface="华文楷体" panose="02010600040101010101" pitchFamily="2" charset="-122"/>
              <a:ea typeface="华文楷体" panose="02010600040101010101" pitchFamily="2" charset="-122"/>
            </a:endParaRPr>
          </a:p>
          <a:p>
            <a:pPr marL="609600" indent="-609600">
              <a:lnSpc>
                <a:spcPct val="190000"/>
              </a:lnSpc>
              <a:buFontTx/>
              <a:buAutoNum type="arabicPeriod"/>
            </a:pPr>
            <a:r>
              <a:rPr lang="zh-CN" altLang="en-US" sz="2400" b="1" dirty="0">
                <a:latin typeface="华文楷体" panose="02010600040101010101" pitchFamily="2" charset="-122"/>
                <a:ea typeface="华文楷体" panose="02010600040101010101" pitchFamily="2" charset="-122"/>
              </a:rPr>
              <a:t>组织文化</a:t>
            </a:r>
            <a:endParaRPr lang="zh-CN" altLang="en-US" sz="2400" b="1" dirty="0">
              <a:latin typeface="华文楷体" panose="02010600040101010101" pitchFamily="2" charset="-122"/>
              <a:ea typeface="华文楷体" panose="02010600040101010101" pitchFamily="2" charset="-122"/>
            </a:endParaRPr>
          </a:p>
          <a:p>
            <a:pPr marL="609600" indent="-609600">
              <a:lnSpc>
                <a:spcPct val="190000"/>
              </a:lnSpc>
              <a:buFontTx/>
              <a:buAutoNum type="arabicPeriod"/>
            </a:pPr>
            <a:r>
              <a:rPr lang="zh-CN" altLang="en-US" sz="2400" b="1" dirty="0">
                <a:latin typeface="华文楷体" panose="02010600040101010101" pitchFamily="2" charset="-122"/>
                <a:ea typeface="华文楷体" panose="02010600040101010101" pitchFamily="2" charset="-122"/>
              </a:rPr>
              <a:t>制度保障</a:t>
            </a:r>
            <a:endParaRPr lang="zh-CN" altLang="en-US" sz="2400"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2"/>
          <p:cNvSpPr>
            <a:spLocks noGrp="1"/>
          </p:cNvSpPr>
          <p:nvPr>
            <p:ph type="title"/>
          </p:nvPr>
        </p:nvSpPr>
        <p:spPr>
          <a:xfrm>
            <a:off x="457200" y="685800"/>
            <a:ext cx="8229600" cy="792163"/>
          </a:xfrm>
        </p:spPr>
        <p:txBody>
          <a:bodyPr vert="horz" wrap="square" lIns="91440" tIns="45720" rIns="91440" bIns="45720" anchor="ctr" anchorCtr="0"/>
          <a:p>
            <a:r>
              <a:rPr lang="zh-CN" altLang="en-US" sz="3200" b="1" dirty="0">
                <a:ea typeface="宋体" panose="02010600030101010101" pitchFamily="2" charset="-122"/>
              </a:rPr>
              <a:t>唐僧团队为何能成功？ </a:t>
            </a:r>
            <a:endParaRPr lang="zh-CN" altLang="en-US" sz="3200" b="1" dirty="0">
              <a:ea typeface="宋体" panose="02010600030101010101" pitchFamily="2" charset="-122"/>
            </a:endParaRPr>
          </a:p>
        </p:txBody>
      </p:sp>
      <p:sp>
        <p:nvSpPr>
          <p:cNvPr id="162819" name="Rectangle 3"/>
          <p:cNvSpPr>
            <a:spLocks noGrp="1"/>
          </p:cNvSpPr>
          <p:nvPr>
            <p:ph idx="1"/>
          </p:nvPr>
        </p:nvSpPr>
        <p:spPr/>
        <p:txBody>
          <a:bodyPr vert="horz" wrap="square" lIns="91440" tIns="45720" rIns="91440" bIns="45720" anchor="t" anchorCtr="0"/>
          <a:p>
            <a:pPr>
              <a:lnSpc>
                <a:spcPct val="190000"/>
              </a:lnSpc>
            </a:pPr>
            <a:r>
              <a:rPr lang="en-US" altLang="zh-CN" sz="2400" b="1" dirty="0">
                <a:latin typeface="华文楷体" panose="02010600040101010101" pitchFamily="2" charset="-122"/>
                <a:ea typeface="华文楷体" panose="02010600040101010101" pitchFamily="2" charset="-122"/>
              </a:rPr>
              <a:t>1</a:t>
            </a:r>
            <a:r>
              <a:rPr lang="zh-CN" altLang="en-US" sz="2400" b="1" dirty="0">
                <a:latin typeface="华文楷体" panose="02010600040101010101" pitchFamily="2" charset="-122"/>
                <a:ea typeface="华文楷体" panose="02010600040101010101" pitchFamily="2" charset="-122"/>
              </a:rPr>
              <a:t>．目标明确而执着 </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en-US" altLang="zh-CN" sz="2400" b="1" dirty="0">
                <a:latin typeface="华文楷体" panose="02010600040101010101" pitchFamily="2" charset="-122"/>
                <a:ea typeface="华文楷体" panose="02010600040101010101" pitchFamily="2" charset="-122"/>
              </a:rPr>
              <a:t>2</a:t>
            </a:r>
            <a:r>
              <a:rPr lang="zh-CN" altLang="en-US" sz="2400" b="1" dirty="0">
                <a:latin typeface="华文楷体" panose="02010600040101010101" pitchFamily="2" charset="-122"/>
                <a:ea typeface="华文楷体" panose="02010600040101010101" pitchFamily="2" charset="-122"/>
              </a:rPr>
              <a:t>．人才搭配合理</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en-US" altLang="zh-CN" sz="2400" b="1" dirty="0">
                <a:latin typeface="华文楷体" panose="02010600040101010101" pitchFamily="2" charset="-122"/>
                <a:ea typeface="华文楷体" panose="02010600040101010101" pitchFamily="2" charset="-122"/>
              </a:rPr>
              <a:t>3</a:t>
            </a:r>
            <a:r>
              <a:rPr lang="zh-CN" altLang="en-US" sz="2400" b="1" dirty="0">
                <a:latin typeface="华文楷体" panose="02010600040101010101" pitchFamily="2" charset="-122"/>
                <a:ea typeface="华文楷体" panose="02010600040101010101" pitchFamily="2" charset="-122"/>
              </a:rPr>
              <a:t>．有制度有激励</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en-US" altLang="zh-CN" sz="2400" b="1" dirty="0">
                <a:latin typeface="华文楷体" panose="02010600040101010101" pitchFamily="2" charset="-122"/>
                <a:ea typeface="华文楷体" panose="02010600040101010101" pitchFamily="2" charset="-122"/>
              </a:rPr>
              <a:t>4</a:t>
            </a:r>
            <a:r>
              <a:rPr lang="zh-CN" altLang="en-US" sz="2400" b="1" dirty="0">
                <a:latin typeface="华文楷体" panose="02010600040101010101" pitchFamily="2" charset="-122"/>
                <a:ea typeface="华文楷体" panose="02010600040101010101" pitchFamily="2" charset="-122"/>
              </a:rPr>
              <a:t>．充分利用社会资源</a:t>
            </a:r>
            <a:endParaRPr lang="zh-CN" altLang="en-US" sz="24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19">
                                            <p:txEl>
                                              <p:charRg st="0" end="11"/>
                                            </p:txEl>
                                          </p:spTgt>
                                        </p:tgtEl>
                                        <p:attrNameLst>
                                          <p:attrName>style.visibility</p:attrName>
                                        </p:attrNameLst>
                                      </p:cBhvr>
                                      <p:to>
                                        <p:strVal val="visible"/>
                                      </p:to>
                                    </p:set>
                                    <p:animEffect transition="in" filter="blinds(horizontal)">
                                      <p:cBhvr>
                                        <p:cTn id="7" dur="500"/>
                                        <p:tgtEl>
                                          <p:spTgt spid="162819">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2819">
                                            <p:txEl>
                                              <p:charRg st="11" end="20"/>
                                            </p:txEl>
                                          </p:spTgt>
                                        </p:tgtEl>
                                        <p:attrNameLst>
                                          <p:attrName>style.visibility</p:attrName>
                                        </p:attrNameLst>
                                      </p:cBhvr>
                                      <p:to>
                                        <p:strVal val="visible"/>
                                      </p:to>
                                    </p:set>
                                    <p:animEffect transition="in" filter="blinds(horizontal)">
                                      <p:cBhvr>
                                        <p:cTn id="12" dur="500"/>
                                        <p:tgtEl>
                                          <p:spTgt spid="162819">
                                            <p:txEl>
                                              <p:charRg st="11"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2819">
                                            <p:txEl>
                                              <p:charRg st="20" end="29"/>
                                            </p:txEl>
                                          </p:spTgt>
                                        </p:tgtEl>
                                        <p:attrNameLst>
                                          <p:attrName>style.visibility</p:attrName>
                                        </p:attrNameLst>
                                      </p:cBhvr>
                                      <p:to>
                                        <p:strVal val="visible"/>
                                      </p:to>
                                    </p:set>
                                    <p:animEffect transition="in" filter="blinds(horizontal)">
                                      <p:cBhvr>
                                        <p:cTn id="17" dur="500"/>
                                        <p:tgtEl>
                                          <p:spTgt spid="162819">
                                            <p:txEl>
                                              <p:charRg st="20"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2819">
                                            <p:txEl>
                                              <p:charRg st="29" end="40"/>
                                            </p:txEl>
                                          </p:spTgt>
                                        </p:tgtEl>
                                        <p:attrNameLst>
                                          <p:attrName>style.visibility</p:attrName>
                                        </p:attrNameLst>
                                      </p:cBhvr>
                                      <p:to>
                                        <p:strVal val="visible"/>
                                      </p:to>
                                    </p:set>
                                    <p:animEffect transition="in" filter="blinds(horizontal)">
                                      <p:cBhvr>
                                        <p:cTn id="22" dur="500"/>
                                        <p:tgtEl>
                                          <p:spTgt spid="162819">
                                            <p:txEl>
                                              <p:charRg st="29"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1457325" y="1828800"/>
            <a:ext cx="6229350" cy="719138"/>
            <a:chOff x="0" y="0"/>
            <a:chExt cx="6228000" cy="719137"/>
          </a:xfrm>
        </p:grpSpPr>
        <p:sp>
          <p:nvSpPr>
            <p:cNvPr id="86033"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86034"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8197" name="Rectangle 13"/>
          <p:cNvSpPr/>
          <p:nvPr/>
        </p:nvSpPr>
        <p:spPr>
          <a:xfrm>
            <a:off x="1524000" y="1981200"/>
            <a:ext cx="6096000" cy="3968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r>
              <a:rPr lang="zh-CN" altLang="en-US" sz="2000" b="1" dirty="0">
                <a:ea typeface="宋体" panose="02010600030101010101" pitchFamily="2" charset="-122"/>
              </a:rPr>
              <a:t>对上：目标要明确（榜样的力量），步骤要清晰 </a:t>
            </a:r>
            <a:endParaRPr lang="zh-CN" altLang="en-US" sz="2000" b="1" dirty="0">
              <a:ea typeface="宋体" panose="02010600030101010101" pitchFamily="2" charset="-122"/>
            </a:endParaRPr>
          </a:p>
        </p:txBody>
      </p:sp>
      <p:grpSp>
        <p:nvGrpSpPr>
          <p:cNvPr id="3" name="Group 6"/>
          <p:cNvGrpSpPr/>
          <p:nvPr/>
        </p:nvGrpSpPr>
        <p:grpSpPr>
          <a:xfrm>
            <a:off x="1457325" y="2763838"/>
            <a:ext cx="6229350" cy="719137"/>
            <a:chOff x="0" y="0"/>
            <a:chExt cx="6228000" cy="719138"/>
          </a:xfrm>
        </p:grpSpPr>
        <p:sp>
          <p:nvSpPr>
            <p:cNvPr id="86031" name="AutoShape 3"/>
            <p:cNvSpPr/>
            <p:nvPr/>
          </p:nvSpPr>
          <p:spPr>
            <a:xfrm>
              <a:off x="0" y="0"/>
              <a:ext cx="6228000" cy="719138"/>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86032" name="AutoShape 3"/>
            <p:cNvSpPr/>
            <p:nvPr/>
          </p:nvSpPr>
          <p:spPr>
            <a:xfrm>
              <a:off x="0" y="88900"/>
              <a:ext cx="6228000" cy="541338"/>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8201" name="Rectangle 16"/>
          <p:cNvSpPr/>
          <p:nvPr/>
        </p:nvSpPr>
        <p:spPr>
          <a:xfrm>
            <a:off x="1524000" y="2955925"/>
            <a:ext cx="3876675" cy="3968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r>
              <a:rPr lang="zh-CN" altLang="en-US" sz="2000" b="1" dirty="0">
                <a:ea typeface="宋体" panose="02010600030101010101" pitchFamily="2" charset="-122"/>
              </a:rPr>
              <a:t>对下：要有一支老师</a:t>
            </a:r>
            <a:r>
              <a:rPr lang="en-US" altLang="zh-CN" sz="2000" b="1" dirty="0">
                <a:ea typeface="宋体" panose="02010600030101010101" pitchFamily="2" charset="-122"/>
              </a:rPr>
              <a:t>+</a:t>
            </a:r>
            <a:r>
              <a:rPr lang="zh-CN" altLang="en-US" sz="2000" b="1" dirty="0">
                <a:ea typeface="宋体" panose="02010600030101010101" pitchFamily="2" charset="-122"/>
              </a:rPr>
              <a:t>学生团队 </a:t>
            </a:r>
            <a:endParaRPr lang="zh-CN" altLang="en-US" sz="2000" dirty="0">
              <a:latin typeface="微软雅黑" panose="020B0503020204020204" pitchFamily="34" charset="-122"/>
              <a:ea typeface="微软雅黑" panose="020B0503020204020204" pitchFamily="34" charset="-122"/>
            </a:endParaRPr>
          </a:p>
        </p:txBody>
      </p:sp>
      <p:grpSp>
        <p:nvGrpSpPr>
          <p:cNvPr id="4" name="Group 10"/>
          <p:cNvGrpSpPr/>
          <p:nvPr/>
        </p:nvGrpSpPr>
        <p:grpSpPr>
          <a:xfrm>
            <a:off x="1458913" y="3744913"/>
            <a:ext cx="6226175" cy="719137"/>
            <a:chOff x="0" y="0"/>
            <a:chExt cx="6226850" cy="719138"/>
          </a:xfrm>
        </p:grpSpPr>
        <p:sp>
          <p:nvSpPr>
            <p:cNvPr id="86029" name="AutoShape 3"/>
            <p:cNvSpPr/>
            <p:nvPr/>
          </p:nvSpPr>
          <p:spPr>
            <a:xfrm>
              <a:off x="338" y="0"/>
              <a:ext cx="6226175" cy="719138"/>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86030" name="AutoShape 3"/>
            <p:cNvSpPr/>
            <p:nvPr/>
          </p:nvSpPr>
          <p:spPr>
            <a:xfrm>
              <a:off x="0" y="88900"/>
              <a:ext cx="6226850" cy="541338"/>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grpSp>
        <p:nvGrpSpPr>
          <p:cNvPr id="5" name="Group 14"/>
          <p:cNvGrpSpPr/>
          <p:nvPr/>
        </p:nvGrpSpPr>
        <p:grpSpPr>
          <a:xfrm>
            <a:off x="1457325" y="4751388"/>
            <a:ext cx="6229350" cy="719137"/>
            <a:chOff x="0" y="0"/>
            <a:chExt cx="6228000" cy="719137"/>
          </a:xfrm>
        </p:grpSpPr>
        <p:sp>
          <p:nvSpPr>
            <p:cNvPr id="86027" name="AutoShape 3"/>
            <p:cNvSpPr/>
            <p:nvPr/>
          </p:nvSpPr>
          <p:spPr>
            <a:xfrm>
              <a:off x="0" y="0"/>
              <a:ext cx="6226413" cy="719137"/>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endParaRPr lang="zh-CN" altLang="en-US" sz="1800" dirty="0">
                <a:ea typeface="宋体" panose="02010600030101010101" pitchFamily="2" charset="-122"/>
              </a:endParaRPr>
            </a:p>
          </p:txBody>
        </p:sp>
        <p:sp>
          <p:nvSpPr>
            <p:cNvPr id="86028"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endParaRPr lang="zh-CN" altLang="en-US" sz="2000" dirty="0">
                <a:solidFill>
                  <a:schemeClr val="tx2"/>
                </a:solidFill>
                <a:ea typeface="微软雅黑" panose="020B0503020204020204" pitchFamily="34" charset="-122"/>
              </a:endParaRPr>
            </a:p>
          </p:txBody>
        </p:sp>
      </p:grpSp>
      <p:sp>
        <p:nvSpPr>
          <p:cNvPr id="8210" name="Text Box 26"/>
          <p:cNvSpPr txBox="1"/>
          <p:nvPr/>
        </p:nvSpPr>
        <p:spPr>
          <a:xfrm>
            <a:off x="2133600" y="152400"/>
            <a:ext cx="4953000" cy="51911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50000"/>
              </a:spcBef>
              <a:buNone/>
            </a:pPr>
            <a:r>
              <a:rPr lang="zh-CN" altLang="en-US" sz="2800" b="1" dirty="0">
                <a:ea typeface="黑体" panose="02010609060101010101" pitchFamily="49" charset="-122"/>
              </a:rPr>
              <a:t>保障机制 </a:t>
            </a:r>
            <a:endParaRPr lang="zh-CN" altLang="en-US" sz="2600" dirty="0">
              <a:latin typeface="微软雅黑" panose="020B0503020204020204" pitchFamily="34" charset="-122"/>
              <a:ea typeface="黑体" panose="02010609060101010101" pitchFamily="49" charset="-122"/>
            </a:endParaRPr>
          </a:p>
        </p:txBody>
      </p:sp>
      <p:sp>
        <p:nvSpPr>
          <p:cNvPr id="6" name="Rectangle 16"/>
          <p:cNvSpPr/>
          <p:nvPr/>
        </p:nvSpPr>
        <p:spPr>
          <a:xfrm>
            <a:off x="1524000" y="3886200"/>
            <a:ext cx="4648200" cy="3968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r>
              <a:rPr lang="zh-CN" altLang="en-US" sz="2000" b="1" dirty="0">
                <a:ea typeface="宋体" panose="02010600030101010101" pitchFamily="2" charset="-122"/>
              </a:rPr>
              <a:t>对外：善于利用外部资源，快速引进 </a:t>
            </a:r>
            <a:endParaRPr lang="zh-CN" altLang="en-US" sz="2000" dirty="0">
              <a:latin typeface="微软雅黑" panose="020B0503020204020204" pitchFamily="34" charset="-122"/>
              <a:ea typeface="微软雅黑" panose="020B0503020204020204" pitchFamily="34" charset="-122"/>
            </a:endParaRPr>
          </a:p>
        </p:txBody>
      </p:sp>
      <p:sp>
        <p:nvSpPr>
          <p:cNvPr id="8205" name="Rectangle 19"/>
          <p:cNvSpPr/>
          <p:nvPr/>
        </p:nvSpPr>
        <p:spPr>
          <a:xfrm>
            <a:off x="1524000" y="4876800"/>
            <a:ext cx="3429000" cy="3968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spcBef>
                <a:spcPct val="0"/>
              </a:spcBef>
              <a:buNone/>
            </a:pPr>
            <a:r>
              <a:rPr lang="zh-CN" altLang="en-US" sz="2000" b="1" dirty="0">
                <a:ea typeface="宋体" panose="02010600030101010101" pitchFamily="2" charset="-122"/>
              </a:rPr>
              <a:t>对内：要有显示度</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10"/>
                                        </p:tgtEl>
                                        <p:attrNameLst>
                                          <p:attrName>style.visibility</p:attrName>
                                        </p:attrNameLst>
                                      </p:cBhvr>
                                      <p:to>
                                        <p:strVal val="visible"/>
                                      </p:to>
                                    </p:set>
                                    <p:animEffect transition="in" filter="slide(fromLeft)">
                                      <p:cBhvr>
                                        <p:cTn id="7" dur="500"/>
                                        <p:tgtEl>
                                          <p:spTgt spid="8210"/>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000000"/>
                                          </p:val>
                                        </p:tav>
                                        <p:tav tm="100000">
                                          <p:val>
                                            <p:strVal val="#ppt_w"/>
                                          </p:val>
                                        </p:tav>
                                      </p:tavLst>
                                    </p:anim>
                                    <p:anim calcmode="lin" valueType="num">
                                      <p:cBhvr>
                                        <p:cTn id="12" dur="500" fill="hold"/>
                                        <p:tgtEl>
                                          <p:spTgt spid="2"/>
                                        </p:tgtEl>
                                        <p:attrNameLst>
                                          <p:attrName>ppt_h</p:attrName>
                                        </p:attrNameLst>
                                      </p:cBhvr>
                                      <p:tavLst>
                                        <p:tav tm="0">
                                          <p:val>
                                            <p:fltVal val="0.000000"/>
                                          </p:val>
                                        </p:tav>
                                        <p:tav tm="100000">
                                          <p:val>
                                            <p:strVal val="#ppt_h"/>
                                          </p:val>
                                        </p:tav>
                                      </p:tavLst>
                                    </p:anim>
                                    <p:anim calcmode="lin" valueType="num">
                                      <p:cBhvr>
                                        <p:cTn id="13" dur="500" fill="hold"/>
                                        <p:tgtEl>
                                          <p:spTgt spid="2"/>
                                        </p:tgtEl>
                                        <p:attrNameLst>
                                          <p:attrName>ppt_x</p:attrName>
                                        </p:attrNameLst>
                                      </p:cBhvr>
                                      <p:tavLst>
                                        <p:tav tm="0">
                                          <p:val>
                                            <p:fltVal val="0.500000"/>
                                          </p:val>
                                        </p:tav>
                                        <p:tav tm="100000">
                                          <p:val>
                                            <p:strVal val="#ppt_x"/>
                                          </p:val>
                                        </p:tav>
                                      </p:tavLst>
                                    </p:anim>
                                    <p:anim calcmode="lin" valueType="num">
                                      <p:cBhvr>
                                        <p:cTn id="14" dur="500" fill="hold"/>
                                        <p:tgtEl>
                                          <p:spTgt spid="2"/>
                                        </p:tgtEl>
                                        <p:attrNameLst>
                                          <p:attrName>ppt_y</p:attrName>
                                        </p:attrNameLst>
                                      </p:cBhvr>
                                      <p:tavLst>
                                        <p:tav tm="0">
                                          <p:val>
                                            <p:fltVal val="0.500000"/>
                                          </p:val>
                                        </p:tav>
                                        <p:tav tm="100000">
                                          <p:val>
                                            <p:strVal val="#ppt_y"/>
                                          </p:val>
                                        </p:tav>
                                      </p:tavLst>
                                    </p:anim>
                                  </p:childTnLst>
                                </p:cTn>
                              </p:par>
                              <p:par>
                                <p:cTn id="15" presetID="23" presetClass="entr" presetSubtype="528"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000000"/>
                                          </p:val>
                                        </p:tav>
                                        <p:tav tm="100000">
                                          <p:val>
                                            <p:strVal val="#ppt_w"/>
                                          </p:val>
                                        </p:tav>
                                      </p:tavLst>
                                    </p:anim>
                                    <p:anim calcmode="lin" valueType="num">
                                      <p:cBhvr>
                                        <p:cTn id="18" dur="500" fill="hold"/>
                                        <p:tgtEl>
                                          <p:spTgt spid="3"/>
                                        </p:tgtEl>
                                        <p:attrNameLst>
                                          <p:attrName>ppt_h</p:attrName>
                                        </p:attrNameLst>
                                      </p:cBhvr>
                                      <p:tavLst>
                                        <p:tav tm="0">
                                          <p:val>
                                            <p:fltVal val="0.000000"/>
                                          </p:val>
                                        </p:tav>
                                        <p:tav tm="100000">
                                          <p:val>
                                            <p:strVal val="#ppt_h"/>
                                          </p:val>
                                        </p:tav>
                                      </p:tavLst>
                                    </p:anim>
                                    <p:anim calcmode="lin" valueType="num">
                                      <p:cBhvr>
                                        <p:cTn id="19" dur="500" fill="hold"/>
                                        <p:tgtEl>
                                          <p:spTgt spid="3"/>
                                        </p:tgtEl>
                                        <p:attrNameLst>
                                          <p:attrName>ppt_x</p:attrName>
                                        </p:attrNameLst>
                                      </p:cBhvr>
                                      <p:tavLst>
                                        <p:tav tm="0">
                                          <p:val>
                                            <p:fltVal val="0.500000"/>
                                          </p:val>
                                        </p:tav>
                                        <p:tav tm="100000">
                                          <p:val>
                                            <p:strVal val="#ppt_x"/>
                                          </p:val>
                                        </p:tav>
                                      </p:tavLst>
                                    </p:anim>
                                    <p:anim calcmode="lin" valueType="num">
                                      <p:cBhvr>
                                        <p:cTn id="20" dur="500" fill="hold"/>
                                        <p:tgtEl>
                                          <p:spTgt spid="3"/>
                                        </p:tgtEl>
                                        <p:attrNameLst>
                                          <p:attrName>ppt_y</p:attrName>
                                        </p:attrNameLst>
                                      </p:cBhvr>
                                      <p:tavLst>
                                        <p:tav tm="0">
                                          <p:val>
                                            <p:fltVal val="0.500000"/>
                                          </p:val>
                                        </p:tav>
                                        <p:tav tm="100000">
                                          <p:val>
                                            <p:strVal val="#ppt_y"/>
                                          </p:val>
                                        </p:tav>
                                      </p:tavLst>
                                    </p:anim>
                                  </p:childTnLst>
                                </p:cTn>
                              </p:par>
                              <p:par>
                                <p:cTn id="21" presetID="23" presetClass="entr" presetSubtype="528" fill="hold" nodeType="withEffect">
                                  <p:stCondLst>
                                    <p:cond delay="4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000000"/>
                                          </p:val>
                                        </p:tav>
                                        <p:tav tm="100000">
                                          <p:val>
                                            <p:strVal val="#ppt_w"/>
                                          </p:val>
                                        </p:tav>
                                      </p:tavLst>
                                    </p:anim>
                                    <p:anim calcmode="lin" valueType="num">
                                      <p:cBhvr>
                                        <p:cTn id="24" dur="500" fill="hold"/>
                                        <p:tgtEl>
                                          <p:spTgt spid="4"/>
                                        </p:tgtEl>
                                        <p:attrNameLst>
                                          <p:attrName>ppt_h</p:attrName>
                                        </p:attrNameLst>
                                      </p:cBhvr>
                                      <p:tavLst>
                                        <p:tav tm="0">
                                          <p:val>
                                            <p:fltVal val="0.000000"/>
                                          </p:val>
                                        </p:tav>
                                        <p:tav tm="100000">
                                          <p:val>
                                            <p:strVal val="#ppt_h"/>
                                          </p:val>
                                        </p:tav>
                                      </p:tavLst>
                                    </p:anim>
                                    <p:anim calcmode="lin" valueType="num">
                                      <p:cBhvr>
                                        <p:cTn id="25" dur="500" fill="hold"/>
                                        <p:tgtEl>
                                          <p:spTgt spid="4"/>
                                        </p:tgtEl>
                                        <p:attrNameLst>
                                          <p:attrName>ppt_x</p:attrName>
                                        </p:attrNameLst>
                                      </p:cBhvr>
                                      <p:tavLst>
                                        <p:tav tm="0">
                                          <p:val>
                                            <p:fltVal val="0.500000"/>
                                          </p:val>
                                        </p:tav>
                                        <p:tav tm="100000">
                                          <p:val>
                                            <p:strVal val="#ppt_x"/>
                                          </p:val>
                                        </p:tav>
                                      </p:tavLst>
                                    </p:anim>
                                    <p:anim calcmode="lin" valueType="num">
                                      <p:cBhvr>
                                        <p:cTn id="26" dur="500" fill="hold"/>
                                        <p:tgtEl>
                                          <p:spTgt spid="4"/>
                                        </p:tgtEl>
                                        <p:attrNameLst>
                                          <p:attrName>ppt_y</p:attrName>
                                        </p:attrNameLst>
                                      </p:cBhvr>
                                      <p:tavLst>
                                        <p:tav tm="0">
                                          <p:val>
                                            <p:fltVal val="0.500000"/>
                                          </p:val>
                                        </p:tav>
                                        <p:tav tm="100000">
                                          <p:val>
                                            <p:strVal val="#ppt_y"/>
                                          </p:val>
                                        </p:tav>
                                      </p:tavLst>
                                    </p:anim>
                                  </p:childTnLst>
                                </p:cTn>
                              </p:par>
                              <p:par>
                                <p:cTn id="27" presetID="23" presetClass="entr" presetSubtype="528" fill="hold" nodeType="withEffect">
                                  <p:stCondLst>
                                    <p:cond delay="60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000000"/>
                                          </p:val>
                                        </p:tav>
                                        <p:tav tm="100000">
                                          <p:val>
                                            <p:strVal val="#ppt_w"/>
                                          </p:val>
                                        </p:tav>
                                      </p:tavLst>
                                    </p:anim>
                                    <p:anim calcmode="lin" valueType="num">
                                      <p:cBhvr>
                                        <p:cTn id="30" dur="500" fill="hold"/>
                                        <p:tgtEl>
                                          <p:spTgt spid="5"/>
                                        </p:tgtEl>
                                        <p:attrNameLst>
                                          <p:attrName>ppt_h</p:attrName>
                                        </p:attrNameLst>
                                      </p:cBhvr>
                                      <p:tavLst>
                                        <p:tav tm="0">
                                          <p:val>
                                            <p:fltVal val="0.000000"/>
                                          </p:val>
                                        </p:tav>
                                        <p:tav tm="100000">
                                          <p:val>
                                            <p:strVal val="#ppt_h"/>
                                          </p:val>
                                        </p:tav>
                                      </p:tavLst>
                                    </p:anim>
                                    <p:anim calcmode="lin" valueType="num">
                                      <p:cBhvr>
                                        <p:cTn id="31" dur="500" fill="hold"/>
                                        <p:tgtEl>
                                          <p:spTgt spid="5"/>
                                        </p:tgtEl>
                                        <p:attrNameLst>
                                          <p:attrName>ppt_x</p:attrName>
                                        </p:attrNameLst>
                                      </p:cBhvr>
                                      <p:tavLst>
                                        <p:tav tm="0">
                                          <p:val>
                                            <p:fltVal val="0.500000"/>
                                          </p:val>
                                        </p:tav>
                                        <p:tav tm="100000">
                                          <p:val>
                                            <p:strVal val="#ppt_x"/>
                                          </p:val>
                                        </p:tav>
                                      </p:tavLst>
                                    </p:anim>
                                    <p:anim calcmode="lin" valueType="num">
                                      <p:cBhvr>
                                        <p:cTn id="32" dur="500" fill="hold"/>
                                        <p:tgtEl>
                                          <p:spTgt spid="5"/>
                                        </p:tgtEl>
                                        <p:attrNameLst>
                                          <p:attrName>ppt_y</p:attrName>
                                        </p:attrNameLst>
                                      </p:cBhvr>
                                      <p:tavLst>
                                        <p:tav tm="0">
                                          <p:val>
                                            <p:fltVal val="0.500000"/>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8197"/>
                                        </p:tgtEl>
                                        <p:attrNameLst>
                                          <p:attrName>style.visibility</p:attrName>
                                        </p:attrNameLst>
                                      </p:cBhvr>
                                      <p:to>
                                        <p:strVal val="visible"/>
                                      </p:to>
                                    </p:set>
                                    <p:anim calcmode="lin" valueType="num">
                                      <p:cBhvr>
                                        <p:cTn id="37" dur="500" fill="hold"/>
                                        <p:tgtEl>
                                          <p:spTgt spid="8197"/>
                                        </p:tgtEl>
                                        <p:attrNameLst>
                                          <p:attrName>ppt_w</p:attrName>
                                        </p:attrNameLst>
                                      </p:cBhvr>
                                      <p:tavLst>
                                        <p:tav tm="0">
                                          <p:val>
                                            <p:fltVal val="0.000000"/>
                                          </p:val>
                                        </p:tav>
                                        <p:tav tm="100000">
                                          <p:val>
                                            <p:strVal val="#ppt_w"/>
                                          </p:val>
                                        </p:tav>
                                      </p:tavLst>
                                    </p:anim>
                                    <p:anim calcmode="lin" valueType="num">
                                      <p:cBhvr>
                                        <p:cTn id="38" dur="500" fill="hold"/>
                                        <p:tgtEl>
                                          <p:spTgt spid="8197"/>
                                        </p:tgtEl>
                                        <p:attrNameLst>
                                          <p:attrName>ppt_h</p:attrName>
                                        </p:attrNameLst>
                                      </p:cBhvr>
                                      <p:tavLst>
                                        <p:tav tm="0">
                                          <p:val>
                                            <p:fltVal val="0.00000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8201"/>
                                        </p:tgtEl>
                                        <p:attrNameLst>
                                          <p:attrName>style.visibility</p:attrName>
                                        </p:attrNameLst>
                                      </p:cBhvr>
                                      <p:to>
                                        <p:strVal val="visible"/>
                                      </p:to>
                                    </p:set>
                                    <p:anim calcmode="lin" valueType="num">
                                      <p:cBhvr>
                                        <p:cTn id="43" dur="500" fill="hold"/>
                                        <p:tgtEl>
                                          <p:spTgt spid="8201"/>
                                        </p:tgtEl>
                                        <p:attrNameLst>
                                          <p:attrName>ppt_w</p:attrName>
                                        </p:attrNameLst>
                                      </p:cBhvr>
                                      <p:tavLst>
                                        <p:tav tm="0">
                                          <p:val>
                                            <p:fltVal val="0.000000"/>
                                          </p:val>
                                        </p:tav>
                                        <p:tav tm="100000">
                                          <p:val>
                                            <p:strVal val="#ppt_w"/>
                                          </p:val>
                                        </p:tav>
                                      </p:tavLst>
                                    </p:anim>
                                    <p:anim calcmode="lin" valueType="num">
                                      <p:cBhvr>
                                        <p:cTn id="44" dur="500" fill="hold"/>
                                        <p:tgtEl>
                                          <p:spTgt spid="8201"/>
                                        </p:tgtEl>
                                        <p:attrNameLst>
                                          <p:attrName>ppt_h</p:attrName>
                                        </p:attrNameLst>
                                      </p:cBhvr>
                                      <p:tavLst>
                                        <p:tav tm="0">
                                          <p:val>
                                            <p:fltVal val="0.00000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000000"/>
                                          </p:val>
                                        </p:tav>
                                        <p:tav tm="100000">
                                          <p:val>
                                            <p:strVal val="#ppt_w"/>
                                          </p:val>
                                        </p:tav>
                                      </p:tavLst>
                                    </p:anim>
                                    <p:anim calcmode="lin" valueType="num">
                                      <p:cBhvr>
                                        <p:cTn id="50" dur="500" fill="hold"/>
                                        <p:tgtEl>
                                          <p:spTgt spid="6"/>
                                        </p:tgtEl>
                                        <p:attrNameLst>
                                          <p:attrName>ppt_h</p:attrName>
                                        </p:attrNameLst>
                                      </p:cBhvr>
                                      <p:tavLst>
                                        <p:tav tm="0">
                                          <p:val>
                                            <p:fltVal val="0.00000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8205"/>
                                        </p:tgtEl>
                                        <p:attrNameLst>
                                          <p:attrName>style.visibility</p:attrName>
                                        </p:attrNameLst>
                                      </p:cBhvr>
                                      <p:to>
                                        <p:strVal val="visible"/>
                                      </p:to>
                                    </p:set>
                                    <p:anim calcmode="lin" valueType="num">
                                      <p:cBhvr>
                                        <p:cTn id="55" dur="500" fill="hold"/>
                                        <p:tgtEl>
                                          <p:spTgt spid="8205"/>
                                        </p:tgtEl>
                                        <p:attrNameLst>
                                          <p:attrName>ppt_w</p:attrName>
                                        </p:attrNameLst>
                                      </p:cBhvr>
                                      <p:tavLst>
                                        <p:tav tm="0">
                                          <p:val>
                                            <p:fltVal val="0.000000"/>
                                          </p:val>
                                        </p:tav>
                                        <p:tav tm="100000">
                                          <p:val>
                                            <p:strVal val="#ppt_w"/>
                                          </p:val>
                                        </p:tav>
                                      </p:tavLst>
                                    </p:anim>
                                    <p:anim calcmode="lin" valueType="num">
                                      <p:cBhvr>
                                        <p:cTn id="56" dur="500" fill="hold"/>
                                        <p:tgtEl>
                                          <p:spTgt spid="8205"/>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201" grpId="0"/>
      <p:bldP spid="8210" grpId="0"/>
      <p:bldP spid="6" grpId="0"/>
      <p:bldP spid="820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2"/>
          <p:cNvSpPr>
            <a:spLocks noGrp="1"/>
          </p:cNvSpPr>
          <p:nvPr>
            <p:ph type="title"/>
          </p:nvPr>
        </p:nvSpPr>
        <p:spPr>
          <a:xfrm>
            <a:off x="457200" y="274638"/>
            <a:ext cx="8229600" cy="523875"/>
          </a:xfrm>
        </p:spPr>
        <p:txBody>
          <a:bodyPr vert="horz" wrap="square" lIns="91440" tIns="45720" rIns="91440" bIns="45720" anchor="t" anchorCtr="0">
            <a:spAutoFit/>
          </a:bodyPr>
          <a:p>
            <a:pPr>
              <a:spcBef>
                <a:spcPct val="50000"/>
              </a:spcBef>
            </a:pPr>
            <a:r>
              <a:rPr lang="zh-CN" altLang="en-US" sz="2800" b="1" dirty="0">
                <a:solidFill>
                  <a:schemeClr val="tx1"/>
                </a:solidFill>
                <a:ea typeface="黑体" panose="02010609060101010101" pitchFamily="49" charset="-122"/>
              </a:rPr>
              <a:t>小结</a:t>
            </a:r>
            <a:endParaRPr lang="zh-CN" altLang="en-US" sz="2800" b="1" dirty="0">
              <a:solidFill>
                <a:schemeClr val="tx1"/>
              </a:solidFill>
              <a:ea typeface="黑体" panose="02010609060101010101" pitchFamily="49" charset="-122"/>
            </a:endParaRPr>
          </a:p>
        </p:txBody>
      </p:sp>
      <p:sp>
        <p:nvSpPr>
          <p:cNvPr id="87043" name="Rectangle 3"/>
          <p:cNvSpPr>
            <a:spLocks noGrp="1"/>
          </p:cNvSpPr>
          <p:nvPr>
            <p:ph idx="1"/>
          </p:nvPr>
        </p:nvSpPr>
        <p:spPr/>
        <p:txBody>
          <a:bodyPr vert="horz" wrap="square" lIns="91440" tIns="45720" rIns="91440" bIns="45720" anchor="t" anchorCtr="0"/>
          <a:p>
            <a:pPr>
              <a:lnSpc>
                <a:spcPct val="190000"/>
              </a:lnSpc>
            </a:pPr>
            <a:r>
              <a:rPr lang="zh-CN" altLang="en-US" sz="2400" b="1" dirty="0">
                <a:latin typeface="华文楷体" panose="02010600040101010101" pitchFamily="2" charset="-122"/>
                <a:ea typeface="华文楷体" panose="02010600040101010101" pitchFamily="2" charset="-122"/>
              </a:rPr>
              <a:t>三方利益平衡：学校、专业、老师</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形成科研</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应用型教学团队</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抓住时机</a:t>
            </a:r>
            <a:endParaRPr lang="zh-CN" altLang="en-US" sz="2400"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2"/>
          <p:cNvSpPr>
            <a:spLocks noGrp="1"/>
          </p:cNvSpPr>
          <p:nvPr>
            <p:ph type="title"/>
          </p:nvPr>
        </p:nvSpPr>
        <p:spPr>
          <a:xfrm>
            <a:off x="457200" y="274638"/>
            <a:ext cx="8229600" cy="523875"/>
          </a:xfrm>
        </p:spPr>
        <p:txBody>
          <a:bodyPr vert="horz" wrap="square" lIns="91440" tIns="45720" rIns="91440" bIns="45720" anchor="t" anchorCtr="0">
            <a:spAutoFit/>
          </a:bodyPr>
          <a:p>
            <a:pPr>
              <a:spcBef>
                <a:spcPct val="50000"/>
              </a:spcBef>
            </a:pPr>
            <a:r>
              <a:rPr lang="zh-CN" altLang="en-US" sz="2800" b="1" dirty="0">
                <a:solidFill>
                  <a:schemeClr val="tx1"/>
                </a:solidFill>
                <a:ea typeface="黑体" panose="02010609060101010101" pitchFamily="49" charset="-122"/>
              </a:rPr>
              <a:t>时机</a:t>
            </a:r>
            <a:endParaRPr lang="zh-CN" altLang="en-US" sz="2800" b="1" dirty="0">
              <a:solidFill>
                <a:schemeClr val="tx1"/>
              </a:solidFill>
              <a:ea typeface="黑体" panose="02010609060101010101" pitchFamily="49" charset="-122"/>
            </a:endParaRPr>
          </a:p>
        </p:txBody>
      </p:sp>
      <p:sp>
        <p:nvSpPr>
          <p:cNvPr id="88067" name="Rectangle 3"/>
          <p:cNvSpPr>
            <a:spLocks noGrp="1"/>
          </p:cNvSpPr>
          <p:nvPr>
            <p:ph idx="1"/>
          </p:nvPr>
        </p:nvSpPr>
        <p:spPr/>
        <p:txBody>
          <a:bodyPr vert="horz" wrap="square" lIns="91440" tIns="45720" rIns="91440" bIns="45720" anchor="t" anchorCtr="0"/>
          <a:p>
            <a:pPr>
              <a:lnSpc>
                <a:spcPct val="190000"/>
              </a:lnSpc>
            </a:pPr>
            <a:r>
              <a:rPr lang="zh-CN" altLang="en-US" sz="2400" b="1" dirty="0">
                <a:latin typeface="华文楷体" panose="02010600040101010101" pitchFamily="2" charset="-122"/>
                <a:ea typeface="华文楷体" panose="02010600040101010101" pitchFamily="2" charset="-122"/>
              </a:rPr>
              <a:t>中西部高校基础能力建设工程</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中地共建立项</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示范院校立项</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特色专业立项</a:t>
            </a:r>
            <a:endParaRPr lang="zh-CN" altLang="en-US" sz="2400" b="1" dirty="0">
              <a:latin typeface="华文楷体" panose="02010600040101010101" pitchFamily="2" charset="-122"/>
              <a:ea typeface="华文楷体" panose="02010600040101010101" pitchFamily="2" charset="-122"/>
            </a:endParaRPr>
          </a:p>
          <a:p>
            <a:pPr>
              <a:lnSpc>
                <a:spcPct val="190000"/>
              </a:lnSpc>
            </a:pPr>
            <a:r>
              <a:rPr lang="zh-CN" altLang="en-US" sz="2400" b="1" dirty="0">
                <a:latin typeface="华文楷体" panose="02010600040101010101" pitchFamily="2" charset="-122"/>
                <a:ea typeface="华文楷体" panose="02010600040101010101" pitchFamily="2" charset="-122"/>
              </a:rPr>
              <a:t>大型会议</a:t>
            </a:r>
            <a:endParaRPr lang="zh-CN" altLang="en-US" sz="2400"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10" descr="F:\work\第二\天空纸板\未标题-1副本.png"/>
          <p:cNvPicPr>
            <a:picLocks noChangeAspect="1"/>
          </p:cNvPicPr>
          <p:nvPr/>
        </p:nvPicPr>
        <p:blipFill>
          <a:blip r:embed="rId1"/>
          <a:stretch>
            <a:fillRect/>
          </a:stretch>
        </p:blipFill>
        <p:spPr>
          <a:xfrm>
            <a:off x="0" y="0"/>
            <a:ext cx="9145588" cy="6859588"/>
          </a:xfrm>
          <a:prstGeom prst="rect">
            <a:avLst/>
          </a:prstGeom>
          <a:noFill/>
          <a:ln w="9525">
            <a:noFill/>
          </a:ln>
        </p:spPr>
      </p:pic>
      <p:pic>
        <p:nvPicPr>
          <p:cNvPr id="13315" name="Picture 11" descr="F:\work\第二\天空纸板\未标题-2副本.png"/>
          <p:cNvPicPr>
            <a:picLocks noChangeAspect="1"/>
          </p:cNvPicPr>
          <p:nvPr/>
        </p:nvPicPr>
        <p:blipFill>
          <a:blip r:embed="rId2"/>
          <a:srcRect l="50963" r="851" b="17796"/>
          <a:stretch>
            <a:fillRect/>
          </a:stretch>
        </p:blipFill>
        <p:spPr>
          <a:xfrm>
            <a:off x="4660900" y="0"/>
            <a:ext cx="4406900" cy="5638800"/>
          </a:xfrm>
          <a:prstGeom prst="rect">
            <a:avLst/>
          </a:prstGeom>
          <a:noFill/>
          <a:ln w="9525">
            <a:noFill/>
          </a:ln>
        </p:spPr>
      </p:pic>
      <p:pic>
        <p:nvPicPr>
          <p:cNvPr id="13316" name="Picture 12" descr="F:\work\第二\天空纸板\未标题-3副本.png"/>
          <p:cNvPicPr>
            <a:picLocks noChangeAspect="1"/>
          </p:cNvPicPr>
          <p:nvPr/>
        </p:nvPicPr>
        <p:blipFill>
          <a:blip r:embed="rId3"/>
          <a:srcRect l="8192" t="58134" b="13908"/>
          <a:stretch>
            <a:fillRect/>
          </a:stretch>
        </p:blipFill>
        <p:spPr>
          <a:xfrm>
            <a:off x="749300" y="3987800"/>
            <a:ext cx="8396288" cy="1917700"/>
          </a:xfrm>
          <a:prstGeom prst="rect">
            <a:avLst/>
          </a:prstGeom>
          <a:noFill/>
          <a:ln w="9525">
            <a:noFill/>
          </a:ln>
        </p:spPr>
      </p:pic>
      <p:pic>
        <p:nvPicPr>
          <p:cNvPr id="13317" name="Picture 13" descr="F:\work\第二\天空纸板\未标题-4副本.png"/>
          <p:cNvPicPr>
            <a:picLocks noChangeAspect="1"/>
          </p:cNvPicPr>
          <p:nvPr/>
        </p:nvPicPr>
        <p:blipFill>
          <a:blip r:embed="rId4"/>
          <a:srcRect t="66466"/>
          <a:stretch>
            <a:fillRect/>
          </a:stretch>
        </p:blipFill>
        <p:spPr>
          <a:xfrm>
            <a:off x="0" y="4559300"/>
            <a:ext cx="9145588" cy="2300288"/>
          </a:xfrm>
          <a:prstGeom prst="rect">
            <a:avLst/>
          </a:prstGeom>
          <a:noFill/>
          <a:ln w="9525">
            <a:noFill/>
          </a:ln>
        </p:spPr>
      </p:pic>
      <p:pic>
        <p:nvPicPr>
          <p:cNvPr id="13318" name="Picture 14" descr="F:\work\第二\天空纸板\未标题-5副本.png"/>
          <p:cNvPicPr>
            <a:picLocks noChangeAspect="1"/>
          </p:cNvPicPr>
          <p:nvPr/>
        </p:nvPicPr>
        <p:blipFill>
          <a:blip r:embed="rId5"/>
          <a:srcRect l="79570" t="71095"/>
          <a:stretch>
            <a:fillRect/>
          </a:stretch>
        </p:blipFill>
        <p:spPr>
          <a:xfrm>
            <a:off x="7277100" y="4876800"/>
            <a:ext cx="1868488" cy="1982788"/>
          </a:xfrm>
          <a:prstGeom prst="rect">
            <a:avLst/>
          </a:prstGeom>
          <a:noFill/>
          <a:ln w="9525">
            <a:noFill/>
          </a:ln>
        </p:spPr>
      </p:pic>
      <p:pic>
        <p:nvPicPr>
          <p:cNvPr id="13319" name="Picture 15" descr="F:\work\第二\天空纸板\未标题-6副本.png"/>
          <p:cNvPicPr>
            <a:picLocks noChangeAspect="1"/>
          </p:cNvPicPr>
          <p:nvPr/>
        </p:nvPicPr>
        <p:blipFill>
          <a:blip r:embed="rId6"/>
          <a:srcRect t="89240"/>
          <a:stretch>
            <a:fillRect/>
          </a:stretch>
        </p:blipFill>
        <p:spPr>
          <a:xfrm>
            <a:off x="0" y="6121400"/>
            <a:ext cx="9145588" cy="738188"/>
          </a:xfrm>
          <a:prstGeom prst="rect">
            <a:avLst/>
          </a:prstGeom>
          <a:noFill/>
          <a:ln w="9525">
            <a:noFill/>
          </a:ln>
        </p:spPr>
      </p:pic>
      <p:pic>
        <p:nvPicPr>
          <p:cNvPr id="13320" name="Picture 16" descr="F:\work\第二\天空纸板\未标题-7副本.png"/>
          <p:cNvPicPr>
            <a:picLocks noChangeAspect="1"/>
          </p:cNvPicPr>
          <p:nvPr/>
        </p:nvPicPr>
        <p:blipFill>
          <a:blip r:embed="rId7"/>
          <a:srcRect t="79611" r="65005"/>
          <a:stretch>
            <a:fillRect/>
          </a:stretch>
        </p:blipFill>
        <p:spPr>
          <a:xfrm>
            <a:off x="0" y="5461000"/>
            <a:ext cx="3200400" cy="1398588"/>
          </a:xfrm>
          <a:prstGeom prst="rect">
            <a:avLst/>
          </a:prstGeom>
          <a:noFill/>
          <a:ln w="9525">
            <a:noFill/>
          </a:ln>
        </p:spPr>
      </p:pic>
      <p:pic>
        <p:nvPicPr>
          <p:cNvPr id="13321" name="Picture 17" descr="F:\work\第二\天空纸板\未标题-8副本.png"/>
          <p:cNvPicPr>
            <a:picLocks noChangeAspect="1"/>
          </p:cNvPicPr>
          <p:nvPr/>
        </p:nvPicPr>
        <p:blipFill>
          <a:blip r:embed="rId8"/>
          <a:srcRect l="38466" t="7036"/>
          <a:stretch>
            <a:fillRect/>
          </a:stretch>
        </p:blipFill>
        <p:spPr>
          <a:xfrm>
            <a:off x="3517900" y="482600"/>
            <a:ext cx="5627688" cy="6376988"/>
          </a:xfrm>
          <a:prstGeom prst="rect">
            <a:avLst/>
          </a:prstGeom>
          <a:noFill/>
          <a:ln w="9525">
            <a:noFill/>
          </a:ln>
        </p:spPr>
      </p:pic>
      <p:sp>
        <p:nvSpPr>
          <p:cNvPr id="89098" name="Rectangle 13"/>
          <p:cNvSpPr/>
          <p:nvPr/>
        </p:nvSpPr>
        <p:spPr>
          <a:xfrm>
            <a:off x="304800" y="1524000"/>
            <a:ext cx="4419600" cy="51911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50000"/>
              </a:spcBef>
              <a:buNone/>
            </a:pPr>
            <a:r>
              <a:rPr lang="zh-CN" altLang="en-US" sz="2800" b="1" dirty="0">
                <a:ea typeface="黑体" panose="02010609060101010101" pitchFamily="49" charset="-122"/>
              </a:rPr>
              <a:t>敬请各位专家</a:t>
            </a:r>
            <a:r>
              <a:rPr lang="en-US" altLang="zh-CN" sz="2800" b="1" dirty="0">
                <a:ea typeface="黑体" panose="02010609060101010101" pitchFamily="49" charset="-122"/>
              </a:rPr>
              <a:t>/</a:t>
            </a:r>
            <a:r>
              <a:rPr lang="zh-CN" altLang="en-US" sz="2800" b="1" dirty="0">
                <a:ea typeface="黑体" panose="02010609060101010101" pitchFamily="49" charset="-122"/>
              </a:rPr>
              <a:t>老师指导！</a:t>
            </a:r>
            <a:endParaRPr lang="zh-CN" altLang="en-US" sz="2800" b="1" dirty="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3319"/>
                                        </p:tgtEl>
                                        <p:attrNameLst>
                                          <p:attrName>style.visibility</p:attrName>
                                        </p:attrNameLst>
                                      </p:cBhvr>
                                      <p:to>
                                        <p:strVal val="visible"/>
                                      </p:to>
                                    </p:set>
                                    <p:animEffect transition="in" filter="slide(fromBottom)">
                                      <p:cBhvr>
                                        <p:cTn id="7" dur="500"/>
                                        <p:tgtEl>
                                          <p:spTgt spid="13319"/>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3318"/>
                                        </p:tgtEl>
                                        <p:attrNameLst>
                                          <p:attrName>style.visibility</p:attrName>
                                        </p:attrNameLst>
                                      </p:cBhvr>
                                      <p:to>
                                        <p:strVal val="visible"/>
                                      </p:to>
                                    </p:set>
                                    <p:animEffect transition="in" filter="slide(fromRight)">
                                      <p:cBhvr>
                                        <p:cTn id="11" dur="300"/>
                                        <p:tgtEl>
                                          <p:spTgt spid="13318"/>
                                        </p:tgtEl>
                                      </p:cBhvr>
                                    </p:animEffect>
                                  </p:childTnLst>
                                </p:cTn>
                              </p:par>
                              <p:par>
                                <p:cTn id="12" presetID="12" presetClass="entr" presetSubtype="8" fill="hold" nodeType="withEffect">
                                  <p:stCondLst>
                                    <p:cond delay="0"/>
                                  </p:stCondLst>
                                  <p:childTnLst>
                                    <p:set>
                                      <p:cBhvr>
                                        <p:cTn id="13" dur="1" fill="hold">
                                          <p:stCondLst>
                                            <p:cond delay="0"/>
                                          </p:stCondLst>
                                        </p:cTn>
                                        <p:tgtEl>
                                          <p:spTgt spid="13320"/>
                                        </p:tgtEl>
                                        <p:attrNameLst>
                                          <p:attrName>style.visibility</p:attrName>
                                        </p:attrNameLst>
                                      </p:cBhvr>
                                      <p:to>
                                        <p:strVal val="visible"/>
                                      </p:to>
                                    </p:set>
                                    <p:animEffect transition="in" filter="slide(fromLeft)">
                                      <p:cBhvr>
                                        <p:cTn id="14" dur="300"/>
                                        <p:tgtEl>
                                          <p:spTgt spid="13320"/>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13317"/>
                                        </p:tgtEl>
                                        <p:attrNameLst>
                                          <p:attrName>style.visibility</p:attrName>
                                        </p:attrNameLst>
                                      </p:cBhvr>
                                      <p:to>
                                        <p:strVal val="visible"/>
                                      </p:to>
                                    </p:set>
                                    <p:animEffect transition="in" filter="slide(fromBottom)">
                                      <p:cBhvr>
                                        <p:cTn id="18" dur="300"/>
                                        <p:tgtEl>
                                          <p:spTgt spid="13317"/>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slide(fromBottom)">
                                      <p:cBhvr>
                                        <p:cTn id="22" dur="300"/>
                                        <p:tgtEl>
                                          <p:spTgt spid="13316"/>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13315"/>
                                        </p:tgtEl>
                                        <p:attrNameLst>
                                          <p:attrName>style.visibility</p:attrName>
                                        </p:attrNameLst>
                                      </p:cBhvr>
                                      <p:to>
                                        <p:strVal val="visible"/>
                                      </p:to>
                                    </p:set>
                                    <p:animEffect transition="in" filter="slide(fromBottom)">
                                      <p:cBhvr>
                                        <p:cTn id="26" dur="500"/>
                                        <p:tgtEl>
                                          <p:spTgt spid="13315"/>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3321"/>
                                        </p:tgtEl>
                                        <p:attrNameLst>
                                          <p:attrName>style.visibility</p:attrName>
                                        </p:attrNameLst>
                                      </p:cBhvr>
                                      <p:to>
                                        <p:strVal val="visible"/>
                                      </p:to>
                                    </p:set>
                                    <p:animEffect transition="in" filter="wipe(down)">
                                      <p:cBhvr>
                                        <p:cTn id="30" dur="500"/>
                                        <p:tgtEl>
                                          <p:spTgt spid="13321"/>
                                        </p:tgtEl>
                                      </p:cBhvr>
                                    </p:animEffect>
                                  </p:childTnLst>
                                </p:cTn>
                              </p:par>
                            </p:childTnLst>
                          </p:cTn>
                        </p:par>
                        <p:par>
                          <p:cTn id="31" fill="hold">
                            <p:stCondLst>
                              <p:cond delay="3000"/>
                            </p:stCondLst>
                            <p:childTnLst>
                              <p:par>
                                <p:cTn id="32" presetID="16" presetClass="entr" presetSubtype="37" fill="hold" nodeType="afterEffect">
                                  <p:stCondLst>
                                    <p:cond delay="0"/>
                                  </p:stCondLst>
                                  <p:childTnLst>
                                    <p:set>
                                      <p:cBhvr>
                                        <p:cTn id="33" dur="1" fill="hold">
                                          <p:stCondLst>
                                            <p:cond delay="0"/>
                                          </p:stCondLst>
                                        </p:cTn>
                                        <p:tgtEl>
                                          <p:spTgt spid="13314"/>
                                        </p:tgtEl>
                                        <p:attrNameLst>
                                          <p:attrName>style.visibility</p:attrName>
                                        </p:attrNameLst>
                                      </p:cBhvr>
                                      <p:to>
                                        <p:strVal val="visible"/>
                                      </p:to>
                                    </p:set>
                                    <p:animEffect transition="in" filter="barn(outVertical)">
                                      <p:cBhvr>
                                        <p:cTn id="34"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p:txBody>
          <a:bodyPr vert="horz" wrap="square" lIns="91440" tIns="45720" rIns="91440" bIns="45720" anchor="ctr" anchorCtr="0"/>
          <a:p>
            <a:r>
              <a:rPr lang="zh-CN" altLang="en-US" sz="3200" b="1" dirty="0">
                <a:latin typeface="黑体" panose="02010609060101010101" pitchFamily="49" charset="-122"/>
                <a:ea typeface="黑体" panose="02010609060101010101" pitchFamily="49" charset="-122"/>
              </a:rPr>
              <a:t>思想大讨论</a:t>
            </a:r>
            <a:endParaRPr lang="zh-CN" altLang="en-US" sz="3200" b="1" dirty="0">
              <a:latin typeface="黑体" panose="02010609060101010101" pitchFamily="49" charset="-122"/>
              <a:ea typeface="黑体" panose="02010609060101010101" pitchFamily="49" charset="-122"/>
            </a:endParaRPr>
          </a:p>
        </p:txBody>
      </p:sp>
      <p:sp>
        <p:nvSpPr>
          <p:cNvPr id="13315" name="Rectangle 3"/>
          <p:cNvSpPr>
            <a:spLocks noGrp="1"/>
          </p:cNvSpPr>
          <p:nvPr>
            <p:ph idx="1"/>
          </p:nvPr>
        </p:nvSpPr>
        <p:spPr/>
        <p:txBody>
          <a:bodyPr vert="horz" wrap="square" lIns="91440" tIns="45720" rIns="91440" bIns="45720" anchor="t" anchorCtr="0"/>
          <a:p>
            <a:pPr>
              <a:lnSpc>
                <a:spcPct val="160000"/>
              </a:lnSpc>
            </a:pPr>
            <a:r>
              <a:rPr lang="zh-CN" altLang="en-US" sz="2400" b="1" dirty="0">
                <a:ea typeface="华文细黑" panose="02010600040101010101" pitchFamily="2" charset="-122"/>
              </a:rPr>
              <a:t>定位：应用型人才 </a:t>
            </a:r>
            <a:r>
              <a:rPr lang="en-US" altLang="zh-CN" sz="2400" b="1" dirty="0">
                <a:ea typeface="华文细黑" panose="02010600040101010101" pitchFamily="2" charset="-122"/>
              </a:rPr>
              <a:t>VS </a:t>
            </a:r>
            <a:r>
              <a:rPr lang="zh-CN" altLang="en-US" sz="2400" b="1" dirty="0">
                <a:ea typeface="华文细黑" panose="02010600040101010101" pitchFamily="2" charset="-122"/>
              </a:rPr>
              <a:t>研究型人才</a:t>
            </a:r>
            <a:endParaRPr lang="zh-CN" altLang="en-US" sz="2400" b="1" dirty="0">
              <a:ea typeface="华文细黑" panose="02010600040101010101" pitchFamily="2" charset="-122"/>
            </a:endParaRPr>
          </a:p>
          <a:p>
            <a:pPr>
              <a:lnSpc>
                <a:spcPct val="160000"/>
              </a:lnSpc>
            </a:pPr>
            <a:r>
              <a:rPr lang="zh-CN" altLang="en-US" sz="2400" b="1" dirty="0">
                <a:ea typeface="华文细黑" panose="02010600040101010101" pitchFamily="2" charset="-122"/>
              </a:rPr>
              <a:t>思考：终极目标是传授知识还是培养能力？或者提升素质？</a:t>
            </a:r>
            <a:endParaRPr lang="en-US" altLang="zh-CN" sz="2400" b="1" dirty="0">
              <a:ea typeface="华文细黑" panose="02010600040101010101" pitchFamily="2" charset="-122"/>
            </a:endParaRPr>
          </a:p>
          <a:p>
            <a:pPr>
              <a:lnSpc>
                <a:spcPct val="160000"/>
              </a:lnSpc>
            </a:pPr>
            <a:r>
              <a:rPr lang="zh-CN" altLang="en-US" sz="2400" b="1" dirty="0">
                <a:ea typeface="华文细黑" panose="02010600040101010101" pitchFamily="2" charset="-122"/>
              </a:rPr>
              <a:t>老师角色：</a:t>
            </a:r>
            <a:r>
              <a:rPr lang="en-US" altLang="zh-CN" sz="2400" b="1" dirty="0">
                <a:ea typeface="华文细黑" panose="02010600040101010101" pitchFamily="2" charset="-122"/>
              </a:rPr>
              <a:t>Teacher? Tutor? Coacher?</a:t>
            </a:r>
            <a:endParaRPr lang="en-US" altLang="zh-CN" sz="2400" b="1" dirty="0">
              <a:ea typeface="华文细黑" panose="020106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页脚占位符 3"/>
          <p:cNvSpPr txBox="1">
            <a:spLocks noGrp="1"/>
          </p:cNvSpPr>
          <p:nvPr/>
        </p:nvSpPr>
        <p:spPr>
          <a:xfrm>
            <a:off x="7046913" y="6381750"/>
            <a:ext cx="2133600" cy="244475"/>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zh-CN" sz="1800" dirty="0">
                <a:ea typeface="宋体" panose="02010600030101010101" pitchFamily="2" charset="-122"/>
              </a:rPr>
              <a:t>   </a:t>
            </a:r>
            <a:endParaRPr lang="en-US" altLang="zh-CN" sz="1800" dirty="0">
              <a:ea typeface="宋体" panose="02010600030101010101" pitchFamily="2" charset="-122"/>
            </a:endParaRPr>
          </a:p>
          <a:p>
            <a:pPr marL="0" lvl="0" indent="0" eaLnBrk="1" hangingPunct="1">
              <a:spcBef>
                <a:spcPct val="0"/>
              </a:spcBef>
              <a:buNone/>
            </a:pPr>
            <a:r>
              <a:rPr lang="en-US" altLang="zh-CN" sz="1800" dirty="0">
                <a:ea typeface="宋体" panose="02010600030101010101" pitchFamily="2" charset="-122"/>
              </a:rPr>
              <a:t>   </a:t>
            </a:r>
            <a:endParaRPr lang="en-US" altLang="zh-CN" sz="1800" dirty="0">
              <a:ea typeface="宋体" panose="02010600030101010101" pitchFamily="2" charset="-122"/>
            </a:endParaRPr>
          </a:p>
        </p:txBody>
      </p:sp>
      <p:sp>
        <p:nvSpPr>
          <p:cNvPr id="14339" name="Rectangle 1138"/>
          <p:cNvSpPr/>
          <p:nvPr/>
        </p:nvSpPr>
        <p:spPr>
          <a:xfrm>
            <a:off x="827088" y="2838450"/>
            <a:ext cx="4752975" cy="1584325"/>
          </a:xfrm>
          <a:prstGeom prst="rect">
            <a:avLst/>
          </a:prstGeom>
          <a:solidFill>
            <a:srgbClr val="000000">
              <a:alpha val="20000"/>
            </a:srgbClr>
          </a:solidFill>
          <a:ln w="9525" cap="flat" cmpd="sng">
            <a:solidFill>
              <a:schemeClr val="folHlink"/>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5" name="AutoShape 1127"/>
          <p:cNvSpPr>
            <a:spLocks noChangeArrowheads="1"/>
          </p:cNvSpPr>
          <p:nvPr/>
        </p:nvSpPr>
        <p:spPr bwMode="auto">
          <a:xfrm rot="5400000">
            <a:off x="5078413" y="2214563"/>
            <a:ext cx="2951163" cy="2951163"/>
          </a:xfrm>
          <a:custGeom>
            <a:avLst/>
            <a:gdLst>
              <a:gd name="G0" fmla="+- 10057 0 0"/>
              <a:gd name="G1" fmla="+- -11772585 0 0"/>
              <a:gd name="G2" fmla="+- 0 0 -11772585"/>
              <a:gd name="T0" fmla="*/ 0 256 1"/>
              <a:gd name="T1" fmla="*/ 180 256 1"/>
              <a:gd name="G3" fmla="+- -11772585 T0 T1"/>
              <a:gd name="T2" fmla="*/ 0 256 1"/>
              <a:gd name="T3" fmla="*/ 90 256 1"/>
              <a:gd name="G4" fmla="+- -11772585 T2 T3"/>
              <a:gd name="G5" fmla="*/ G4 2 1"/>
              <a:gd name="T4" fmla="*/ 90 256 1"/>
              <a:gd name="T5" fmla="*/ 0 256 1"/>
              <a:gd name="G6" fmla="+- -11772585 T4 T5"/>
              <a:gd name="G7" fmla="*/ G6 2 1"/>
              <a:gd name="G8" fmla="abs -1177258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057"/>
              <a:gd name="G18" fmla="*/ 10057 1 2"/>
              <a:gd name="G19" fmla="+- G18 5400 0"/>
              <a:gd name="G20" fmla="cos G19 -11772585"/>
              <a:gd name="G21" fmla="sin G19 -11772585"/>
              <a:gd name="G22" fmla="+- G20 10800 0"/>
              <a:gd name="G23" fmla="+- G21 10800 0"/>
              <a:gd name="G24" fmla="+- 10800 0 G20"/>
              <a:gd name="G25" fmla="+- 10057 10800 0"/>
              <a:gd name="G26" fmla="?: G9 G17 G25"/>
              <a:gd name="G27" fmla="?: G9 0 21600"/>
              <a:gd name="G28" fmla="cos 10800 -11772585"/>
              <a:gd name="G29" fmla="sin 10800 -11772585"/>
              <a:gd name="G30" fmla="sin 10057 -11772585"/>
              <a:gd name="G31" fmla="+- G28 10800 0"/>
              <a:gd name="G32" fmla="+- G29 10800 0"/>
              <a:gd name="G33" fmla="+- G30 10800 0"/>
              <a:gd name="G34" fmla="?: G4 0 G31"/>
              <a:gd name="G35" fmla="?: -11772585 G34 0"/>
              <a:gd name="G36" fmla="?: G6 G35 G31"/>
              <a:gd name="G37" fmla="+- 21600 0 G36"/>
              <a:gd name="G38" fmla="?: G4 0 G33"/>
              <a:gd name="G39" fmla="?: -11772585 G38 G32"/>
              <a:gd name="G40" fmla="?: G6 G39 0"/>
              <a:gd name="G41" fmla="?: G4 G32 21600"/>
              <a:gd name="G42" fmla="?: G6 G41 G33"/>
              <a:gd name="T12" fmla="*/ 10800 w 21600"/>
              <a:gd name="T13" fmla="*/ 0 h 21600"/>
              <a:gd name="T14" fmla="*/ 371 w 21600"/>
              <a:gd name="T15" fmla="*/ 10733 h 21600"/>
              <a:gd name="T16" fmla="*/ 10800 w 21600"/>
              <a:gd name="T17" fmla="*/ 743 h 21600"/>
              <a:gd name="T18" fmla="*/ 21229 w 21600"/>
              <a:gd name="T19" fmla="*/ 1073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43" y="10736"/>
                </a:moveTo>
                <a:cubicBezTo>
                  <a:pt x="778" y="5206"/>
                  <a:pt x="5270" y="742"/>
                  <a:pt x="10800" y="743"/>
                </a:cubicBezTo>
                <a:cubicBezTo>
                  <a:pt x="16329" y="743"/>
                  <a:pt x="20821" y="5206"/>
                  <a:pt x="20856" y="10736"/>
                </a:cubicBezTo>
                <a:lnTo>
                  <a:pt x="21599" y="10731"/>
                </a:lnTo>
                <a:cubicBezTo>
                  <a:pt x="21561" y="4793"/>
                  <a:pt x="16737" y="-1"/>
                  <a:pt x="10799" y="0"/>
                </a:cubicBezTo>
                <a:cubicBezTo>
                  <a:pt x="4862" y="0"/>
                  <a:pt x="38" y="4793"/>
                  <a:pt x="0" y="10731"/>
                </a:cubicBezTo>
                <a:close/>
              </a:path>
            </a:pathLst>
          </a:custGeom>
          <a:gradFill rotWithShape="1">
            <a:gsLst>
              <a:gs pos="0">
                <a:schemeClr val="bg1">
                  <a:alpha val="60001"/>
                </a:schemeClr>
              </a:gs>
              <a:gs pos="100000">
                <a:schemeClr val="bg1">
                  <a:gamma/>
                  <a:shade val="46275"/>
                  <a:invGamma/>
                  <a:alpha val="0"/>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AutoShape 1126"/>
          <p:cNvSpPr>
            <a:spLocks noChangeArrowheads="1"/>
          </p:cNvSpPr>
          <p:nvPr/>
        </p:nvSpPr>
        <p:spPr bwMode="auto">
          <a:xfrm rot="5400000">
            <a:off x="4645025" y="1744663"/>
            <a:ext cx="3887788" cy="3887788"/>
          </a:xfrm>
          <a:custGeom>
            <a:avLst/>
            <a:gdLst>
              <a:gd name="G0" fmla="+- 8742 0 0"/>
              <a:gd name="G1" fmla="+- -11777581 0 0"/>
              <a:gd name="G2" fmla="+- 0 0 -11777581"/>
              <a:gd name="T0" fmla="*/ 0 256 1"/>
              <a:gd name="T1" fmla="*/ 180 256 1"/>
              <a:gd name="G3" fmla="+- -11777581 T0 T1"/>
              <a:gd name="T2" fmla="*/ 0 256 1"/>
              <a:gd name="T3" fmla="*/ 90 256 1"/>
              <a:gd name="G4" fmla="+- -11777581 T2 T3"/>
              <a:gd name="G5" fmla="*/ G4 2 1"/>
              <a:gd name="T4" fmla="*/ 90 256 1"/>
              <a:gd name="T5" fmla="*/ 0 256 1"/>
              <a:gd name="G6" fmla="+- -11777581 T4 T5"/>
              <a:gd name="G7" fmla="*/ G6 2 1"/>
              <a:gd name="G8" fmla="abs -11777581"/>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42"/>
              <a:gd name="G18" fmla="*/ 8742 1 2"/>
              <a:gd name="G19" fmla="+- G18 5400 0"/>
              <a:gd name="G20" fmla="cos G19 -11777581"/>
              <a:gd name="G21" fmla="sin G19 -11777581"/>
              <a:gd name="G22" fmla="+- G20 10800 0"/>
              <a:gd name="G23" fmla="+- G21 10800 0"/>
              <a:gd name="G24" fmla="+- 10800 0 G20"/>
              <a:gd name="G25" fmla="+- 8742 10800 0"/>
              <a:gd name="G26" fmla="?: G9 G17 G25"/>
              <a:gd name="G27" fmla="?: G9 0 21600"/>
              <a:gd name="G28" fmla="cos 10800 -11777581"/>
              <a:gd name="G29" fmla="sin 10800 -11777581"/>
              <a:gd name="G30" fmla="sin 8742 -11777581"/>
              <a:gd name="G31" fmla="+- G28 10800 0"/>
              <a:gd name="G32" fmla="+- G29 10800 0"/>
              <a:gd name="G33" fmla="+- G30 10800 0"/>
              <a:gd name="G34" fmla="?: G4 0 G31"/>
              <a:gd name="G35" fmla="?: -11777581 G34 0"/>
              <a:gd name="G36" fmla="?: G6 G35 G31"/>
              <a:gd name="G37" fmla="+- 21600 0 G36"/>
              <a:gd name="G38" fmla="?: G4 0 G33"/>
              <a:gd name="G39" fmla="?: -11777581 G38 G32"/>
              <a:gd name="G40" fmla="?: G6 G39 0"/>
              <a:gd name="G41" fmla="?: G4 G32 21600"/>
              <a:gd name="G42" fmla="?: G6 G41 G33"/>
              <a:gd name="T12" fmla="*/ 10800 w 21600"/>
              <a:gd name="T13" fmla="*/ 0 h 21600"/>
              <a:gd name="T14" fmla="*/ 1029 w 21600"/>
              <a:gd name="T15" fmla="*/ 10750 h 21600"/>
              <a:gd name="T16" fmla="*/ 10800 w 21600"/>
              <a:gd name="T17" fmla="*/ 2058 h 21600"/>
              <a:gd name="T18" fmla="*/ 20571 w 21600"/>
              <a:gd name="T19" fmla="*/ 1075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058" y="10756"/>
                </a:moveTo>
                <a:cubicBezTo>
                  <a:pt x="2082" y="5945"/>
                  <a:pt x="5989" y="2057"/>
                  <a:pt x="10800" y="2058"/>
                </a:cubicBezTo>
                <a:cubicBezTo>
                  <a:pt x="15610" y="2058"/>
                  <a:pt x="19517" y="5945"/>
                  <a:pt x="19541" y="10756"/>
                </a:cubicBezTo>
                <a:lnTo>
                  <a:pt x="21599" y="10745"/>
                </a:lnTo>
                <a:cubicBezTo>
                  <a:pt x="21569" y="4802"/>
                  <a:pt x="16743" y="-1"/>
                  <a:pt x="10799" y="0"/>
                </a:cubicBezTo>
                <a:cubicBezTo>
                  <a:pt x="4856" y="0"/>
                  <a:pt x="30" y="4802"/>
                  <a:pt x="0" y="10745"/>
                </a:cubicBezTo>
                <a:close/>
              </a:path>
            </a:pathLst>
          </a:custGeom>
          <a:gradFill rotWithShape="1">
            <a:gsLst>
              <a:gs pos="0">
                <a:schemeClr val="bg1">
                  <a:alpha val="60001"/>
                </a:schemeClr>
              </a:gs>
              <a:gs pos="100000">
                <a:schemeClr val="bg1">
                  <a:gamma/>
                  <a:shade val="46275"/>
                  <a:invGamma/>
                  <a:alpha val="0"/>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42" name="Line 1051"/>
          <p:cNvSpPr/>
          <p:nvPr/>
        </p:nvSpPr>
        <p:spPr>
          <a:xfrm>
            <a:off x="2628900" y="3705225"/>
            <a:ext cx="900113" cy="0"/>
          </a:xfrm>
          <a:prstGeom prst="line">
            <a:avLst/>
          </a:prstGeom>
          <a:ln w="57150" cap="flat" cmpd="sng">
            <a:solidFill>
              <a:schemeClr val="tx1"/>
            </a:solidFill>
            <a:prstDash val="solid"/>
            <a:headEnd type="triangle" w="med" len="med"/>
            <a:tailEnd type="triangle" w="med" len="med"/>
          </a:ln>
        </p:spPr>
      </p:sp>
      <p:sp>
        <p:nvSpPr>
          <p:cNvPr id="14343" name="Line 1052"/>
          <p:cNvSpPr/>
          <p:nvPr/>
        </p:nvSpPr>
        <p:spPr>
          <a:xfrm flipV="1">
            <a:off x="4573588" y="2478088"/>
            <a:ext cx="576262" cy="515937"/>
          </a:xfrm>
          <a:prstGeom prst="line">
            <a:avLst/>
          </a:prstGeom>
          <a:ln w="57150" cap="flat" cmpd="sng">
            <a:solidFill>
              <a:schemeClr val="tx1"/>
            </a:solidFill>
            <a:prstDash val="solid"/>
            <a:headEnd type="triangle" w="med" len="med"/>
            <a:tailEnd type="triangle" w="med" len="med"/>
          </a:ln>
        </p:spPr>
      </p:sp>
      <p:sp>
        <p:nvSpPr>
          <p:cNvPr id="14344" name="Line 1054"/>
          <p:cNvSpPr/>
          <p:nvPr/>
        </p:nvSpPr>
        <p:spPr>
          <a:xfrm>
            <a:off x="5173663" y="3705225"/>
            <a:ext cx="900112" cy="0"/>
          </a:xfrm>
          <a:prstGeom prst="line">
            <a:avLst/>
          </a:prstGeom>
          <a:ln w="57150" cap="flat" cmpd="sng">
            <a:solidFill>
              <a:schemeClr val="tx1"/>
            </a:solidFill>
            <a:prstDash val="solid"/>
            <a:headEnd type="triangle" w="med" len="med"/>
            <a:tailEnd type="triangle" w="med" len="med"/>
          </a:ln>
        </p:spPr>
      </p:sp>
      <p:grpSp>
        <p:nvGrpSpPr>
          <p:cNvPr id="14345" name="Group 1058"/>
          <p:cNvGrpSpPr/>
          <p:nvPr/>
        </p:nvGrpSpPr>
        <p:grpSpPr>
          <a:xfrm>
            <a:off x="1044575" y="3098800"/>
            <a:ext cx="1431925" cy="822325"/>
            <a:chOff x="237" y="1235"/>
            <a:chExt cx="902" cy="518"/>
          </a:xfrm>
        </p:grpSpPr>
        <p:sp>
          <p:nvSpPr>
            <p:cNvPr id="12" name="Rectangle 1059"/>
            <p:cNvSpPr>
              <a:spLocks noChangeArrowheads="1"/>
            </p:cNvSpPr>
            <p:nvPr/>
          </p:nvSpPr>
          <p:spPr bwMode="auto">
            <a:xfrm>
              <a:off x="237" y="1520"/>
              <a:ext cx="902" cy="233"/>
            </a:xfrm>
            <a:prstGeom prst="rect">
              <a:avLst/>
            </a:prstGeom>
            <a:gradFill rotWithShape="1">
              <a:gsLst>
                <a:gs pos="0">
                  <a:schemeClr val="folHlink"/>
                </a:gs>
                <a:gs pos="100000">
                  <a:schemeClr val="folHlink">
                    <a:gamma/>
                    <a:shade val="46275"/>
                    <a:invGamma/>
                  </a:schemeClr>
                </a:gs>
              </a:gsLst>
              <a:lin ang="5400000" scaled="1"/>
            </a:gradFill>
            <a:ln w="9525" algn="ctr">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85" name="Rectangle 1060"/>
            <p:cNvSpPr/>
            <p:nvPr/>
          </p:nvSpPr>
          <p:spPr>
            <a:xfrm>
              <a:off x="277" y="1501"/>
              <a:ext cx="822" cy="233"/>
            </a:xfrm>
            <a:prstGeom prst="rect">
              <a:avLst/>
            </a:prstGeom>
            <a:gradFill rotWithShape="1">
              <a:gsLst>
                <a:gs pos="0">
                  <a:srgbClr val="000000"/>
                </a:gs>
                <a:gs pos="100000">
                  <a:srgbClr val="1C1C1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6" name="Oval 1062"/>
            <p:cNvSpPr>
              <a:spLocks noChangeArrowheads="1"/>
            </p:cNvSpPr>
            <p:nvPr/>
          </p:nvSpPr>
          <p:spPr bwMode="auto">
            <a:xfrm flipV="1">
              <a:off x="425" y="1235"/>
              <a:ext cx="164" cy="327"/>
            </a:xfrm>
            <a:prstGeom prst="ellipse">
              <a:avLst/>
            </a:prstGeom>
            <a:gradFill rotWithShape="1">
              <a:gsLst>
                <a:gs pos="0">
                  <a:schemeClr val="folHlink">
                    <a:gamma/>
                    <a:shade val="60392"/>
                    <a:invGamma/>
                  </a:schemeClr>
                </a:gs>
                <a:gs pos="100000">
                  <a:schemeClr val="folHlink"/>
                </a:gs>
              </a:gsLst>
              <a:lin ang="5400000" scaled="1"/>
            </a:gradFill>
            <a:ln w="9525"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4346" name="Group 1072"/>
          <p:cNvGrpSpPr/>
          <p:nvPr/>
        </p:nvGrpSpPr>
        <p:grpSpPr>
          <a:xfrm>
            <a:off x="6229350" y="3103563"/>
            <a:ext cx="1431925" cy="817562"/>
            <a:chOff x="2459" y="1239"/>
            <a:chExt cx="902" cy="515"/>
          </a:xfrm>
        </p:grpSpPr>
        <p:sp>
          <p:nvSpPr>
            <p:cNvPr id="14378" name="Rectangle 1073"/>
            <p:cNvSpPr/>
            <p:nvPr/>
          </p:nvSpPr>
          <p:spPr>
            <a:xfrm>
              <a:off x="2459" y="1521"/>
              <a:ext cx="902" cy="233"/>
            </a:xfrm>
            <a:prstGeom prst="rect">
              <a:avLst/>
            </a:prstGeom>
            <a:gradFill rotWithShape="1">
              <a:gsLst>
                <a:gs pos="0">
                  <a:srgbClr val="009999"/>
                </a:gs>
                <a:gs pos="100000">
                  <a:srgbClr val="004747"/>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79" name="Rectangle 1074"/>
            <p:cNvSpPr/>
            <p:nvPr/>
          </p:nvSpPr>
          <p:spPr>
            <a:xfrm>
              <a:off x="2499" y="1502"/>
              <a:ext cx="822" cy="233"/>
            </a:xfrm>
            <a:prstGeom prst="rect">
              <a:avLst/>
            </a:prstGeom>
            <a:gradFill rotWithShape="1">
              <a:gsLst>
                <a:gs pos="0">
                  <a:srgbClr val="000000"/>
                </a:gs>
                <a:gs pos="100000">
                  <a:srgbClr val="1C1C1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nvGrpSpPr>
            <p:cNvPr id="14380" name="Group 1075"/>
            <p:cNvGrpSpPr/>
            <p:nvPr/>
          </p:nvGrpSpPr>
          <p:grpSpPr>
            <a:xfrm flipV="1">
              <a:off x="2647" y="1239"/>
              <a:ext cx="496" cy="346"/>
              <a:chOff x="657" y="1582"/>
              <a:chExt cx="1074" cy="749"/>
            </a:xfrm>
          </p:grpSpPr>
          <p:sp>
            <p:nvSpPr>
              <p:cNvPr id="14382" name="Oval 1076"/>
              <p:cNvSpPr/>
              <p:nvPr/>
            </p:nvSpPr>
            <p:spPr>
              <a:xfrm>
                <a:off x="657" y="1624"/>
                <a:ext cx="354" cy="707"/>
              </a:xfrm>
              <a:prstGeom prst="ellipse">
                <a:avLst/>
              </a:prstGeom>
              <a:gradFill rotWithShape="1">
                <a:gsLst>
                  <a:gs pos="0">
                    <a:srgbClr val="005C5C"/>
                  </a:gs>
                  <a:gs pos="100000">
                    <a:srgbClr val="009999"/>
                  </a:gs>
                </a:gsLst>
                <a:lin ang="5400000" scaled="1"/>
                <a:tileRect/>
              </a:grad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83" name="Oval 1077"/>
              <p:cNvSpPr/>
              <p:nvPr/>
            </p:nvSpPr>
            <p:spPr>
              <a:xfrm>
                <a:off x="717" y="1582"/>
                <a:ext cx="1014" cy="707"/>
              </a:xfrm>
              <a:prstGeom prst="ellipse">
                <a:avLst/>
              </a:prstGeom>
              <a:gradFill rotWithShape="1">
                <a:gsLst>
                  <a:gs pos="0">
                    <a:srgbClr val="009999"/>
                  </a:gs>
                  <a:gs pos="100000">
                    <a:srgbClr val="005C5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sp>
          <p:nvSpPr>
            <p:cNvPr id="22" name="Oval 1078"/>
            <p:cNvSpPr>
              <a:spLocks noChangeArrowheads="1"/>
            </p:cNvSpPr>
            <p:nvPr/>
          </p:nvSpPr>
          <p:spPr bwMode="auto">
            <a:xfrm flipV="1">
              <a:off x="2759" y="1314"/>
              <a:ext cx="301" cy="327"/>
            </a:xfrm>
            <a:prstGeom prst="ellipse">
              <a:avLst/>
            </a:prstGeom>
            <a:gradFill rotWithShape="1">
              <a:gsLst>
                <a:gs pos="0">
                  <a:schemeClr val="bg1">
                    <a:alpha val="39999"/>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4347" name="Group 1079"/>
          <p:cNvGrpSpPr/>
          <p:nvPr/>
        </p:nvGrpSpPr>
        <p:grpSpPr>
          <a:xfrm>
            <a:off x="3636963" y="3103563"/>
            <a:ext cx="1431925" cy="817562"/>
            <a:chOff x="3570" y="1239"/>
            <a:chExt cx="902" cy="515"/>
          </a:xfrm>
        </p:grpSpPr>
        <p:sp>
          <p:nvSpPr>
            <p:cNvPr id="14372" name="Rectangle 1080"/>
            <p:cNvSpPr/>
            <p:nvPr/>
          </p:nvSpPr>
          <p:spPr>
            <a:xfrm>
              <a:off x="3570" y="1521"/>
              <a:ext cx="902" cy="233"/>
            </a:xfrm>
            <a:prstGeom prst="rect">
              <a:avLst/>
            </a:prstGeom>
            <a:gradFill rotWithShape="1">
              <a:gsLst>
                <a:gs pos="0">
                  <a:srgbClr val="3399FF"/>
                </a:gs>
                <a:gs pos="100000">
                  <a:srgbClr val="184776"/>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73" name="Rectangle 1081"/>
            <p:cNvSpPr/>
            <p:nvPr/>
          </p:nvSpPr>
          <p:spPr>
            <a:xfrm>
              <a:off x="3610" y="1502"/>
              <a:ext cx="822" cy="233"/>
            </a:xfrm>
            <a:prstGeom prst="rect">
              <a:avLst/>
            </a:prstGeom>
            <a:gradFill rotWithShape="1">
              <a:gsLst>
                <a:gs pos="0">
                  <a:srgbClr val="000000"/>
                </a:gs>
                <a:gs pos="100000">
                  <a:srgbClr val="1C1C1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nvGrpSpPr>
            <p:cNvPr id="14374" name="Group 1082"/>
            <p:cNvGrpSpPr/>
            <p:nvPr/>
          </p:nvGrpSpPr>
          <p:grpSpPr>
            <a:xfrm flipV="1">
              <a:off x="3758" y="1239"/>
              <a:ext cx="496" cy="346"/>
              <a:chOff x="657" y="1582"/>
              <a:chExt cx="1074" cy="749"/>
            </a:xfrm>
          </p:grpSpPr>
          <p:sp>
            <p:nvSpPr>
              <p:cNvPr id="14376" name="Oval 1083"/>
              <p:cNvSpPr/>
              <p:nvPr/>
            </p:nvSpPr>
            <p:spPr>
              <a:xfrm>
                <a:off x="657" y="1624"/>
                <a:ext cx="354" cy="707"/>
              </a:xfrm>
              <a:prstGeom prst="ellipse">
                <a:avLst/>
              </a:prstGeom>
              <a:gradFill rotWithShape="1">
                <a:gsLst>
                  <a:gs pos="0">
                    <a:srgbClr val="1F5C9A"/>
                  </a:gs>
                  <a:gs pos="100000">
                    <a:srgbClr val="3399FF"/>
                  </a:gs>
                </a:gsLst>
                <a:lin ang="5400000" scaled="1"/>
                <a:tileRect/>
              </a:grad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77" name="Oval 1084"/>
              <p:cNvSpPr/>
              <p:nvPr/>
            </p:nvSpPr>
            <p:spPr>
              <a:xfrm>
                <a:off x="717" y="1582"/>
                <a:ext cx="1014" cy="707"/>
              </a:xfrm>
              <a:prstGeom prst="ellipse">
                <a:avLst/>
              </a:prstGeom>
              <a:gradFill rotWithShape="1">
                <a:gsLst>
                  <a:gs pos="0">
                    <a:srgbClr val="3399FF"/>
                  </a:gs>
                  <a:gs pos="100000">
                    <a:srgbClr val="1F5C9A"/>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sp>
          <p:nvSpPr>
            <p:cNvPr id="29" name="Oval 1085"/>
            <p:cNvSpPr>
              <a:spLocks noChangeArrowheads="1"/>
            </p:cNvSpPr>
            <p:nvPr/>
          </p:nvSpPr>
          <p:spPr bwMode="auto">
            <a:xfrm flipV="1">
              <a:off x="3870" y="1314"/>
              <a:ext cx="301" cy="327"/>
            </a:xfrm>
            <a:prstGeom prst="ellipse">
              <a:avLst/>
            </a:prstGeom>
            <a:gradFill rotWithShape="1">
              <a:gsLst>
                <a:gs pos="0">
                  <a:schemeClr val="bg1">
                    <a:alpha val="39999"/>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348" name="Rectangle 1031"/>
          <p:cNvSpPr/>
          <p:nvPr/>
        </p:nvSpPr>
        <p:spPr>
          <a:xfrm>
            <a:off x="4016375" y="3665538"/>
            <a:ext cx="690563" cy="247650"/>
          </a:xfrm>
          <a:prstGeom prst="rect">
            <a:avLst/>
          </a:prstGeom>
          <a:noFill/>
          <a:ln w="12700">
            <a:noFill/>
          </a:ln>
          <a:effectLst>
            <a:outerShdw dist="35921" dir="2699999"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zh-CN" altLang="en-US" sz="1800" b="1" dirty="0">
                <a:solidFill>
                  <a:schemeClr val="bg1"/>
                </a:solidFill>
                <a:ea typeface="宋体" panose="02010600030101010101" pitchFamily="2" charset="-122"/>
              </a:rPr>
              <a:t>管理学</a:t>
            </a:r>
            <a:endParaRPr lang="en-US" altLang="zh-CN" sz="1800" b="1" dirty="0">
              <a:solidFill>
                <a:schemeClr val="bg1"/>
              </a:solidFill>
              <a:ea typeface="宋体" panose="02010600030101010101" pitchFamily="2" charset="-122"/>
            </a:endParaRPr>
          </a:p>
        </p:txBody>
      </p:sp>
      <p:sp>
        <p:nvSpPr>
          <p:cNvPr id="14349" name="Rectangle 1032"/>
          <p:cNvSpPr/>
          <p:nvPr/>
        </p:nvSpPr>
        <p:spPr>
          <a:xfrm>
            <a:off x="1398588" y="3660775"/>
            <a:ext cx="690562" cy="247650"/>
          </a:xfrm>
          <a:prstGeom prst="rect">
            <a:avLst/>
          </a:prstGeom>
          <a:noFill/>
          <a:ln w="12700">
            <a:noFill/>
          </a:ln>
          <a:effectLst>
            <a:outerShdw dist="35921" dir="2699999"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zh-CN" altLang="en-US" sz="1800" b="1" dirty="0">
                <a:solidFill>
                  <a:schemeClr val="bg1"/>
                </a:solidFill>
                <a:ea typeface="宋体" panose="02010600030101010101" pitchFamily="2" charset="-122"/>
              </a:rPr>
              <a:t>经济学</a:t>
            </a:r>
            <a:endParaRPr lang="en-US" altLang="zh-CN" sz="1800" b="1" dirty="0">
              <a:solidFill>
                <a:schemeClr val="bg1"/>
              </a:solidFill>
              <a:ea typeface="宋体" panose="02010600030101010101" pitchFamily="2" charset="-122"/>
            </a:endParaRPr>
          </a:p>
        </p:txBody>
      </p:sp>
      <p:sp>
        <p:nvSpPr>
          <p:cNvPr id="14350" name="Rectangle 1033"/>
          <p:cNvSpPr/>
          <p:nvPr/>
        </p:nvSpPr>
        <p:spPr>
          <a:xfrm>
            <a:off x="6248400" y="3657600"/>
            <a:ext cx="1447800" cy="247650"/>
          </a:xfrm>
          <a:prstGeom prst="rect">
            <a:avLst/>
          </a:prstGeom>
          <a:noFill/>
          <a:ln w="12700">
            <a:noFill/>
          </a:ln>
          <a:effectLst>
            <a:outerShdw dist="35921" dir="2699999"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zh-CN" altLang="en-US" sz="1800" b="1" dirty="0">
                <a:solidFill>
                  <a:schemeClr val="bg1"/>
                </a:solidFill>
                <a:ea typeface="宋体" panose="02010600030101010101" pitchFamily="2" charset="-122"/>
              </a:rPr>
              <a:t>公共事务方向 </a:t>
            </a:r>
            <a:endParaRPr lang="en-US" altLang="ko-KR" sz="1800" b="1" dirty="0">
              <a:solidFill>
                <a:schemeClr val="bg1"/>
              </a:solidFill>
              <a:ea typeface="宋体" panose="02010600030101010101" pitchFamily="2" charset="-122"/>
            </a:endParaRPr>
          </a:p>
        </p:txBody>
      </p:sp>
      <p:grpSp>
        <p:nvGrpSpPr>
          <p:cNvPr id="14351" name="Group 1102"/>
          <p:cNvGrpSpPr/>
          <p:nvPr/>
        </p:nvGrpSpPr>
        <p:grpSpPr>
          <a:xfrm>
            <a:off x="5302250" y="4705350"/>
            <a:ext cx="1431925" cy="817563"/>
            <a:chOff x="2459" y="1239"/>
            <a:chExt cx="902" cy="515"/>
          </a:xfrm>
        </p:grpSpPr>
        <p:sp>
          <p:nvSpPr>
            <p:cNvPr id="14366" name="Rectangle 1103"/>
            <p:cNvSpPr/>
            <p:nvPr/>
          </p:nvSpPr>
          <p:spPr>
            <a:xfrm>
              <a:off x="2459" y="1521"/>
              <a:ext cx="902" cy="233"/>
            </a:xfrm>
            <a:prstGeom prst="rect">
              <a:avLst/>
            </a:prstGeom>
            <a:gradFill rotWithShape="1">
              <a:gsLst>
                <a:gs pos="0">
                  <a:srgbClr val="009999"/>
                </a:gs>
                <a:gs pos="100000">
                  <a:srgbClr val="004747"/>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67" name="Rectangle 1104"/>
            <p:cNvSpPr/>
            <p:nvPr/>
          </p:nvSpPr>
          <p:spPr>
            <a:xfrm>
              <a:off x="2499" y="1502"/>
              <a:ext cx="822" cy="233"/>
            </a:xfrm>
            <a:prstGeom prst="rect">
              <a:avLst/>
            </a:prstGeom>
            <a:gradFill rotWithShape="1">
              <a:gsLst>
                <a:gs pos="0">
                  <a:srgbClr val="000000"/>
                </a:gs>
                <a:gs pos="100000">
                  <a:srgbClr val="1C1C1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nvGrpSpPr>
            <p:cNvPr id="14368" name="Group 1105"/>
            <p:cNvGrpSpPr/>
            <p:nvPr/>
          </p:nvGrpSpPr>
          <p:grpSpPr>
            <a:xfrm flipV="1">
              <a:off x="2647" y="1239"/>
              <a:ext cx="496" cy="346"/>
              <a:chOff x="657" y="1582"/>
              <a:chExt cx="1074" cy="749"/>
            </a:xfrm>
          </p:grpSpPr>
          <p:sp>
            <p:nvSpPr>
              <p:cNvPr id="14370" name="Oval 1106"/>
              <p:cNvSpPr/>
              <p:nvPr/>
            </p:nvSpPr>
            <p:spPr>
              <a:xfrm>
                <a:off x="657" y="1624"/>
                <a:ext cx="354" cy="707"/>
              </a:xfrm>
              <a:prstGeom prst="ellipse">
                <a:avLst/>
              </a:prstGeom>
              <a:gradFill rotWithShape="1">
                <a:gsLst>
                  <a:gs pos="0">
                    <a:srgbClr val="005C5C"/>
                  </a:gs>
                  <a:gs pos="100000">
                    <a:srgbClr val="009999"/>
                  </a:gs>
                </a:gsLst>
                <a:lin ang="5400000" scaled="1"/>
                <a:tileRect/>
              </a:grad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71" name="Oval 1107"/>
              <p:cNvSpPr/>
              <p:nvPr/>
            </p:nvSpPr>
            <p:spPr>
              <a:xfrm>
                <a:off x="717" y="1582"/>
                <a:ext cx="1014" cy="707"/>
              </a:xfrm>
              <a:prstGeom prst="ellipse">
                <a:avLst/>
              </a:prstGeom>
              <a:gradFill rotWithShape="1">
                <a:gsLst>
                  <a:gs pos="0">
                    <a:srgbClr val="009999"/>
                  </a:gs>
                  <a:gs pos="100000">
                    <a:srgbClr val="005C5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sp>
          <p:nvSpPr>
            <p:cNvPr id="39" name="Oval 1108"/>
            <p:cNvSpPr>
              <a:spLocks noChangeArrowheads="1"/>
            </p:cNvSpPr>
            <p:nvPr/>
          </p:nvSpPr>
          <p:spPr bwMode="auto">
            <a:xfrm flipV="1">
              <a:off x="2759" y="1314"/>
              <a:ext cx="301" cy="327"/>
            </a:xfrm>
            <a:prstGeom prst="ellipse">
              <a:avLst/>
            </a:prstGeom>
            <a:gradFill rotWithShape="1">
              <a:gsLst>
                <a:gs pos="0">
                  <a:schemeClr val="bg1">
                    <a:alpha val="39999"/>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352" name="Rectangle 1050"/>
          <p:cNvSpPr/>
          <p:nvPr/>
        </p:nvSpPr>
        <p:spPr>
          <a:xfrm>
            <a:off x="5334000" y="5029200"/>
            <a:ext cx="1379538" cy="495300"/>
          </a:xfrm>
          <a:prstGeom prst="rect">
            <a:avLst/>
          </a:prstGeom>
          <a:solidFill>
            <a:schemeClr val="tx1"/>
          </a:solidFill>
          <a:ln w="12700">
            <a:noFill/>
          </a:ln>
          <a:effectLst>
            <a:outerShdw dist="35921" dir="2699999"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zh-CN" altLang="en-US" sz="1800" b="1" dirty="0">
                <a:solidFill>
                  <a:schemeClr val="bg1"/>
                </a:solidFill>
                <a:ea typeface="宋体" panose="02010600030101010101" pitchFamily="2" charset="-122"/>
              </a:rPr>
              <a:t>城市管理与社会服务 </a:t>
            </a:r>
            <a:endParaRPr lang="en-US" altLang="ko-KR" sz="1800" b="1" dirty="0">
              <a:solidFill>
                <a:schemeClr val="bg1"/>
              </a:solidFill>
              <a:ea typeface="宋体" panose="02010600030101010101" pitchFamily="2" charset="-122"/>
            </a:endParaRPr>
          </a:p>
        </p:txBody>
      </p:sp>
      <p:sp>
        <p:nvSpPr>
          <p:cNvPr id="14353" name="Line 1111"/>
          <p:cNvSpPr/>
          <p:nvPr/>
        </p:nvSpPr>
        <p:spPr>
          <a:xfrm>
            <a:off x="4573588" y="4217988"/>
            <a:ext cx="576262" cy="514350"/>
          </a:xfrm>
          <a:prstGeom prst="line">
            <a:avLst/>
          </a:prstGeom>
          <a:ln w="57150" cap="flat" cmpd="sng">
            <a:solidFill>
              <a:schemeClr val="tx1"/>
            </a:solidFill>
            <a:prstDash val="solid"/>
            <a:headEnd type="triangle" w="med" len="med"/>
            <a:tailEnd type="triangle" w="med" len="med"/>
          </a:ln>
        </p:spPr>
      </p:sp>
      <p:grpSp>
        <p:nvGrpSpPr>
          <p:cNvPr id="14354" name="Group 1119"/>
          <p:cNvGrpSpPr/>
          <p:nvPr/>
        </p:nvGrpSpPr>
        <p:grpSpPr>
          <a:xfrm>
            <a:off x="5302250" y="1389063"/>
            <a:ext cx="1431925" cy="817562"/>
            <a:chOff x="2459" y="1239"/>
            <a:chExt cx="902" cy="515"/>
          </a:xfrm>
        </p:grpSpPr>
        <p:sp>
          <p:nvSpPr>
            <p:cNvPr id="14360" name="Rectangle 1120"/>
            <p:cNvSpPr/>
            <p:nvPr/>
          </p:nvSpPr>
          <p:spPr>
            <a:xfrm>
              <a:off x="2459" y="1521"/>
              <a:ext cx="902" cy="233"/>
            </a:xfrm>
            <a:prstGeom prst="rect">
              <a:avLst/>
            </a:prstGeom>
            <a:gradFill rotWithShape="1">
              <a:gsLst>
                <a:gs pos="0">
                  <a:srgbClr val="009999"/>
                </a:gs>
                <a:gs pos="100000">
                  <a:srgbClr val="004747"/>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61" name="Rectangle 1121"/>
            <p:cNvSpPr/>
            <p:nvPr/>
          </p:nvSpPr>
          <p:spPr>
            <a:xfrm>
              <a:off x="2499" y="1502"/>
              <a:ext cx="822" cy="233"/>
            </a:xfrm>
            <a:prstGeom prst="rect">
              <a:avLst/>
            </a:prstGeom>
            <a:gradFill rotWithShape="1">
              <a:gsLst>
                <a:gs pos="0">
                  <a:srgbClr val="000000"/>
                </a:gs>
                <a:gs pos="100000">
                  <a:srgbClr val="1C1C1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nvGrpSpPr>
            <p:cNvPr id="14362" name="Group 1122"/>
            <p:cNvGrpSpPr/>
            <p:nvPr/>
          </p:nvGrpSpPr>
          <p:grpSpPr>
            <a:xfrm flipV="1">
              <a:off x="2647" y="1239"/>
              <a:ext cx="496" cy="346"/>
              <a:chOff x="657" y="1582"/>
              <a:chExt cx="1074" cy="749"/>
            </a:xfrm>
          </p:grpSpPr>
          <p:sp>
            <p:nvSpPr>
              <p:cNvPr id="14364" name="Oval 1123"/>
              <p:cNvSpPr/>
              <p:nvPr/>
            </p:nvSpPr>
            <p:spPr>
              <a:xfrm>
                <a:off x="657" y="1624"/>
                <a:ext cx="354" cy="707"/>
              </a:xfrm>
              <a:prstGeom prst="ellipse">
                <a:avLst/>
              </a:prstGeom>
              <a:gradFill rotWithShape="1">
                <a:gsLst>
                  <a:gs pos="0">
                    <a:srgbClr val="005C5C"/>
                  </a:gs>
                  <a:gs pos="100000">
                    <a:srgbClr val="009999"/>
                  </a:gs>
                </a:gsLst>
                <a:lin ang="5400000" scaled="1"/>
                <a:tileRect/>
              </a:grad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sp>
            <p:nvSpPr>
              <p:cNvPr id="14365" name="Oval 1124"/>
              <p:cNvSpPr/>
              <p:nvPr/>
            </p:nvSpPr>
            <p:spPr>
              <a:xfrm>
                <a:off x="717" y="1582"/>
                <a:ext cx="1014" cy="707"/>
              </a:xfrm>
              <a:prstGeom prst="ellipse">
                <a:avLst/>
              </a:prstGeom>
              <a:gradFill rotWithShape="1">
                <a:gsLst>
                  <a:gs pos="0">
                    <a:srgbClr val="009999"/>
                  </a:gs>
                  <a:gs pos="100000">
                    <a:srgbClr val="005C5C"/>
                  </a:gs>
                </a:gsLst>
                <a:lin ang="5400000" scaled="1"/>
                <a:tileRect/>
              </a:gradFill>
              <a:ln w="9525">
                <a:noFill/>
              </a:ln>
            </p:spPr>
            <p:txBody>
              <a:bodyPr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zh-CN" sz="1800" dirty="0">
                  <a:ea typeface="宋体" panose="02010600030101010101" pitchFamily="2" charset="-122"/>
                </a:endParaRPr>
              </a:p>
            </p:txBody>
          </p:sp>
        </p:grpSp>
        <p:sp>
          <p:nvSpPr>
            <p:cNvPr id="48" name="Oval 1125"/>
            <p:cNvSpPr>
              <a:spLocks noChangeArrowheads="1"/>
            </p:cNvSpPr>
            <p:nvPr/>
          </p:nvSpPr>
          <p:spPr bwMode="auto">
            <a:xfrm flipV="1">
              <a:off x="2759" y="1314"/>
              <a:ext cx="301" cy="327"/>
            </a:xfrm>
            <a:prstGeom prst="ellipse">
              <a:avLst/>
            </a:prstGeom>
            <a:gradFill rotWithShape="1">
              <a:gsLst>
                <a:gs pos="0">
                  <a:schemeClr val="bg1">
                    <a:alpha val="39999"/>
                  </a:schemeClr>
                </a:gs>
                <a:gs pos="100000">
                  <a:schemeClr val="bg1">
                    <a:gamma/>
                    <a:shade val="46275"/>
                    <a:invGamma/>
                    <a:alpha val="0"/>
                  </a:schemeClr>
                </a:gs>
              </a:gsLst>
              <a:lin ang="5400000" scaled="1"/>
            </a:gradFill>
            <a:ln w="9525"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4355" name="Rectangle 1049"/>
          <p:cNvSpPr/>
          <p:nvPr/>
        </p:nvSpPr>
        <p:spPr>
          <a:xfrm>
            <a:off x="5181600" y="1943100"/>
            <a:ext cx="1600200" cy="247650"/>
          </a:xfrm>
          <a:prstGeom prst="rect">
            <a:avLst/>
          </a:prstGeom>
          <a:noFill/>
          <a:ln w="12700">
            <a:noFill/>
          </a:ln>
          <a:effectLst>
            <a:outerShdw dist="35921" dir="2699999" algn="ctr" rotWithShape="0">
              <a:schemeClr val="tx1"/>
            </a:outerShdw>
          </a:effectLst>
        </p:spPr>
        <p:txBody>
          <a:bodyPr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zh-CN" altLang="en-US" sz="1800" b="1" dirty="0">
                <a:solidFill>
                  <a:schemeClr val="bg1"/>
                </a:solidFill>
                <a:ea typeface="宋体" panose="02010600030101010101" pitchFamily="2" charset="-122"/>
              </a:rPr>
              <a:t>公共政策方向 </a:t>
            </a:r>
            <a:endParaRPr lang="en-US" altLang="ko-KR" sz="1800" b="1" dirty="0">
              <a:solidFill>
                <a:srgbClr val="000000"/>
              </a:solidFill>
              <a:ea typeface="宋体" panose="02010600030101010101" pitchFamily="2" charset="-122"/>
            </a:endParaRPr>
          </a:p>
        </p:txBody>
      </p:sp>
      <p:sp>
        <p:nvSpPr>
          <p:cNvPr id="14356" name="Rectangle 1129"/>
          <p:cNvSpPr/>
          <p:nvPr/>
        </p:nvSpPr>
        <p:spPr>
          <a:xfrm>
            <a:off x="5942013" y="1539875"/>
            <a:ext cx="127000" cy="250825"/>
          </a:xfrm>
          <a:prstGeom prst="rect">
            <a:avLst/>
          </a:prstGeom>
          <a:noFill/>
          <a:ln w="12700">
            <a:noFill/>
          </a:ln>
          <a:effectLst>
            <a:outerShdw dist="35921" dir="2699999"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en-US" altLang="ko-KR" sz="1800" b="1" dirty="0">
                <a:solidFill>
                  <a:srgbClr val="FFFF00"/>
                </a:solidFill>
                <a:ea typeface="宋体" panose="02010600030101010101" pitchFamily="2" charset="-122"/>
              </a:rPr>
              <a:t>1</a:t>
            </a:r>
            <a:endParaRPr lang="en-US" altLang="ko-KR" sz="1800" b="1" dirty="0">
              <a:solidFill>
                <a:srgbClr val="FFFF00"/>
              </a:solidFill>
              <a:ea typeface="宋体" panose="02010600030101010101" pitchFamily="2" charset="-122"/>
            </a:endParaRPr>
          </a:p>
        </p:txBody>
      </p:sp>
      <p:sp>
        <p:nvSpPr>
          <p:cNvPr id="14357" name="Rectangle 1130"/>
          <p:cNvSpPr/>
          <p:nvPr/>
        </p:nvSpPr>
        <p:spPr>
          <a:xfrm>
            <a:off x="6884988" y="3254375"/>
            <a:ext cx="127000" cy="250825"/>
          </a:xfrm>
          <a:prstGeom prst="rect">
            <a:avLst/>
          </a:prstGeom>
          <a:noFill/>
          <a:ln w="12700">
            <a:noFill/>
          </a:ln>
          <a:effectLst>
            <a:outerShdw dist="35921" dir="2699999"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en-US" altLang="ko-KR" sz="1800" b="1" dirty="0">
                <a:solidFill>
                  <a:srgbClr val="FFFF00"/>
                </a:solidFill>
                <a:ea typeface="宋体" panose="02010600030101010101" pitchFamily="2" charset="-122"/>
              </a:rPr>
              <a:t>2</a:t>
            </a:r>
            <a:endParaRPr lang="en-US" altLang="ko-KR" sz="1800" b="1" dirty="0">
              <a:solidFill>
                <a:srgbClr val="FFFF00"/>
              </a:solidFill>
              <a:ea typeface="宋体" panose="02010600030101010101" pitchFamily="2" charset="-122"/>
            </a:endParaRPr>
          </a:p>
        </p:txBody>
      </p:sp>
      <p:sp>
        <p:nvSpPr>
          <p:cNvPr id="14358" name="Rectangle 1131"/>
          <p:cNvSpPr/>
          <p:nvPr/>
        </p:nvSpPr>
        <p:spPr>
          <a:xfrm>
            <a:off x="5951538" y="4854575"/>
            <a:ext cx="127000" cy="250825"/>
          </a:xfrm>
          <a:prstGeom prst="rect">
            <a:avLst/>
          </a:prstGeom>
          <a:noFill/>
          <a:ln w="12700">
            <a:noFill/>
          </a:ln>
          <a:effectLst>
            <a:outerShdw dist="35921" dir="2699999" algn="ctr" rotWithShape="0">
              <a:schemeClr val="tx1"/>
            </a:outerShdw>
          </a:effectLst>
        </p:spPr>
        <p:txBody>
          <a:bodyPr wrap="none" lIns="0" tIns="0" rIns="0" bIns="0"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lnSpc>
                <a:spcPct val="90000"/>
              </a:lnSpc>
              <a:spcBef>
                <a:spcPct val="0"/>
              </a:spcBef>
              <a:buNone/>
            </a:pPr>
            <a:r>
              <a:rPr lang="en-US" altLang="ko-KR" sz="1800" b="1" dirty="0">
                <a:solidFill>
                  <a:srgbClr val="FFFF00"/>
                </a:solidFill>
                <a:ea typeface="宋体" panose="02010600030101010101" pitchFamily="2" charset="-122"/>
              </a:rPr>
              <a:t>3</a:t>
            </a:r>
            <a:endParaRPr lang="en-US" altLang="ko-KR" sz="1800" b="1" dirty="0">
              <a:solidFill>
                <a:srgbClr val="FFFF00"/>
              </a:solidFill>
              <a:ea typeface="宋体" panose="02010600030101010101" pitchFamily="2" charset="-122"/>
            </a:endParaRPr>
          </a:p>
        </p:txBody>
      </p:sp>
      <p:sp>
        <p:nvSpPr>
          <p:cNvPr id="57" name="AutoShape 24"/>
          <p:cNvSpPr>
            <a:spLocks noChangeArrowheads="1"/>
          </p:cNvSpPr>
          <p:nvPr/>
        </p:nvSpPr>
        <p:spPr bwMode="auto">
          <a:xfrm>
            <a:off x="1066800" y="0"/>
            <a:ext cx="5257800" cy="762000"/>
          </a:xfrm>
          <a:prstGeom prst="roundRect">
            <a:avLst>
              <a:gd name="adj" fmla="val 16667"/>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rPr>
              <a:t>公共管理专业方向 </a:t>
            </a:r>
            <a:endParaRPr kumimoji="0" lang="zh-CN" altLang="en-US" sz="3200" b="1"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Horizontal)">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a:xfrm>
            <a:off x="457200" y="0"/>
            <a:ext cx="8229600" cy="685800"/>
          </a:xfrm>
        </p:spPr>
        <p:txBody>
          <a:bodyPr vert="horz" wrap="square" lIns="91440" tIns="45720" rIns="91440" bIns="45720" anchor="ctr" anchorCtr="0"/>
          <a:p>
            <a:r>
              <a:rPr lang="zh-CN" altLang="en-US" sz="3600" b="1" dirty="0">
                <a:ea typeface="宋体" panose="02010600030101010101" pitchFamily="2" charset="-122"/>
              </a:rPr>
              <a:t>就业行业分布调查（本科） </a:t>
            </a:r>
            <a:endParaRPr lang="zh-CN" altLang="en-US" sz="3600" b="1" dirty="0">
              <a:ea typeface="宋体" panose="02010600030101010101" pitchFamily="2" charset="-122"/>
            </a:endParaRPr>
          </a:p>
        </p:txBody>
      </p:sp>
      <p:sp>
        <p:nvSpPr>
          <p:cNvPr id="6" name="云形标注 5"/>
          <p:cNvSpPr/>
          <p:nvPr/>
        </p:nvSpPr>
        <p:spPr bwMode="auto">
          <a:xfrm>
            <a:off x="6477000" y="1600200"/>
            <a:ext cx="2667000" cy="1600200"/>
          </a:xfrm>
          <a:prstGeom prst="cloudCallout">
            <a:avLst>
              <a:gd name="adj1" fmla="val -52440"/>
              <a:gd name="adj2" fmla="val 107144"/>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40000"/>
              </a:lnSpc>
              <a:spcBef>
                <a:spcPct val="0"/>
              </a:spcBef>
              <a:spcAft>
                <a:spcPct val="0"/>
              </a:spcAft>
              <a:buClrTx/>
              <a:buSzTx/>
              <a:buFontTx/>
              <a:buNone/>
              <a:defRPr/>
            </a:pPr>
            <a:r>
              <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rPr>
              <a:t>培养方向与就业是否相符？</a:t>
            </a:r>
            <a:endPar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cs typeface="+mn-cs"/>
            </a:endParaRPr>
          </a:p>
        </p:txBody>
      </p:sp>
      <p:pic>
        <p:nvPicPr>
          <p:cNvPr id="16388" name="Picture 7" descr="无标题"/>
          <p:cNvPicPr>
            <a:picLocks noChangeAspect="1"/>
          </p:cNvPicPr>
          <p:nvPr/>
        </p:nvPicPr>
        <p:blipFill>
          <a:blip r:embed="rId1"/>
          <a:stretch>
            <a:fillRect/>
          </a:stretch>
        </p:blipFill>
        <p:spPr>
          <a:xfrm>
            <a:off x="457200" y="1066800"/>
            <a:ext cx="5562600" cy="5270500"/>
          </a:xfrm>
          <a:prstGeom prst="rect">
            <a:avLst/>
          </a:prstGeom>
          <a:noFill/>
          <a:ln w="9525">
            <a:noFill/>
          </a:ln>
        </p:spPr>
      </p:pic>
    </p:spTree>
  </p:cSld>
  <p:clrMapOvr>
    <a:masterClrMapping/>
  </p:clrMapOvr>
</p:sld>
</file>

<file path=ppt/tags/tag1.xml><?xml version="1.0" encoding="utf-8"?>
<p:tagLst xmlns:p="http://schemas.openxmlformats.org/presentationml/2006/main">
  <p:tag name="KSO_WPP_MARK_KEY" val="f5cc35ca-b5a7-4c7a-ab65-15edff3db987"/>
  <p:tag name="COMMONDATA" val="eyJoZGlkIjoiNWYxMDU4OTEyZTQ0MjNkZTBiZTVhNzgxY2U5NzEzNzIifQ=="/>
  <p:tag name="commondata" val="eyJoZGlkIjoiZDYxMGJhNDRmYWI3YTAxNjQyMTZhOWFkOTIxMDI4NTMifQ=="/>
</p:tagLst>
</file>

<file path=ppt/theme/theme1.xml><?xml version="1.0" encoding="utf-8"?>
<a:theme xmlns:a="http://schemas.openxmlformats.org/drawingml/2006/main" name="1_Office 主题">
  <a:themeElements>
    <a:clrScheme name="1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2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3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8172</Words>
  <Application>WPS 演示</Application>
  <PresentationFormat/>
  <Paragraphs>1528</Paragraphs>
  <Slides>69</Slides>
  <Notes>13</Notes>
  <HiddenSlides>0</HiddenSlides>
  <MMClips>0</MMClips>
  <ScaleCrop>false</ScaleCrop>
  <HeadingPairs>
    <vt:vector size="8" baseType="variant">
      <vt:variant>
        <vt:lpstr>已用的字体</vt:lpstr>
      </vt:variant>
      <vt:variant>
        <vt:i4>18</vt:i4>
      </vt:variant>
      <vt:variant>
        <vt:lpstr>主题</vt:lpstr>
      </vt:variant>
      <vt:variant>
        <vt:i4>3</vt:i4>
      </vt:variant>
      <vt:variant>
        <vt:lpstr>嵌入 OLE 服务器</vt:lpstr>
      </vt:variant>
      <vt:variant>
        <vt:i4>1</vt:i4>
      </vt:variant>
      <vt:variant>
        <vt:lpstr>幻灯片标题</vt:lpstr>
      </vt:variant>
      <vt:variant>
        <vt:i4>69</vt:i4>
      </vt:variant>
    </vt:vector>
  </HeadingPairs>
  <TitlesOfParts>
    <vt:vector size="91" baseType="lpstr">
      <vt:lpstr>Arial</vt:lpstr>
      <vt:lpstr>宋体</vt:lpstr>
      <vt:lpstr>Wingdings</vt:lpstr>
      <vt:lpstr>Calibri</vt:lpstr>
      <vt:lpstr>华文新魏</vt:lpstr>
      <vt:lpstr>华文仿宋</vt:lpstr>
      <vt:lpstr>黑体</vt:lpstr>
      <vt:lpstr>微软雅黑</vt:lpstr>
      <vt:lpstr>华文细黑</vt:lpstr>
      <vt:lpstr>Times New Roman</vt:lpstr>
      <vt:lpstr>Arial Unicode MS</vt:lpstr>
      <vt:lpstr>Century Gothic</vt:lpstr>
      <vt:lpstr>楷体_GB2312</vt:lpstr>
      <vt:lpstr>新宋体</vt:lpstr>
      <vt:lpstr>Courier New</vt:lpstr>
      <vt:lpstr>HY각헤드라인M</vt:lpstr>
      <vt:lpstr>Malgun Gothic</vt:lpstr>
      <vt:lpstr>华文楷体</vt:lpstr>
      <vt:lpstr>1_Office 主题</vt:lpstr>
      <vt:lpstr>2_Office 主题</vt:lpstr>
      <vt:lpstr>3_Office 主题</vt:lpstr>
      <vt:lpstr>MS_ClipArt_Gallery.2</vt:lpstr>
      <vt:lpstr>PowerPoint 演示文稿</vt:lpstr>
      <vt:lpstr>PowerPoint 演示文稿</vt:lpstr>
      <vt:lpstr>PowerPoint 演示文稿</vt:lpstr>
      <vt:lpstr>我们曾经的人才培养方案</vt:lpstr>
      <vt:lpstr>PowerPoint 演示文稿</vt:lpstr>
      <vt:lpstr>PowerPoint 演示文稿</vt:lpstr>
      <vt:lpstr>思想大讨论</vt:lpstr>
      <vt:lpstr>PowerPoint 演示文稿</vt:lpstr>
      <vt:lpstr>就业行业分布调查（本科） </vt:lpstr>
      <vt:lpstr>职业调查（本科）</vt:lpstr>
      <vt:lpstr>思考</vt:lpstr>
      <vt:lpstr>建设应用型大学          ——重新审视我们的人才培养模式          ——走自己的路  </vt:lpstr>
      <vt:lpstr>PowerPoint 演示文稿</vt:lpstr>
      <vt:lpstr>素质模型清单</vt:lpstr>
      <vt:lpstr>PowerPoint 演示文稿</vt:lpstr>
      <vt:lpstr>PowerPoint 演示文稿</vt:lpstr>
      <vt:lpstr>能力与素质调查（本科） </vt:lpstr>
      <vt:lpstr>PowerPoint 演示文稿</vt:lpstr>
      <vt:lpstr>能力分层 </vt:lpstr>
      <vt:lpstr>PowerPoint 演示文稿</vt:lpstr>
      <vt:lpstr>PowerPoint 演示文稿</vt:lpstr>
      <vt:lpstr>胜任力模型 （戴维·麦克利兰 1973 ）</vt:lpstr>
      <vt:lpstr>PowerPoint 演示文稿</vt:lpstr>
      <vt:lpstr>PowerPoint 演示文稿</vt:lpstr>
      <vt:lpstr>PowerPoint 演示文稿</vt:lpstr>
      <vt:lpstr>PowerPoint 演示文稿</vt:lpstr>
      <vt:lpstr>新旧人才培养模式的对比  </vt:lpstr>
      <vt:lpstr>厚基础、宽方向  </vt:lpstr>
      <vt:lpstr>PowerPoint 演示文稿</vt:lpstr>
      <vt:lpstr>PowerPoint 演示文稿</vt:lpstr>
      <vt:lpstr>PowerPoint 演示文稿</vt:lpstr>
      <vt:lpstr>PowerPoint 演示文稿</vt:lpstr>
      <vt:lpstr>PowerPoint 演示文稿</vt:lpstr>
      <vt:lpstr>课程背景</vt:lpstr>
      <vt:lpstr>PowerPoint 演示文稿</vt:lpstr>
      <vt:lpstr>团队任务与目的 </vt:lpstr>
      <vt:lpstr>培训形式 </vt:lpstr>
      <vt:lpstr>PowerPoint 演示文稿</vt:lpstr>
      <vt:lpstr>PowerPoint 演示文稿</vt:lpstr>
      <vt:lpstr>考核指标</vt:lpstr>
      <vt:lpstr>PowerPoint 演示文稿</vt:lpstr>
      <vt:lpstr>PowerPoint 演示文稿</vt:lpstr>
      <vt:lpstr>1  公共管理环境认知与四大职能实验</vt:lpstr>
      <vt:lpstr>2  公共政策设计、执行和评估实验</vt:lpstr>
      <vt:lpstr>3  公共财政管理实验</vt:lpstr>
      <vt:lpstr>4  政府绩效管理实验</vt:lpstr>
      <vt:lpstr>5  企业型政府与公共管理变革创新实验</vt:lpstr>
      <vt:lpstr>对应的沙盘设计</vt:lpstr>
      <vt:lpstr>6  危机管理与政府决策实验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联合开发实训课程：紧扣专业特色    </vt:lpstr>
      <vt:lpstr>实验实训与服务社会相融合 </vt:lpstr>
      <vt:lpstr>PowerPoint 演示文稿</vt:lpstr>
      <vt:lpstr>PowerPoint 演示文稿</vt:lpstr>
      <vt:lpstr>教学目标</vt:lpstr>
      <vt:lpstr>对老师的要求</vt:lpstr>
      <vt:lpstr>常见问题</vt:lpstr>
      <vt:lpstr>团队力量</vt:lpstr>
      <vt:lpstr>唐僧团队为何能成功？ </vt:lpstr>
      <vt:lpstr>PowerPoint 演示文稿</vt:lpstr>
      <vt:lpstr>小结</vt:lpstr>
      <vt:lpstr>时机</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王先帅</cp:lastModifiedBy>
  <cp:revision>192</cp:revision>
  <dcterms:created xsi:type="dcterms:W3CDTF">2023-02-09T09:51:00Z</dcterms:created>
  <dcterms:modified xsi:type="dcterms:W3CDTF">2025-05-27T10:20:47Z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2052-12.1.0.21171</vt:lpwstr>
  </property>
  <property fmtid="{D5CDD505-2E9C-101B-9397-08002B2CF9AE}" pid="4" name="ICV">
    <vt:lpwstr>7F549669CF644D16B8B3618F511F20A6</vt:lpwstr>
  </property>
</Properties>
</file>