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9"/>
  </p:notesMasterIdLst>
  <p:sldIdLst>
    <p:sldId id="313" r:id="rId6"/>
    <p:sldId id="293" r:id="rId7"/>
    <p:sldId id="326" r:id="rId8"/>
    <p:sldId id="328" r:id="rId10"/>
    <p:sldId id="356" r:id="rId11"/>
    <p:sldId id="357" r:id="rId12"/>
    <p:sldId id="358" r:id="rId13"/>
    <p:sldId id="359" r:id="rId14"/>
    <p:sldId id="360" r:id="rId15"/>
    <p:sldId id="350" r:id="rId16"/>
    <p:sldId id="361" r:id="rId17"/>
    <p:sldId id="288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87"/>
    <p:restoredTop sz="81901"/>
  </p:normalViewPr>
  <p:slideViewPr>
    <p:cSldViewPr showGuides="1">
      <p:cViewPr varScale="1">
        <p:scale>
          <a:sx n="55" d="100"/>
          <a:sy n="55" d="100"/>
        </p:scale>
        <p:origin x="1744" y="36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当前，要进入政府财税部门工作，需要对政府各部门职责关系、要从事哪些工作、如何与相关政府部门打交道、如何做好财税工作深入了解。对于管理学院的各专业（特别是财政学专业和公共管理专业）毕业生来讲，进入这些政府部门实习通常会遇到以下难题：</a:t>
            </a:r>
            <a:endParaRPr lang="zh-CN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全班分为多个组，分别扮演不同区县政府，各组需采取招商引资政策、公共投资促进政策、企业服务政策改善民生、增进本地区经济实力和发展后劲。由各组学生调查一个现实中县级或区级区域产业、人口等情况，扮演招商局、发改局、土地局、财政局、人保局与公共事业局的一员，面对统一的外部经济环境和国家政策法律环境，通过招商引资、发展工业和商业服务业、投资公共事业，提升就业率、增强当地居民幸福感。</a:t>
            </a:r>
            <a:endParaRPr lang="zh-CN" altLang="en-US" dirty="0"/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/>
              <a:t>每组学生分别扮演不同角色</a:t>
            </a: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各组需要竞争外部产业项目、吸引高层次制造业和服务业人才、发展文体场馆</a:t>
            </a:r>
            <a:r>
              <a:rPr lang="en-US" altLang="zh-CN" dirty="0"/>
              <a:t>\</a:t>
            </a:r>
            <a:r>
              <a:rPr lang="zh-CN" altLang="zh-CN" dirty="0"/>
              <a:t>医院</a:t>
            </a:r>
            <a:r>
              <a:rPr lang="en-US" altLang="zh-CN" dirty="0"/>
              <a:t>\</a:t>
            </a:r>
            <a:r>
              <a:rPr lang="zh-CN" altLang="zh-CN" dirty="0"/>
              <a:t>学校，最终提升居民幸福度、企业活力，实现经济与社会和谐发展。</a:t>
            </a:r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r>
              <a:rPr lang="zh-CN" altLang="zh-CN" dirty="0"/>
              <a:t>当前，要进入政府财税部门工作，需要对政府各部门职责关系、要从事哪些工作、如何与相关政府部门打交道、如何做好财税工作深入了解。对于管理学院的各专业（特别是财政学专业和公共管理专业）毕业生来讲，进入这些政府部门实习通常会遇到以下难题：</a:t>
            </a:r>
            <a:endParaRPr lang="zh-CN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aishih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22532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/>
              <a:t>单击添加署名或公司信息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61925"/>
            <a:ext cx="2051050" cy="61261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61925"/>
            <a:ext cx="6003925" cy="61261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>
    <p:comb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68313" y="6376988"/>
            <a:ext cx="8207375" cy="220663"/>
          </a:xfrm>
          <a:prstGeom prst="rect">
            <a:avLst/>
          </a:prstGeom>
        </p:spPr>
        <p:txBody>
          <a:bodyPr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沙盘课程版权所有：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ABV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管理咨询机构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www.jiecl.com    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全套课程包联系人：高峻峰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13008138382 </a:t>
            </a: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5" Type="http://schemas.openxmlformats.org/officeDocument/2006/relationships/image" Target="../media/image3.png"/><Relationship Id="rId14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haishihong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/>
          <p:nvPr>
            <p:ph type="body" idx="1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376988"/>
            <a:ext cx="8207375" cy="2206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00" b="1" i="1">
                <a:solidFill>
                  <a:srgbClr val="A50021"/>
                </a:solidFill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27"/>
          <p:cNvSpPr/>
          <p:nvPr>
            <p:ph type="title"/>
          </p:nvPr>
        </p:nvSpPr>
        <p:spPr>
          <a:xfrm>
            <a:off x="468313" y="161925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mb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F:\work\第二\天空纸板\未标题-9.png"/>
          <p:cNvPicPr>
            <a:picLocks noChangeAspect="1"/>
          </p:cNvPicPr>
          <p:nvPr/>
        </p:nvPicPr>
        <p:blipFill>
          <a:blip r:embed="rId12">
            <a:lum bright="60001" contrast="-66000"/>
          </a:blip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 descr="F:\work\第二\天空纸板\未标题-9.png"/>
          <p:cNvPicPr>
            <a:picLocks noChangeAspect="1"/>
          </p:cNvPicPr>
          <p:nvPr/>
        </p:nvPicPr>
        <p:blipFill>
          <a:blip r:embed="rId15">
            <a:lum bright="66000" contrast="-72000"/>
          </a:blip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00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40.xml"/><Relationship Id="rId10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946" name="Picture 11" descr="F:\work\第二\天空纸板\未标题-2副本.png"/>
          <p:cNvPicPr>
            <a:picLocks noChangeAspect="1"/>
          </p:cNvPicPr>
          <p:nvPr/>
        </p:nvPicPr>
        <p:blipFill>
          <a:blip r:embed="rId1"/>
          <a:srcRect l="50963" r="851" b="17796"/>
          <a:stretch>
            <a:fillRect/>
          </a:stretch>
        </p:blipFill>
        <p:spPr>
          <a:xfrm>
            <a:off x="4660900" y="0"/>
            <a:ext cx="4406900" cy="563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7" name="Picture 12" descr="F:\work\第二\天空纸板\未标题-3副本.png"/>
          <p:cNvPicPr>
            <a:picLocks noChangeAspect="1"/>
          </p:cNvPicPr>
          <p:nvPr/>
        </p:nvPicPr>
        <p:blipFill>
          <a:blip r:embed="rId2"/>
          <a:srcRect l="8192" t="58134" b="13908"/>
          <a:stretch>
            <a:fillRect/>
          </a:stretch>
        </p:blipFill>
        <p:spPr>
          <a:xfrm>
            <a:off x="749300" y="3987800"/>
            <a:ext cx="8396288" cy="191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Picture 13" descr="F:\work\第二\天空纸板\未标题-4副本.png"/>
          <p:cNvPicPr>
            <a:picLocks noChangeAspect="1"/>
          </p:cNvPicPr>
          <p:nvPr/>
        </p:nvPicPr>
        <p:blipFill>
          <a:blip r:embed="rId3"/>
          <a:srcRect t="66466"/>
          <a:stretch>
            <a:fillRect/>
          </a:stretch>
        </p:blipFill>
        <p:spPr>
          <a:xfrm>
            <a:off x="0" y="4559300"/>
            <a:ext cx="9145588" cy="2300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9" name="Picture 14" descr="F:\work\第二\天空纸板\未标题-5副本.png"/>
          <p:cNvPicPr>
            <a:picLocks noChangeAspect="1"/>
          </p:cNvPicPr>
          <p:nvPr/>
        </p:nvPicPr>
        <p:blipFill>
          <a:blip r:embed="rId4"/>
          <a:srcRect l="79570" t="71095"/>
          <a:stretch>
            <a:fillRect/>
          </a:stretch>
        </p:blipFill>
        <p:spPr>
          <a:xfrm>
            <a:off x="7277100" y="4876800"/>
            <a:ext cx="1868488" cy="1982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0" name="Picture 15" descr="F:\work\第二\天空纸板\未标题-6副本.png"/>
          <p:cNvPicPr>
            <a:picLocks noChangeAspect="1"/>
          </p:cNvPicPr>
          <p:nvPr/>
        </p:nvPicPr>
        <p:blipFill>
          <a:blip r:embed="rId5"/>
          <a:srcRect t="89240"/>
          <a:stretch>
            <a:fillRect/>
          </a:stretch>
        </p:blipFill>
        <p:spPr>
          <a:xfrm>
            <a:off x="0" y="6121400"/>
            <a:ext cx="9145588" cy="73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1" name="Picture 16" descr="F:\work\第二\天空纸板\未标题-7副本.png"/>
          <p:cNvPicPr>
            <a:picLocks noChangeAspect="1"/>
          </p:cNvPicPr>
          <p:nvPr/>
        </p:nvPicPr>
        <p:blipFill>
          <a:blip r:embed="rId6"/>
          <a:srcRect t="79611" r="65005"/>
          <a:stretch>
            <a:fillRect/>
          </a:stretch>
        </p:blipFill>
        <p:spPr>
          <a:xfrm>
            <a:off x="0" y="5461000"/>
            <a:ext cx="3200400" cy="1398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52" name="Picture 17" descr="F:\work\第二\天空纸板\未标题-8副本.png"/>
          <p:cNvPicPr>
            <a:picLocks noChangeAspect="1"/>
          </p:cNvPicPr>
          <p:nvPr/>
        </p:nvPicPr>
        <p:blipFill>
          <a:blip r:embed="rId7"/>
          <a:srcRect l="38466" t="7036"/>
          <a:stretch>
            <a:fillRect/>
          </a:stretch>
        </p:blipFill>
        <p:spPr>
          <a:xfrm>
            <a:off x="3516313" y="481013"/>
            <a:ext cx="5627687" cy="6376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TextBox 13"/>
          <p:cNvSpPr txBox="1"/>
          <p:nvPr/>
        </p:nvSpPr>
        <p:spPr>
          <a:xfrm>
            <a:off x="0" y="1066800"/>
            <a:ext cx="50768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财政金融学院</a:t>
            </a:r>
            <a:endParaRPr lang="en-US" altLang="zh-CN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财政学决策仿真申报说明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pic>
        <p:nvPicPr>
          <p:cNvPr id="1073742855" name="图片 1073742854" descr="2023050911193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947853" y="188278"/>
            <a:ext cx="1819275" cy="181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IMG_25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3215" y="3357245"/>
            <a:ext cx="4107180" cy="728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3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3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3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3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参加全国财政学决策仿真大赛：安徽大学、中南财经政法大学、首都经济贸易大学、南京审计大学等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所学校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625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支队伍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由简单的财税实验升级为数据决策类实训，为我院财政学一流专业提供新的亮点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提升老师对决策仿真类实践教学能力、虚仿实验设计能力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457200" y="274638"/>
            <a:ext cx="8229600" cy="5619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wrap="none" anchor="ctr">
            <a:flatTx/>
          </a:bodyPr>
          <a:lstStyle>
            <a:lvl1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eaLnBrk="0" hangingPunct="0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对学院价值：为一流专业建设提供新的平台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市面上税务软件、电子政务类软件较多，但偏重于纳税申报流程、电子政务流程与单证类操作实训，非决策类实训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财政学数据决策仿真是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四川师范大学和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西南财经大学一线老师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开发，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侧重于数据分析与决策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，在本科生实验教学使用过程中，反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响较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好；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建议采用单一来源采购。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1908175" y="188913"/>
            <a:ext cx="568960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三、同类软件的比较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haishiho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61463" cy="68849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Group 4"/>
          <p:cNvGrpSpPr/>
          <p:nvPr/>
        </p:nvGrpSpPr>
        <p:grpSpPr>
          <a:xfrm>
            <a:off x="5299075" y="2565400"/>
            <a:ext cx="2465388" cy="1044575"/>
            <a:chOff x="0" y="0"/>
            <a:chExt cx="1553" cy="658"/>
          </a:xfrm>
        </p:grpSpPr>
        <p:sp>
          <p:nvSpPr>
            <p:cNvPr id="24580" name="WordArt 5"/>
            <p:cNvSpPr/>
            <p:nvPr/>
          </p:nvSpPr>
          <p:spPr>
            <a:xfrm>
              <a:off x="0" y="0"/>
              <a:ext cx="1553" cy="3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欢迎批评指正！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81" name="WordArt 6"/>
            <p:cNvSpPr/>
            <p:nvPr/>
          </p:nvSpPr>
          <p:spPr>
            <a:xfrm flipV="1">
              <a:off x="0" y="399"/>
              <a:ext cx="1553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2400" b="1" i="1"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chemeClr val="bg1">
                          <a:alpha val="14000"/>
                        </a:schemeClr>
                      </a:gs>
                    </a:gsLst>
                    <a:lin ang="54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谢谢观赏</a:t>
              </a:r>
              <a:endParaRPr lang="zh-CN" altLang="en-US" sz="2400" b="1" i="1"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14000"/>
                      </a:scheme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5" descr="C:\Program Files\Microsoft Office\MEDIA\CAGCAT10\j0205462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2205038"/>
            <a:ext cx="1368425" cy="136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18"/>
          <p:cNvSpPr/>
          <p:nvPr/>
        </p:nvSpPr>
        <p:spPr>
          <a:xfrm>
            <a:off x="3633788" y="4408488"/>
            <a:ext cx="25923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  <a:sym typeface="Arial" panose="020B0604020202020204" pitchFamily="34" charset="0"/>
              </a:rPr>
              <a:t>同类软件比较 </a:t>
            </a:r>
            <a:endParaRPr lang="zh-CN" altLang="en-US" sz="2800" b="1" dirty="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9220" name="Picture 5" descr="C:\Program Files\Microsoft Office\MEDIA\CAGCAT10\j0205462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3729038"/>
            <a:ext cx="1368425" cy="136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6"/>
          <p:cNvSpPr/>
          <p:nvPr/>
        </p:nvSpPr>
        <p:spPr>
          <a:xfrm>
            <a:off x="3708400" y="2625725"/>
            <a:ext cx="4149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  <a:sym typeface="Arial" panose="020B0604020202020204" pitchFamily="34" charset="0"/>
              </a:rPr>
              <a:t>受益面与软件主要功能</a:t>
            </a:r>
            <a:endParaRPr lang="zh-CN" altLang="en-US" sz="2800" b="1" dirty="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pic>
        <p:nvPicPr>
          <p:cNvPr id="9222" name="Picture 5" descr="C:\Program Files\Microsoft Office\MEDIA\CAGCAT10\j0205462.w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0600" y="620713"/>
            <a:ext cx="1368425" cy="1362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矩形 18"/>
          <p:cNvSpPr/>
          <p:nvPr/>
        </p:nvSpPr>
        <p:spPr>
          <a:xfrm>
            <a:off x="3708400" y="981075"/>
            <a:ext cx="3095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  <a:sym typeface="Arial" panose="020B0604020202020204" pitchFamily="34" charset="0"/>
              </a:rPr>
              <a:t>建设必要性 </a:t>
            </a:r>
            <a:endParaRPr lang="zh-CN" altLang="en-US" sz="2800" b="1" dirty="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一是政府部门无法提供太多的岗位接收学生大规模的实训；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二是学生在财税机构实训无法接触到核心业务，只能从事一些外围业务；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三是学生已不满足于简单的财税操作实训，要求能够深入到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财政决策及数据分析实训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1908175" y="188913"/>
            <a:ext cx="568960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wrap="none" anchor="ctr">
            <a:flatTx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一、建设必要性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二、受益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与主要功能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2291" name="Group 4"/>
          <p:cNvGrpSpPr/>
          <p:nvPr/>
        </p:nvGrpSpPr>
        <p:grpSpPr>
          <a:xfrm>
            <a:off x="611188" y="3141663"/>
            <a:ext cx="3455987" cy="719137"/>
            <a:chOff x="0" y="0"/>
            <a:chExt cx="4752000" cy="719137"/>
          </a:xfrm>
        </p:grpSpPr>
        <p:sp>
          <p:nvSpPr>
            <p:cNvPr id="12307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2308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>
                <a:spcBef>
                  <a:spcPct val="0"/>
                </a:spcBef>
                <a:buNone/>
              </a:pPr>
              <a:r>
                <a:rPr lang="zh-CN" altLang="en-US" sz="2400" b="1" dirty="0">
                  <a:ea typeface="宋体" panose="02010600030101010101" pitchFamily="2" charset="-122"/>
                </a:rPr>
                <a:t>财政学数据决策仿真实验</a:t>
              </a:r>
              <a:endParaRPr lang="zh-CN" altLang="en-US" sz="2400" b="1" dirty="0">
                <a:ea typeface="宋体" panose="02010600030101010101" pitchFamily="2" charset="-122"/>
              </a:endParaRPr>
            </a:p>
          </p:txBody>
        </p:sp>
      </p:grpSp>
      <p:sp>
        <p:nvSpPr>
          <p:cNvPr id="70" name="AutoShape 81"/>
          <p:cNvSpPr>
            <a:spLocks noChangeArrowheads="1"/>
          </p:cNvSpPr>
          <p:nvPr/>
        </p:nvSpPr>
        <p:spPr bwMode="auto">
          <a:xfrm>
            <a:off x="5854549" y="1124744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3" name="矩形 112"/>
          <p:cNvSpPr/>
          <p:nvPr/>
        </p:nvSpPr>
        <p:spPr>
          <a:xfrm>
            <a:off x="5889625" y="1136650"/>
            <a:ext cx="1924050" cy="474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ea typeface="华文细黑" panose="02010600040101010101" pitchFamily="2" charset="-122"/>
              </a:rPr>
              <a:t>财政学</a:t>
            </a:r>
            <a:r>
              <a:rPr lang="en-US" altLang="zh-CN" sz="2000" b="1" dirty="0">
                <a:ea typeface="华文细黑" panose="02010600040101010101" pitchFamily="2" charset="-122"/>
              </a:rPr>
              <a:t>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3" name="AutoShape 81"/>
          <p:cNvSpPr>
            <a:spLocks noChangeArrowheads="1"/>
          </p:cNvSpPr>
          <p:nvPr/>
        </p:nvSpPr>
        <p:spPr bwMode="auto">
          <a:xfrm>
            <a:off x="5891062" y="2233343"/>
            <a:ext cx="2375895" cy="657608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5" name="矩形 112"/>
          <p:cNvSpPr/>
          <p:nvPr/>
        </p:nvSpPr>
        <p:spPr>
          <a:xfrm>
            <a:off x="5973763" y="2246313"/>
            <a:ext cx="19827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000" b="1" dirty="0">
                <a:ea typeface="华文细黑" panose="02010600040101010101" pitchFamily="2" charset="-122"/>
              </a:rPr>
              <a:t>《</a:t>
            </a:r>
            <a:r>
              <a:rPr lang="zh-CN" altLang="zh-CN" sz="2000" b="1" dirty="0">
                <a:ea typeface="华文细黑" panose="02010600040101010101" pitchFamily="2" charset="-122"/>
              </a:rPr>
              <a:t>公共财政概论》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4" name="AutoShape 81"/>
          <p:cNvSpPr>
            <a:spLocks noChangeArrowheads="1"/>
          </p:cNvSpPr>
          <p:nvPr/>
        </p:nvSpPr>
        <p:spPr bwMode="auto">
          <a:xfrm>
            <a:off x="5889474" y="3313463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297" name="矩形 112"/>
          <p:cNvSpPr/>
          <p:nvPr/>
        </p:nvSpPr>
        <p:spPr>
          <a:xfrm>
            <a:off x="5867400" y="3325813"/>
            <a:ext cx="23796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ea typeface="华文细黑" panose="02010600040101010101" pitchFamily="2" charset="-122"/>
              </a:rPr>
              <a:t>《财政理论与政策》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12298" name="Line 38"/>
          <p:cNvSpPr/>
          <p:nvPr/>
        </p:nvSpPr>
        <p:spPr>
          <a:xfrm>
            <a:off x="4233863" y="3529013"/>
            <a:ext cx="1655762" cy="0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299" name="Line 42"/>
          <p:cNvSpPr/>
          <p:nvPr/>
        </p:nvSpPr>
        <p:spPr>
          <a:xfrm>
            <a:off x="4160838" y="3549650"/>
            <a:ext cx="1655762" cy="1150938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0" name="Line 43"/>
          <p:cNvSpPr/>
          <p:nvPr/>
        </p:nvSpPr>
        <p:spPr>
          <a:xfrm flipV="1">
            <a:off x="4140200" y="2540000"/>
            <a:ext cx="1708150" cy="960438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6" name="AutoShape 81"/>
          <p:cNvSpPr>
            <a:spLocks noChangeArrowheads="1"/>
          </p:cNvSpPr>
          <p:nvPr/>
        </p:nvSpPr>
        <p:spPr bwMode="auto">
          <a:xfrm>
            <a:off x="5894565" y="4393583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02" name="矩形 112"/>
          <p:cNvSpPr/>
          <p:nvPr/>
        </p:nvSpPr>
        <p:spPr>
          <a:xfrm>
            <a:off x="5851525" y="4456113"/>
            <a:ext cx="2379663" cy="474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ea typeface="华文细黑" panose="02010600040101010101" pitchFamily="2" charset="-122"/>
              </a:rPr>
              <a:t>《财政</a:t>
            </a:r>
            <a:r>
              <a:rPr lang="zh-CN" altLang="en-US" sz="2000" b="1" dirty="0">
                <a:ea typeface="华文细黑" panose="02010600040101010101" pitchFamily="2" charset="-122"/>
              </a:rPr>
              <a:t>管理</a:t>
            </a:r>
            <a:r>
              <a:rPr lang="zh-CN" altLang="zh-CN" sz="2000" b="1" dirty="0">
                <a:ea typeface="华文细黑" panose="02010600040101010101" pitchFamily="2" charset="-122"/>
              </a:rPr>
              <a:t>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28" name="AutoShape 81"/>
          <p:cNvSpPr>
            <a:spLocks noChangeArrowheads="1"/>
          </p:cNvSpPr>
          <p:nvPr/>
        </p:nvSpPr>
        <p:spPr bwMode="auto">
          <a:xfrm>
            <a:off x="5868512" y="5507695"/>
            <a:ext cx="2375896" cy="657609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304" name="矩形 112"/>
          <p:cNvSpPr/>
          <p:nvPr/>
        </p:nvSpPr>
        <p:spPr>
          <a:xfrm>
            <a:off x="5795963" y="5568950"/>
            <a:ext cx="2379662" cy="474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ea typeface="华文细黑" panose="02010600040101010101" pitchFamily="2" charset="-122"/>
              </a:rPr>
              <a:t>《</a:t>
            </a:r>
            <a:r>
              <a:rPr lang="zh-CN" altLang="en-US" sz="2000" b="1" dirty="0">
                <a:ea typeface="华文细黑" panose="02010600040101010101" pitchFamily="2" charset="-122"/>
              </a:rPr>
              <a:t>政府预算</a:t>
            </a:r>
            <a:r>
              <a:rPr lang="zh-CN" altLang="zh-CN" sz="2000" b="1" dirty="0">
                <a:ea typeface="华文细黑" panose="02010600040101010101" pitchFamily="2" charset="-122"/>
              </a:rPr>
              <a:t>》</a:t>
            </a:r>
            <a:endParaRPr lang="zh-CN" altLang="en-US" sz="2000" b="1" dirty="0">
              <a:ea typeface="华文细黑" panose="02010600040101010101" pitchFamily="2" charset="-122"/>
            </a:endParaRPr>
          </a:p>
        </p:txBody>
      </p:sp>
      <p:sp>
        <p:nvSpPr>
          <p:cNvPr id="12305" name="Line 43"/>
          <p:cNvSpPr/>
          <p:nvPr/>
        </p:nvSpPr>
        <p:spPr>
          <a:xfrm flipV="1">
            <a:off x="4160838" y="1522413"/>
            <a:ext cx="1620837" cy="1906587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2306" name="Line 42"/>
          <p:cNvSpPr/>
          <p:nvPr/>
        </p:nvSpPr>
        <p:spPr>
          <a:xfrm>
            <a:off x="4140200" y="3589338"/>
            <a:ext cx="1641475" cy="2130425"/>
          </a:xfrm>
          <a:prstGeom prst="line">
            <a:avLst/>
          </a:prstGeom>
          <a:ln w="349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实验内容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2627313" cy="4525963"/>
          </a:xfrm>
        </p:spPr>
        <p:txBody>
          <a:bodyPr vert="horz" wrap="square" lIns="91440" tIns="45720" rIns="91440" bIns="45720" anchor="t" anchorCtr="0"/>
          <a:p>
            <a:pPr marL="0" indent="0">
              <a:lnSpc>
                <a:spcPct val="180000"/>
              </a:lnSpc>
              <a:buClr>
                <a:schemeClr val="tx1"/>
              </a:buClr>
              <a:buNone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全班分为多个组，分别扮演不同区县政府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1600200"/>
            <a:ext cx="5441950" cy="5119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Oval 4"/>
          <p:cNvSpPr/>
          <p:nvPr/>
        </p:nvSpPr>
        <p:spPr>
          <a:xfrm>
            <a:off x="6156325" y="4121150"/>
            <a:ext cx="1938338" cy="2016125"/>
          </a:xfrm>
          <a:prstGeom prst="ellipse">
            <a:avLst/>
          </a:prstGeom>
          <a:solidFill>
            <a:srgbClr val="EABD00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8" name="Oval 5"/>
          <p:cNvSpPr/>
          <p:nvPr/>
        </p:nvSpPr>
        <p:spPr>
          <a:xfrm>
            <a:off x="5651500" y="2105025"/>
            <a:ext cx="1223963" cy="1223963"/>
          </a:xfrm>
          <a:prstGeom prst="ellipse">
            <a:avLst/>
          </a:prstGeom>
          <a:solidFill>
            <a:srgbClr val="22C4B8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None/>
            </a:pP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区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县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endParaRPr lang="zh-CN" altLang="en-US" sz="4800" b="1" dirty="0">
              <a:ea typeface="宋体" panose="02010600030101010101" pitchFamily="2" charset="-122"/>
            </a:endParaRPr>
          </a:p>
        </p:txBody>
      </p:sp>
      <p:sp>
        <p:nvSpPr>
          <p:cNvPr id="13319" name="Oval 6"/>
          <p:cNvSpPr/>
          <p:nvPr/>
        </p:nvSpPr>
        <p:spPr>
          <a:xfrm>
            <a:off x="4427538" y="3471863"/>
            <a:ext cx="1439862" cy="1368425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0" name="Oval 7"/>
          <p:cNvSpPr/>
          <p:nvPr/>
        </p:nvSpPr>
        <p:spPr>
          <a:xfrm>
            <a:off x="7307263" y="2105025"/>
            <a:ext cx="1009650" cy="1008063"/>
          </a:xfrm>
          <a:prstGeom prst="ellipse">
            <a:avLst/>
          </a:prstGeom>
          <a:solidFill>
            <a:srgbClr val="800000"/>
          </a:solidFill>
          <a:ln w="9525">
            <a:noFill/>
          </a:ln>
        </p:spPr>
        <p:txBody>
          <a:bodyPr lIns="0" tIns="0" rIns="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1" name="Oval 8"/>
          <p:cNvSpPr/>
          <p:nvPr/>
        </p:nvSpPr>
        <p:spPr>
          <a:xfrm>
            <a:off x="3851275" y="5056188"/>
            <a:ext cx="1090613" cy="917575"/>
          </a:xfrm>
          <a:prstGeom prst="ellipse">
            <a:avLst/>
          </a:prstGeom>
          <a:solidFill>
            <a:srgbClr val="5F5F5F"/>
          </a:solidFill>
          <a:ln w="9525">
            <a:noFill/>
          </a:ln>
        </p:spPr>
        <p:txBody>
          <a:bodyPr lIns="72000" tIns="0" rIns="7200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07"/>
          <p:cNvSpPr/>
          <p:nvPr/>
        </p:nvSpPr>
        <p:spPr>
          <a:xfrm>
            <a:off x="0" y="1628775"/>
            <a:ext cx="9144000" cy="4478338"/>
          </a:xfrm>
          <a:prstGeom prst="roundRect">
            <a:avLst>
              <a:gd name="adj" fmla="val 4019"/>
            </a:avLst>
          </a:prstGeom>
          <a:noFill/>
          <a:ln w="25400" cap="flat" cmpd="sng">
            <a:solidFill>
              <a:srgbClr val="00003A"/>
            </a:solidFill>
            <a:prstDash val="sysDot"/>
            <a:headEnd type="none" w="med" len="med"/>
            <a:tailEnd type="none" w="med" len="med"/>
          </a:ln>
        </p:spPr>
        <p:txBody>
          <a:bodyPr wrap="none" lIns="91425" tIns="45713" rIns="91425" bIns="45713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endParaRPr lang="zh-CN" altLang="zh-CN" sz="88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363" name="Group 4"/>
          <p:cNvGrpSpPr/>
          <p:nvPr/>
        </p:nvGrpSpPr>
        <p:grpSpPr>
          <a:xfrm>
            <a:off x="2214563" y="1268413"/>
            <a:ext cx="4751387" cy="719137"/>
            <a:chOff x="0" y="0"/>
            <a:chExt cx="4752000" cy="719137"/>
          </a:xfrm>
        </p:grpSpPr>
        <p:sp>
          <p:nvSpPr>
            <p:cNvPr id="15392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5393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000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5364" name="AutoShape 3"/>
          <p:cNvSpPr/>
          <p:nvPr/>
        </p:nvSpPr>
        <p:spPr>
          <a:xfrm>
            <a:off x="323850" y="2860675"/>
            <a:ext cx="1873250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65" name="AutoShape 3"/>
          <p:cNvSpPr/>
          <p:nvPr/>
        </p:nvSpPr>
        <p:spPr>
          <a:xfrm>
            <a:off x="342900" y="2952750"/>
            <a:ext cx="1873250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招商局 </a:t>
            </a:r>
            <a:endParaRPr lang="zh-CN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6" name="AutoShape 222"/>
          <p:cNvSpPr/>
          <p:nvPr/>
        </p:nvSpPr>
        <p:spPr>
          <a:xfrm>
            <a:off x="384175" y="3630613"/>
            <a:ext cx="1754188" cy="77787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7" name="AutoShape 3"/>
          <p:cNvSpPr/>
          <p:nvPr/>
        </p:nvSpPr>
        <p:spPr>
          <a:xfrm>
            <a:off x="2493963" y="2835275"/>
            <a:ext cx="1903412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68" name="AutoShape 3"/>
          <p:cNvSpPr/>
          <p:nvPr/>
        </p:nvSpPr>
        <p:spPr>
          <a:xfrm>
            <a:off x="2493963" y="2935288"/>
            <a:ext cx="1903412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69" name="Text Box 229"/>
          <p:cNvSpPr txBox="1"/>
          <p:nvPr/>
        </p:nvSpPr>
        <p:spPr>
          <a:xfrm>
            <a:off x="2955925" y="3057525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发改局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0" name="AutoShape 222"/>
          <p:cNvSpPr/>
          <p:nvPr/>
        </p:nvSpPr>
        <p:spPr>
          <a:xfrm>
            <a:off x="2554288" y="3605213"/>
            <a:ext cx="1784350" cy="77787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1" name="AutoShape 3"/>
          <p:cNvSpPr/>
          <p:nvPr/>
        </p:nvSpPr>
        <p:spPr>
          <a:xfrm>
            <a:off x="4627563" y="2835275"/>
            <a:ext cx="1909762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72" name="AutoShape 3"/>
          <p:cNvSpPr/>
          <p:nvPr/>
        </p:nvSpPr>
        <p:spPr>
          <a:xfrm>
            <a:off x="4627563" y="2933700"/>
            <a:ext cx="1909762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73" name="Text Box 229"/>
          <p:cNvSpPr txBox="1"/>
          <p:nvPr/>
        </p:nvSpPr>
        <p:spPr>
          <a:xfrm>
            <a:off x="5097463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财政局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4" name="AutoShape 222"/>
          <p:cNvSpPr/>
          <p:nvPr/>
        </p:nvSpPr>
        <p:spPr>
          <a:xfrm>
            <a:off x="4687888" y="3594100"/>
            <a:ext cx="1790700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75" name="Rectangle 2"/>
          <p:cNvSpPr txBox="1"/>
          <p:nvPr/>
        </p:nvSpPr>
        <p:spPr>
          <a:xfrm>
            <a:off x="1600200" y="1384300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ea typeface="宋体" panose="02010600030101010101" pitchFamily="2" charset="-122"/>
                <a:sym typeface="Arial" panose="020B0604020202020204" pitchFamily="34" charset="0"/>
              </a:rPr>
              <a:t>角色扮演</a:t>
            </a:r>
            <a:endParaRPr lang="zh-CN" altLang="en-US" sz="28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6" name="AutoShape 3"/>
          <p:cNvSpPr/>
          <p:nvPr/>
        </p:nvSpPr>
        <p:spPr>
          <a:xfrm>
            <a:off x="6778625" y="28352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77" name="AutoShape 3"/>
          <p:cNvSpPr/>
          <p:nvPr/>
        </p:nvSpPr>
        <p:spPr>
          <a:xfrm>
            <a:off x="6778625" y="29337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78" name="Text Box 229"/>
          <p:cNvSpPr txBox="1"/>
          <p:nvPr/>
        </p:nvSpPr>
        <p:spPr>
          <a:xfrm>
            <a:off x="7400925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人保局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79" name="AutoShape 222"/>
          <p:cNvSpPr/>
          <p:nvPr/>
        </p:nvSpPr>
        <p:spPr>
          <a:xfrm>
            <a:off x="6842125" y="3594100"/>
            <a:ext cx="1916113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80" name="AutoShape 3"/>
          <p:cNvSpPr/>
          <p:nvPr/>
        </p:nvSpPr>
        <p:spPr>
          <a:xfrm>
            <a:off x="1403350" y="4079875"/>
            <a:ext cx="1903413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81" name="AutoShape 3"/>
          <p:cNvSpPr/>
          <p:nvPr/>
        </p:nvSpPr>
        <p:spPr>
          <a:xfrm>
            <a:off x="1403350" y="4179888"/>
            <a:ext cx="1903413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82" name="Text Box 229"/>
          <p:cNvSpPr txBox="1"/>
          <p:nvPr/>
        </p:nvSpPr>
        <p:spPr>
          <a:xfrm>
            <a:off x="1865313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土地局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3" name="AutoShape 222"/>
          <p:cNvSpPr/>
          <p:nvPr/>
        </p:nvSpPr>
        <p:spPr>
          <a:xfrm>
            <a:off x="1463675" y="4849813"/>
            <a:ext cx="1784350" cy="77787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84" name="AutoShape 3"/>
          <p:cNvSpPr/>
          <p:nvPr/>
        </p:nvSpPr>
        <p:spPr>
          <a:xfrm>
            <a:off x="3536950" y="4079875"/>
            <a:ext cx="190976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85" name="AutoShape 3"/>
          <p:cNvSpPr/>
          <p:nvPr/>
        </p:nvSpPr>
        <p:spPr>
          <a:xfrm>
            <a:off x="3536950" y="4178300"/>
            <a:ext cx="1909763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86" name="Text Box 229"/>
          <p:cNvSpPr txBox="1"/>
          <p:nvPr/>
        </p:nvSpPr>
        <p:spPr>
          <a:xfrm>
            <a:off x="4006850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环保局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87" name="AutoShape 222"/>
          <p:cNvSpPr/>
          <p:nvPr/>
        </p:nvSpPr>
        <p:spPr>
          <a:xfrm>
            <a:off x="3597275" y="4838700"/>
            <a:ext cx="1790700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88" name="AutoShape 3"/>
          <p:cNvSpPr/>
          <p:nvPr/>
        </p:nvSpPr>
        <p:spPr>
          <a:xfrm>
            <a:off x="5688013" y="40798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5389" name="AutoShape 3"/>
          <p:cNvSpPr/>
          <p:nvPr/>
        </p:nvSpPr>
        <p:spPr>
          <a:xfrm>
            <a:off x="5688013" y="41783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5390" name="Text Box 229"/>
          <p:cNvSpPr txBox="1"/>
          <p:nvPr/>
        </p:nvSpPr>
        <p:spPr>
          <a:xfrm>
            <a:off x="5926138" y="4249738"/>
            <a:ext cx="1616075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公共事业局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91" name="AutoShape 222"/>
          <p:cNvSpPr/>
          <p:nvPr/>
        </p:nvSpPr>
        <p:spPr>
          <a:xfrm>
            <a:off x="5751513" y="4838700"/>
            <a:ext cx="1916112" cy="74613"/>
          </a:xfrm>
          <a:custGeom>
            <a:avLst/>
            <a:gdLst>
              <a:gd name="txL" fmla="*/ 2205 w 21600"/>
              <a:gd name="txT" fmla="*/ 2205 h 21600"/>
              <a:gd name="txR" fmla="*/ 19395 w 21600"/>
              <a:gd name="txB" fmla="*/ 19395 h 216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4906963" cy="4953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团队任务与目的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411" name="Rectangle 3"/>
          <p:cNvSpPr/>
          <p:nvPr>
            <p:ph idx="1"/>
          </p:nvPr>
        </p:nvSpPr>
        <p:spPr>
          <a:xfrm>
            <a:off x="468313" y="1125538"/>
            <a:ext cx="3527425" cy="51625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8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财政支出：</a:t>
            </a:r>
            <a:endParaRPr lang="en-US" altLang="zh-CN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招商引资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发展工业和商业服务业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投资公共事业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lvl="1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zh-CN" altLang="en-US" sz="2000" dirty="0">
                <a:ea typeface="华文细黑" panose="02010600040101010101" pitchFamily="2" charset="-122"/>
              </a:rPr>
              <a:t>企业服务政策</a:t>
            </a:r>
            <a:endParaRPr lang="zh-CN" altLang="en-US" sz="2000" dirty="0">
              <a:ea typeface="华文细黑" panose="02010600040101010101" pitchFamily="2" charset="-122"/>
            </a:endParaRPr>
          </a:p>
        </p:txBody>
      </p:sp>
      <p:sp>
        <p:nvSpPr>
          <p:cNvPr id="17412" name="Rectangle 3"/>
          <p:cNvSpPr/>
          <p:nvPr/>
        </p:nvSpPr>
        <p:spPr>
          <a:xfrm>
            <a:off x="5148263" y="1125538"/>
            <a:ext cx="3816350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8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公共财政目的：</a:t>
            </a:r>
            <a:endParaRPr lang="en-US" altLang="zh-CN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提升就业率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增强当地居民幸福感</a:t>
            </a:r>
            <a:endParaRPr lang="zh-CN" altLang="en-US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增进本地区经济实力和发展后劲</a:t>
            </a:r>
            <a:endParaRPr lang="en-US" altLang="zh-CN" sz="2000" dirty="0">
              <a:ea typeface="华文细黑" panose="02010600040101010101" pitchFamily="2" charset="-122"/>
            </a:endParaRPr>
          </a:p>
          <a:p>
            <a:pPr marL="1143000" lvl="2" indent="-228600" eaLnBrk="1" hangingPunct="1">
              <a:lnSpc>
                <a:spcPct val="18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000" dirty="0">
                <a:ea typeface="华文细黑" panose="02010600040101010101" pitchFamily="2" charset="-122"/>
              </a:rPr>
              <a:t>财政平衡 </a:t>
            </a:r>
            <a:endParaRPr lang="zh-CN" altLang="en-US" sz="2000" dirty="0"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9470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71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000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133600" y="4044950"/>
            <a:ext cx="2667000" cy="752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财政收入规模与结构分析实验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259388" y="1974850"/>
            <a:ext cx="2819400" cy="723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财政支出规模与结构分析实验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133600" y="3217863"/>
            <a:ext cx="2743200" cy="39211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财政预算与平衡管理实验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57800" y="3135313"/>
            <a:ext cx="2743200" cy="752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财政支出效益分析与评价实验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63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9468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69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endParaRPr lang="zh-CN" altLang="zh-CN" sz="2000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2133600" y="1219200"/>
            <a:ext cx="5410200" cy="461963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</p:spPr>
        <p:txBody>
          <a:bodyPr>
            <a:spAutoFit/>
          </a:bodyPr>
          <a:lstStyle/>
          <a:p>
            <a:pPr marR="0" algn="ctr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主要实验项目</a:t>
            </a:r>
            <a:endParaRPr kumimoji="0" lang="zh-CN" altLang="en-US" sz="2400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133600" y="1990725"/>
            <a:ext cx="2895600" cy="7524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区域环境认知与财政职能实验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12763" y="1700213"/>
            <a:ext cx="554038" cy="2971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</p:spPr>
        <p:txBody>
          <a:bodyPr vert="eaVert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 政 学 决 策 仿 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01" name="Text Box 8"/>
          <p:cNvSpPr txBox="1">
            <a:spLocks noChangeArrowheads="1"/>
          </p:cNvSpPr>
          <p:nvPr/>
        </p:nvSpPr>
        <p:spPr bwMode="auto">
          <a:xfrm>
            <a:off x="5292725" y="4076700"/>
            <a:ext cx="2743200" cy="7524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财政政策设计、执行和评估实验 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25606" grpId="0" animBg="1"/>
      <p:bldP spid="25607" grpId="0" animBg="1"/>
      <p:bldP spid="25608" grpId="0" animBg="1"/>
      <p:bldP spid="25614" grpId="0" animBg="1"/>
      <p:bldP spid="164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11430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  <a:contourClr>
              <a:srgbClr val="CCCCFF"/>
            </a:contourClr>
          </a:sp3d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对学生的价值：体验政府财政决策实战，增进就业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理解现实中财政部门与其他职能部门之间的联系与职责分工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理解财政支出政策对区域发展的影响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根据不同区情，掌握财政预算与平衡策略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模拟区县政府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参与各项财政实战决策，掌握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财政收支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工作要点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80000"/>
              </a:lnSpc>
              <a:buClr>
                <a:schemeClr val="tx1"/>
              </a:buClr>
              <a:buFontTx/>
              <a:buAutoNum type="arabicPeriod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518fa093-6d95-469b-9535-09b17d1939d6"/>
  <p:tag name="COMMONDATA" val="eyJoZGlkIjoiNWYxMDU4OTEyZTQ0MjNkZTBiZTVhNzgxY2U5NzEzNzIifQ=="/>
  <p:tag name="commondata" val="eyJoZGlkIjoiZDYxMGJhNDRmYWI3YTAxNjQyMTZhOWFkOTIxMDI4NTMifQ=="/>
</p:tagLst>
</file>

<file path=ppt/theme/theme1.xml><?xml version="1.0" encoding="utf-8"?>
<a:theme xmlns:a="http://schemas.openxmlformats.org/drawingml/2006/main" name="1_演示设计">
  <a:themeElements>
    <a:clrScheme name="1_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1_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2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3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商业银行实战沙盘操作步骤(盘面图和操作步骤20120119修改)</Template>
  <TotalTime>0</TotalTime>
  <Words>862</Words>
  <Application>WPS 演示</Application>
  <PresentationFormat>全屏显示(4:3)</PresentationFormat>
  <Paragraphs>117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华文细黑</vt:lpstr>
      <vt:lpstr>华文新魏</vt:lpstr>
      <vt:lpstr>黑体</vt:lpstr>
      <vt:lpstr>微软雅黑</vt:lpstr>
      <vt:lpstr>Times New Roman</vt:lpstr>
      <vt:lpstr>Arial Unicode MS</vt:lpstr>
      <vt:lpstr>Calibri</vt:lpstr>
      <vt:lpstr>1_演示设计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二、受益面与主要功能</vt:lpstr>
      <vt:lpstr>实验内容</vt:lpstr>
      <vt:lpstr>PowerPoint 演示文稿</vt:lpstr>
      <vt:lpstr>团队任务与目的 </vt:lpstr>
      <vt:lpstr>PowerPoint 演示文稿</vt:lpstr>
      <vt:lpstr>对学生的价值：体验政府财政决策实战，增进就业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肥嘟好肥</cp:lastModifiedBy>
  <cp:revision>48</cp:revision>
  <dcterms:created xsi:type="dcterms:W3CDTF">2012-04-24T05:58:00Z</dcterms:created>
  <dcterms:modified xsi:type="dcterms:W3CDTF">2024-09-26T08:09:12Z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CE90EF9275894FFC84C16BDD5F4799C4</vt:lpwstr>
  </property>
  <property fmtid="{D5CDD505-2E9C-101B-9397-08002B2CF9AE}" pid="3" name="KSOProductBuildVer">
    <vt:lpwstr>2052-12.1.0.18276</vt:lpwstr>
  </property>
</Properties>
</file>