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bin" ContentType="application/vnd.openxmlformats-officedocument.oleObject"/>
  <Default Extension="wmf" ContentType="image/x-wmf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257" r:id="rId3"/>
    <p:sldId id="289" r:id="rId4"/>
    <p:sldId id="334" r:id="rId5"/>
    <p:sldId id="336" r:id="rId6"/>
    <p:sldId id="260" r:id="rId7"/>
    <p:sldId id="264" r:id="rId8"/>
    <p:sldId id="279" r:id="rId9"/>
    <p:sldId id="321" r:id="rId10"/>
    <p:sldId id="337" r:id="rId11"/>
    <p:sldId id="306" r:id="rId12"/>
    <p:sldId id="320" r:id="rId13"/>
    <p:sldId id="340" r:id="rId14"/>
    <p:sldId id="292" r:id="rId15"/>
    <p:sldId id="261" r:id="rId16"/>
    <p:sldId id="272" r:id="rId17"/>
    <p:sldId id="338" r:id="rId18"/>
    <p:sldId id="339" r:id="rId19"/>
    <p:sldId id="323" r:id="rId20"/>
    <p:sldId id="328" r:id="rId21"/>
    <p:sldId id="322" r:id="rId22"/>
    <p:sldId id="330" r:id="rId23"/>
    <p:sldId id="329" r:id="rId24"/>
    <p:sldId id="331" r:id="rId25"/>
    <p:sldId id="290" r:id="rId26"/>
    <p:sldId id="291" r:id="rId27"/>
    <p:sldId id="288" r:id="rId28"/>
  </p:sldIdLst>
  <p:sldSz cx="9144000" cy="6858000" type="screen4x3"/>
  <p:notesSz cx="6858000" cy="9144000"/>
  <p:custDataLst>
    <p:tags r:id="rId34"/>
  </p:custDataLst>
  <p:defaultTextStyle>
    <a:defPPr>
      <a:defRPr lang="zh-CN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36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36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36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36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36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36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36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36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36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90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CC"/>
    <a:srgbClr val="FFFF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6013"/>
  </p:normalViewPr>
  <p:slideViewPr>
    <p:cSldViewPr showGuides="1">
      <p:cViewPr varScale="1">
        <p:scale>
          <a:sx n="63" d="100"/>
          <a:sy n="63" d="100"/>
        </p:scale>
        <p:origin x="1380" y="48"/>
      </p:cViewPr>
      <p:guideLst>
        <p:guide orient="horz" pos="2160"/>
        <p:guide pos="290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4" Type="http://schemas.openxmlformats.org/officeDocument/2006/relationships/tags" Target="tags/tag2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9" Type="http://schemas.openxmlformats.org/officeDocument/2006/relationships/notesMaster" Target="notesMasters/notesMaster1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76" name="Rectangle 4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1229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29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 eaLnBrk="1" hangingPunct="1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29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00B1F60-6BD1-41E8-A8B5-5DF7AD65652F}" type="slidenum">
              <a:rPr kumimoji="0" lang="en-US" altLang="zh-CN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aishiho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80513" cy="68849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531" name="Rectangle 27"/>
          <p:cNvSpPr>
            <a:spLocks noGrp="1" noChangeArrowheads="1"/>
          </p:cNvSpPr>
          <p:nvPr>
            <p:ph type="ctrTitle"/>
          </p:nvPr>
        </p:nvSpPr>
        <p:spPr>
          <a:xfrm>
            <a:off x="468313" y="2470150"/>
            <a:ext cx="5399087" cy="1079500"/>
          </a:xfrm>
        </p:spPr>
        <p:txBody>
          <a:bodyPr/>
          <a:lstStyle>
            <a:lvl1pPr>
              <a:defRPr sz="3200"/>
            </a:lvl1pPr>
          </a:lstStyle>
          <a:p>
            <a:pPr lvl="0"/>
            <a:r>
              <a:rPr lang="zh-CN" altLang="en-US" noProof="0"/>
              <a:t>单击此处编辑母版标题样式</a:t>
            </a:r>
            <a:endParaRPr lang="zh-CN" altLang="en-US" noProof="0"/>
          </a:p>
        </p:txBody>
      </p:sp>
      <p:sp>
        <p:nvSpPr>
          <p:cNvPr id="22532" name="Rectangle 31"/>
          <p:cNvSpPr>
            <a:spLocks noGrp="1" noChangeArrowheads="1"/>
          </p:cNvSpPr>
          <p:nvPr>
            <p:ph type="subTitle" idx="1"/>
          </p:nvPr>
        </p:nvSpPr>
        <p:spPr>
          <a:xfrm>
            <a:off x="468313" y="3549650"/>
            <a:ext cx="5400675" cy="600075"/>
          </a:xfrm>
        </p:spPr>
        <p:txBody>
          <a:bodyPr/>
          <a:lstStyle>
            <a:lvl1pPr marL="0" indent="0">
              <a:buFont typeface="Wingdings" panose="05000000000000000000" pitchFamily="2" charset="2"/>
              <a:buNone/>
              <a:defRPr sz="1800">
                <a:solidFill>
                  <a:schemeClr val="bg1"/>
                </a:solidFill>
              </a:defRPr>
            </a:lvl1pPr>
          </a:lstStyle>
          <a:p>
            <a:pPr lvl="0"/>
            <a:r>
              <a:rPr lang="zh-CN" altLang="en-US" noProof="0"/>
              <a:t>单击此处编辑母版副标题样式</a:t>
            </a:r>
            <a:endParaRPr lang="zh-CN" altLang="en-US" noProof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1" i="1" u="none" strike="noStrike" kern="1200" cap="none" spc="0" normalizeH="0" baseline="0" noProof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沙盘课程版权所有：</a:t>
            </a:r>
            <a:r>
              <a:rPr kumimoji="0" lang="en-US" altLang="zh-CN" sz="1000" b="1" i="1" u="none" strike="noStrike" kern="1200" cap="none" spc="0" normalizeH="0" baseline="0" noProof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ABV</a:t>
            </a:r>
            <a:r>
              <a:rPr kumimoji="0" lang="zh-CN" altLang="en-US" sz="1000" b="1" i="1" u="none" strike="noStrike" kern="1200" cap="none" spc="0" normalizeH="0" baseline="0" noProof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管理咨询机构</a:t>
            </a:r>
            <a:r>
              <a:rPr kumimoji="0" lang="en-US" altLang="zh-CN" sz="1000" b="1" i="1" u="none" strike="noStrike" kern="1200" cap="none" spc="0" normalizeH="0" baseline="0" noProof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www.jiecl.com    </a:t>
            </a:r>
            <a:r>
              <a:rPr kumimoji="0" lang="zh-CN" altLang="en-US" sz="1000" b="1" i="1" u="none" strike="noStrike" kern="1200" cap="none" spc="0" normalizeH="0" baseline="0" noProof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全套课程包联系人：高峻峰</a:t>
            </a:r>
            <a:r>
              <a:rPr kumimoji="0" lang="en-US" altLang="zh-CN" sz="1000" b="1" i="1" u="none" strike="noStrike" kern="1200" cap="none" spc="0" normalizeH="0" baseline="0" noProof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13008138382 </a:t>
            </a:r>
            <a:endParaRPr kumimoji="0" lang="en-US" sz="1000" b="1" i="1" u="none" strike="noStrike" kern="1200" cap="none" spc="0" normalizeH="0" baseline="0" noProof="0">
              <a:ln>
                <a:noFill/>
              </a:ln>
              <a:solidFill>
                <a:srgbClr val="A5002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4638" y="161925"/>
            <a:ext cx="2051050" cy="6126163"/>
          </a:xfrm>
        </p:spPr>
        <p:txBody>
          <a:bodyPr vert="eaVert"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68313" y="161925"/>
            <a:ext cx="6003925" cy="6126163"/>
          </a:xfrm>
        </p:spPr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1" i="1" u="none" strike="noStrike" kern="1200" cap="none" spc="0" normalizeH="0" baseline="0" noProof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沙盘课程版权所有：</a:t>
            </a:r>
            <a:r>
              <a:rPr kumimoji="0" lang="en-US" altLang="zh-CN" sz="1000" b="1" i="1" u="none" strike="noStrike" kern="1200" cap="none" spc="0" normalizeH="0" baseline="0" noProof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ABV</a:t>
            </a:r>
            <a:r>
              <a:rPr kumimoji="0" lang="zh-CN" altLang="en-US" sz="1000" b="1" i="1" u="none" strike="noStrike" kern="1200" cap="none" spc="0" normalizeH="0" baseline="0" noProof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管理咨询机构</a:t>
            </a:r>
            <a:r>
              <a:rPr kumimoji="0" lang="en-US" altLang="zh-CN" sz="1000" b="1" i="1" u="none" strike="noStrike" kern="1200" cap="none" spc="0" normalizeH="0" baseline="0" noProof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www.jiecl.com    </a:t>
            </a:r>
            <a:r>
              <a:rPr kumimoji="0" lang="zh-CN" altLang="en-US" sz="1000" b="1" i="1" u="none" strike="noStrike" kern="1200" cap="none" spc="0" normalizeH="0" baseline="0" noProof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全套课程包联系人：高峻峰</a:t>
            </a:r>
            <a:r>
              <a:rPr kumimoji="0" lang="en-US" altLang="zh-CN" sz="1000" b="1" i="1" u="none" strike="noStrike" kern="1200" cap="none" spc="0" normalizeH="0" baseline="0" noProof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13008138382 </a:t>
            </a:r>
            <a:endParaRPr kumimoji="0" lang="en-US" sz="1000" b="1" i="1" u="none" strike="noStrike" kern="1200" cap="none" spc="0" normalizeH="0" baseline="0" noProof="0">
              <a:ln>
                <a:noFill/>
              </a:ln>
              <a:solidFill>
                <a:srgbClr val="A5002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dgm" preserve="1">
  <p:cSld name="标题和图示或组织结构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8313" y="161925"/>
            <a:ext cx="5832475" cy="495300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SmartArt 占位符 2"/>
          <p:cNvSpPr>
            <a:spLocks noGrp="1"/>
          </p:cNvSpPr>
          <p:nvPr>
            <p:ph type="pic" idx="1"/>
          </p:nvPr>
        </p:nvSpPr>
        <p:spPr>
          <a:xfrm>
            <a:off x="468313" y="1125538"/>
            <a:ext cx="8207375" cy="5162550"/>
          </a:xfrm>
        </p:spPr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Tx/>
              <a:buFont typeface="Wingdings" panose="05000000000000000000" pitchFamily="2" charset="2"/>
              <a:buChar char="n"/>
              <a:defRPr/>
            </a:pPr>
            <a:endParaRPr kumimoji="0" lang="zh-CN" altLang="en-US" sz="20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1" i="1" u="none" strike="noStrike" kern="1200" cap="none" spc="0" normalizeH="0" baseline="0" noProof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沙盘课程版权所有：</a:t>
            </a:r>
            <a:r>
              <a:rPr kumimoji="0" lang="en-US" altLang="zh-CN" sz="1000" b="1" i="1" u="none" strike="noStrike" kern="1200" cap="none" spc="0" normalizeH="0" baseline="0" noProof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ABV</a:t>
            </a:r>
            <a:r>
              <a:rPr kumimoji="0" lang="zh-CN" altLang="en-US" sz="1000" b="1" i="1" u="none" strike="noStrike" kern="1200" cap="none" spc="0" normalizeH="0" baseline="0" noProof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管理咨询机构</a:t>
            </a:r>
            <a:r>
              <a:rPr kumimoji="0" lang="en-US" altLang="zh-CN" sz="1000" b="1" i="1" u="none" strike="noStrike" kern="1200" cap="none" spc="0" normalizeH="0" baseline="0" noProof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www.jiecl.com    </a:t>
            </a:r>
            <a:r>
              <a:rPr kumimoji="0" lang="zh-CN" altLang="en-US" sz="1000" b="1" i="1" u="none" strike="noStrike" kern="1200" cap="none" spc="0" normalizeH="0" baseline="0" noProof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全套课程包联系人：高峻峰</a:t>
            </a:r>
            <a:r>
              <a:rPr kumimoji="0" lang="en-US" altLang="zh-CN" sz="1000" b="1" i="1" u="none" strike="noStrike" kern="1200" cap="none" spc="0" normalizeH="0" baseline="0" noProof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13008138382 </a:t>
            </a:r>
            <a:endParaRPr kumimoji="0" lang="en-US" sz="1000" b="1" i="1" u="none" strike="noStrike" kern="1200" cap="none" spc="0" normalizeH="0" baseline="0" noProof="0">
              <a:ln>
                <a:noFill/>
              </a:ln>
              <a:solidFill>
                <a:srgbClr val="A5002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1" i="1" u="none" strike="noStrike" kern="1200" cap="none" spc="0" normalizeH="0" baseline="0" noProof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沙盘课程版权所有：</a:t>
            </a:r>
            <a:r>
              <a:rPr kumimoji="0" lang="en-US" altLang="zh-CN" sz="1000" b="1" i="1" u="none" strike="noStrike" kern="1200" cap="none" spc="0" normalizeH="0" baseline="0" noProof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ABV</a:t>
            </a:r>
            <a:r>
              <a:rPr kumimoji="0" lang="zh-CN" altLang="en-US" sz="1000" b="1" i="1" u="none" strike="noStrike" kern="1200" cap="none" spc="0" normalizeH="0" baseline="0" noProof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管理咨询机构</a:t>
            </a:r>
            <a:r>
              <a:rPr kumimoji="0" lang="en-US" altLang="zh-CN" sz="1000" b="1" i="1" u="none" strike="noStrike" kern="1200" cap="none" spc="0" normalizeH="0" baseline="0" noProof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www.jiecl.com    </a:t>
            </a:r>
            <a:r>
              <a:rPr kumimoji="0" lang="zh-CN" altLang="en-US" sz="1000" b="1" i="1" u="none" strike="noStrike" kern="1200" cap="none" spc="0" normalizeH="0" baseline="0" noProof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全套课程包联系人：高峻峰</a:t>
            </a:r>
            <a:r>
              <a:rPr kumimoji="0" lang="en-US" altLang="zh-CN" sz="1000" b="1" i="1" u="none" strike="noStrike" kern="1200" cap="none" spc="0" normalizeH="0" baseline="0" noProof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13008138382 </a:t>
            </a:r>
            <a:endParaRPr kumimoji="0" lang="en-US" sz="1000" b="1" i="1" u="none" strike="noStrike" kern="1200" cap="none" spc="0" normalizeH="0" baseline="0" noProof="0">
              <a:ln>
                <a:noFill/>
              </a:ln>
              <a:solidFill>
                <a:srgbClr val="A5002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1" i="1" u="none" strike="noStrike" kern="1200" cap="none" spc="0" normalizeH="0" baseline="0" noProof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沙盘课程版权所有：</a:t>
            </a:r>
            <a:r>
              <a:rPr kumimoji="0" lang="en-US" altLang="zh-CN" sz="1000" b="1" i="1" u="none" strike="noStrike" kern="1200" cap="none" spc="0" normalizeH="0" baseline="0" noProof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ABV</a:t>
            </a:r>
            <a:r>
              <a:rPr kumimoji="0" lang="zh-CN" altLang="en-US" sz="1000" b="1" i="1" u="none" strike="noStrike" kern="1200" cap="none" spc="0" normalizeH="0" baseline="0" noProof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管理咨询机构</a:t>
            </a:r>
            <a:r>
              <a:rPr kumimoji="0" lang="en-US" altLang="zh-CN" sz="1000" b="1" i="1" u="none" strike="noStrike" kern="1200" cap="none" spc="0" normalizeH="0" baseline="0" noProof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www.jiecl.com    </a:t>
            </a:r>
            <a:r>
              <a:rPr kumimoji="0" lang="zh-CN" altLang="en-US" sz="1000" b="1" i="1" u="none" strike="noStrike" kern="1200" cap="none" spc="0" normalizeH="0" baseline="0" noProof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全套课程包联系人：高峻峰</a:t>
            </a:r>
            <a:r>
              <a:rPr kumimoji="0" lang="en-US" altLang="zh-CN" sz="1000" b="1" i="1" u="none" strike="noStrike" kern="1200" cap="none" spc="0" normalizeH="0" baseline="0" noProof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13008138382 </a:t>
            </a:r>
            <a:endParaRPr kumimoji="0" lang="en-US" sz="1000" b="1" i="1" u="none" strike="noStrike" kern="1200" cap="none" spc="0" normalizeH="0" baseline="0" noProof="0">
              <a:ln>
                <a:noFill/>
              </a:ln>
              <a:solidFill>
                <a:srgbClr val="A5002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68313" y="1125538"/>
            <a:ext cx="4027487" cy="51625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125538"/>
            <a:ext cx="4027488" cy="51625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1" i="1" u="none" strike="noStrike" kern="1200" cap="none" spc="0" normalizeH="0" baseline="0" noProof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沙盘课程版权所有：</a:t>
            </a:r>
            <a:r>
              <a:rPr kumimoji="0" lang="en-US" altLang="zh-CN" sz="1000" b="1" i="1" u="none" strike="noStrike" kern="1200" cap="none" spc="0" normalizeH="0" baseline="0" noProof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ABV</a:t>
            </a:r>
            <a:r>
              <a:rPr kumimoji="0" lang="zh-CN" altLang="en-US" sz="1000" b="1" i="1" u="none" strike="noStrike" kern="1200" cap="none" spc="0" normalizeH="0" baseline="0" noProof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管理咨询机构</a:t>
            </a:r>
            <a:r>
              <a:rPr kumimoji="0" lang="en-US" altLang="zh-CN" sz="1000" b="1" i="1" u="none" strike="noStrike" kern="1200" cap="none" spc="0" normalizeH="0" baseline="0" noProof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www.jiecl.com    </a:t>
            </a:r>
            <a:r>
              <a:rPr kumimoji="0" lang="zh-CN" altLang="en-US" sz="1000" b="1" i="1" u="none" strike="noStrike" kern="1200" cap="none" spc="0" normalizeH="0" baseline="0" noProof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全套课程包联系人：高峻峰</a:t>
            </a:r>
            <a:r>
              <a:rPr kumimoji="0" lang="en-US" altLang="zh-CN" sz="1000" b="1" i="1" u="none" strike="noStrike" kern="1200" cap="none" spc="0" normalizeH="0" baseline="0" noProof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13008138382 </a:t>
            </a:r>
            <a:endParaRPr kumimoji="0" lang="en-US" sz="1000" b="1" i="1" u="none" strike="noStrike" kern="1200" cap="none" spc="0" normalizeH="0" baseline="0" noProof="0">
              <a:ln>
                <a:noFill/>
              </a:ln>
              <a:solidFill>
                <a:srgbClr val="A5002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1" i="1" u="none" strike="noStrike" kern="1200" cap="none" spc="0" normalizeH="0" baseline="0" noProof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沙盘课程版权所有：</a:t>
            </a:r>
            <a:r>
              <a:rPr kumimoji="0" lang="en-US" altLang="zh-CN" sz="1000" b="1" i="1" u="none" strike="noStrike" kern="1200" cap="none" spc="0" normalizeH="0" baseline="0" noProof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ABV</a:t>
            </a:r>
            <a:r>
              <a:rPr kumimoji="0" lang="zh-CN" altLang="en-US" sz="1000" b="1" i="1" u="none" strike="noStrike" kern="1200" cap="none" spc="0" normalizeH="0" baseline="0" noProof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管理咨询机构</a:t>
            </a:r>
            <a:r>
              <a:rPr kumimoji="0" lang="en-US" altLang="zh-CN" sz="1000" b="1" i="1" u="none" strike="noStrike" kern="1200" cap="none" spc="0" normalizeH="0" baseline="0" noProof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www.jiecl.com    </a:t>
            </a:r>
            <a:r>
              <a:rPr kumimoji="0" lang="zh-CN" altLang="en-US" sz="1000" b="1" i="1" u="none" strike="noStrike" kern="1200" cap="none" spc="0" normalizeH="0" baseline="0" noProof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全套课程包联系人：高峻峰</a:t>
            </a:r>
            <a:r>
              <a:rPr kumimoji="0" lang="en-US" altLang="zh-CN" sz="1000" b="1" i="1" u="none" strike="noStrike" kern="1200" cap="none" spc="0" normalizeH="0" baseline="0" noProof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13008138382 </a:t>
            </a:r>
            <a:endParaRPr kumimoji="0" lang="en-US" sz="1000" b="1" i="1" u="none" strike="noStrike" kern="1200" cap="none" spc="0" normalizeH="0" baseline="0" noProof="0">
              <a:ln>
                <a:noFill/>
              </a:ln>
              <a:solidFill>
                <a:srgbClr val="A5002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1" i="1" u="none" strike="noStrike" kern="1200" cap="none" spc="0" normalizeH="0" baseline="0" noProof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沙盘课程版权所有：</a:t>
            </a:r>
            <a:r>
              <a:rPr kumimoji="0" lang="en-US" altLang="zh-CN" sz="1000" b="1" i="1" u="none" strike="noStrike" kern="1200" cap="none" spc="0" normalizeH="0" baseline="0" noProof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ABV</a:t>
            </a:r>
            <a:r>
              <a:rPr kumimoji="0" lang="zh-CN" altLang="en-US" sz="1000" b="1" i="1" u="none" strike="noStrike" kern="1200" cap="none" spc="0" normalizeH="0" baseline="0" noProof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管理咨询机构</a:t>
            </a:r>
            <a:r>
              <a:rPr kumimoji="0" lang="en-US" altLang="zh-CN" sz="1000" b="1" i="1" u="none" strike="noStrike" kern="1200" cap="none" spc="0" normalizeH="0" baseline="0" noProof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www.jiecl.com    </a:t>
            </a:r>
            <a:r>
              <a:rPr kumimoji="0" lang="zh-CN" altLang="en-US" sz="1000" b="1" i="1" u="none" strike="noStrike" kern="1200" cap="none" spc="0" normalizeH="0" baseline="0" noProof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全套课程包联系人：高峻峰</a:t>
            </a:r>
            <a:r>
              <a:rPr kumimoji="0" lang="en-US" altLang="zh-CN" sz="1000" b="1" i="1" u="none" strike="noStrike" kern="1200" cap="none" spc="0" normalizeH="0" baseline="0" noProof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13008138382 </a:t>
            </a:r>
            <a:endParaRPr kumimoji="0" lang="en-US" sz="1000" b="1" i="1" u="none" strike="noStrike" kern="1200" cap="none" spc="0" normalizeH="0" baseline="0" noProof="0">
              <a:ln>
                <a:noFill/>
              </a:ln>
              <a:solidFill>
                <a:srgbClr val="A5002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1" i="1" u="none" strike="noStrike" kern="1200" cap="none" spc="0" normalizeH="0" baseline="0" noProof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沙盘课程版权所有：</a:t>
            </a:r>
            <a:r>
              <a:rPr kumimoji="0" lang="en-US" altLang="zh-CN" sz="1000" b="1" i="1" u="none" strike="noStrike" kern="1200" cap="none" spc="0" normalizeH="0" baseline="0" noProof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ABV</a:t>
            </a:r>
            <a:r>
              <a:rPr kumimoji="0" lang="zh-CN" altLang="en-US" sz="1000" b="1" i="1" u="none" strike="noStrike" kern="1200" cap="none" spc="0" normalizeH="0" baseline="0" noProof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管理咨询机构</a:t>
            </a:r>
            <a:r>
              <a:rPr kumimoji="0" lang="en-US" altLang="zh-CN" sz="1000" b="1" i="1" u="none" strike="noStrike" kern="1200" cap="none" spc="0" normalizeH="0" baseline="0" noProof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www.jiecl.com    </a:t>
            </a:r>
            <a:r>
              <a:rPr kumimoji="0" lang="zh-CN" altLang="en-US" sz="1000" b="1" i="1" u="none" strike="noStrike" kern="1200" cap="none" spc="0" normalizeH="0" baseline="0" noProof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全套课程包联系人：高峻峰</a:t>
            </a:r>
            <a:r>
              <a:rPr kumimoji="0" lang="en-US" altLang="zh-CN" sz="1000" b="1" i="1" u="none" strike="noStrike" kern="1200" cap="none" spc="0" normalizeH="0" baseline="0" noProof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13008138382 </a:t>
            </a:r>
            <a:endParaRPr kumimoji="0" lang="en-US" sz="1000" b="1" i="1" u="none" strike="noStrike" kern="1200" cap="none" spc="0" normalizeH="0" baseline="0" noProof="0">
              <a:ln>
                <a:noFill/>
              </a:ln>
              <a:solidFill>
                <a:srgbClr val="A5002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1" i="1" u="none" strike="noStrike" kern="1200" cap="none" spc="0" normalizeH="0" baseline="0" noProof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沙盘课程版权所有：</a:t>
            </a:r>
            <a:r>
              <a:rPr kumimoji="0" lang="en-US" altLang="zh-CN" sz="1000" b="1" i="1" u="none" strike="noStrike" kern="1200" cap="none" spc="0" normalizeH="0" baseline="0" noProof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ABV</a:t>
            </a:r>
            <a:r>
              <a:rPr kumimoji="0" lang="zh-CN" altLang="en-US" sz="1000" b="1" i="1" u="none" strike="noStrike" kern="1200" cap="none" spc="0" normalizeH="0" baseline="0" noProof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管理咨询机构</a:t>
            </a:r>
            <a:r>
              <a:rPr kumimoji="0" lang="en-US" altLang="zh-CN" sz="1000" b="1" i="1" u="none" strike="noStrike" kern="1200" cap="none" spc="0" normalizeH="0" baseline="0" noProof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www.jiecl.com    </a:t>
            </a:r>
            <a:r>
              <a:rPr kumimoji="0" lang="zh-CN" altLang="en-US" sz="1000" b="1" i="1" u="none" strike="noStrike" kern="1200" cap="none" spc="0" normalizeH="0" baseline="0" noProof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全套课程包联系人：高峻峰</a:t>
            </a:r>
            <a:r>
              <a:rPr kumimoji="0" lang="en-US" altLang="zh-CN" sz="1000" b="1" i="1" u="none" strike="noStrike" kern="1200" cap="none" spc="0" normalizeH="0" baseline="0" noProof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13008138382 </a:t>
            </a:r>
            <a:endParaRPr kumimoji="0" lang="en-US" sz="1000" b="1" i="1" u="none" strike="noStrike" kern="1200" cap="none" spc="0" normalizeH="0" baseline="0" noProof="0">
              <a:ln>
                <a:noFill/>
              </a:ln>
              <a:solidFill>
                <a:srgbClr val="A5002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Tx/>
              <a:buFont typeface="Wingdings" panose="05000000000000000000" pitchFamily="2" charset="2"/>
              <a:buNone/>
              <a:defRPr/>
            </a:pPr>
            <a:endParaRPr kumimoji="0" lang="zh-CN" altLang="en-US" sz="32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1" i="1" u="none" strike="noStrike" kern="1200" cap="none" spc="0" normalizeH="0" baseline="0" noProof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沙盘课程版权所有：</a:t>
            </a:r>
            <a:r>
              <a:rPr kumimoji="0" lang="en-US" altLang="zh-CN" sz="1000" b="1" i="1" u="none" strike="noStrike" kern="1200" cap="none" spc="0" normalizeH="0" baseline="0" noProof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ABV</a:t>
            </a:r>
            <a:r>
              <a:rPr kumimoji="0" lang="zh-CN" altLang="en-US" sz="1000" b="1" i="1" u="none" strike="noStrike" kern="1200" cap="none" spc="0" normalizeH="0" baseline="0" noProof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管理咨询机构</a:t>
            </a:r>
            <a:r>
              <a:rPr kumimoji="0" lang="en-US" altLang="zh-CN" sz="1000" b="1" i="1" u="none" strike="noStrike" kern="1200" cap="none" spc="0" normalizeH="0" baseline="0" noProof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www.jiecl.com    </a:t>
            </a:r>
            <a:r>
              <a:rPr kumimoji="0" lang="zh-CN" altLang="en-US" sz="1000" b="1" i="1" u="none" strike="noStrike" kern="1200" cap="none" spc="0" normalizeH="0" baseline="0" noProof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全套课程包联系人：高峻峰</a:t>
            </a:r>
            <a:r>
              <a:rPr kumimoji="0" lang="en-US" altLang="zh-CN" sz="1000" b="1" i="1" u="none" strike="noStrike" kern="1200" cap="none" spc="0" normalizeH="0" baseline="0" noProof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13008138382 </a:t>
            </a:r>
            <a:endParaRPr kumimoji="0" lang="en-US" sz="1000" b="1" i="1" u="none" strike="noStrike" kern="1200" cap="none" spc="0" normalizeH="0" baseline="0" noProof="0">
              <a:ln>
                <a:noFill/>
              </a:ln>
              <a:solidFill>
                <a:srgbClr val="A5002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image" Target="../media/image2.jpeg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aishihong2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0" y="0"/>
            <a:ext cx="9180513" cy="68849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7" name="Rectangle 31"/>
          <p:cNvSpPr>
            <a:spLocks noGrp="1"/>
          </p:cNvSpPr>
          <p:nvPr>
            <p:ph type="body"/>
          </p:nvPr>
        </p:nvSpPr>
        <p:spPr>
          <a:xfrm>
            <a:off x="468313" y="1125538"/>
            <a:ext cx="8207375" cy="51625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</p:txBody>
      </p:sp>
      <p:sp>
        <p:nvSpPr>
          <p:cNvPr id="21508" name="Rectangle 4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68313" y="6376988"/>
            <a:ext cx="8207375" cy="220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eaLnBrk="0" hangingPunct="0">
              <a:defRPr sz="1000" b="1" i="1">
                <a:solidFill>
                  <a:srgbClr val="A50021"/>
                </a:solidFill>
                <a:latin typeface="Arial" panose="020B0604020202020204" pitchFamily="34" charset="0"/>
                <a:ea typeface="+mn-ea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1" i="1" u="none" strike="noStrike" kern="1200" cap="none" spc="0" normalizeH="0" baseline="0" noProof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沙盘课程版权所有：</a:t>
            </a:r>
            <a:r>
              <a:rPr kumimoji="0" lang="en-US" altLang="zh-CN" sz="1000" b="1" i="1" u="none" strike="noStrike" kern="1200" cap="none" spc="0" normalizeH="0" baseline="0" noProof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ABV</a:t>
            </a:r>
            <a:r>
              <a:rPr kumimoji="0" lang="zh-CN" altLang="en-US" sz="1000" b="1" i="1" u="none" strike="noStrike" kern="1200" cap="none" spc="0" normalizeH="0" baseline="0" noProof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管理咨询机构</a:t>
            </a:r>
            <a:r>
              <a:rPr kumimoji="0" lang="en-US" altLang="zh-CN" sz="1000" b="1" i="1" u="none" strike="noStrike" kern="1200" cap="none" spc="0" normalizeH="0" baseline="0" noProof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www.jiecl.com    </a:t>
            </a:r>
            <a:r>
              <a:rPr kumimoji="0" lang="zh-CN" altLang="en-US" sz="1000" b="1" i="1" u="none" strike="noStrike" kern="1200" cap="none" spc="0" normalizeH="0" baseline="0" noProof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全套课程包联系人：高峻峰</a:t>
            </a:r>
            <a:r>
              <a:rPr kumimoji="0" lang="en-US" altLang="zh-CN" sz="1000" b="1" i="1" u="none" strike="noStrike" kern="1200" cap="none" spc="0" normalizeH="0" baseline="0" noProof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13008138382 </a:t>
            </a:r>
            <a:endParaRPr kumimoji="0" lang="en-US" sz="1000" b="1" i="1" u="none" strike="noStrike" kern="1200" cap="none" spc="0" normalizeH="0" baseline="0" noProof="0">
              <a:ln>
                <a:noFill/>
              </a:ln>
              <a:solidFill>
                <a:srgbClr val="A5002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029" name="Rectangle 27"/>
          <p:cNvSpPr>
            <a:spLocks noGrp="1"/>
          </p:cNvSpPr>
          <p:nvPr>
            <p:ph type="title"/>
          </p:nvPr>
        </p:nvSpPr>
        <p:spPr>
          <a:xfrm>
            <a:off x="468313" y="161925"/>
            <a:ext cx="5832475" cy="4953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panose="020B0604020202020204" pitchFamily="34" charset="0"/>
          <a:ea typeface="华文细黑" panose="02010600040101010101" pitchFamily="2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panose="020B0604020202020204" pitchFamily="34" charset="0"/>
          <a:ea typeface="华文细黑" panose="02010600040101010101" pitchFamily="2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panose="020B0604020202020204" pitchFamily="34" charset="0"/>
          <a:ea typeface="华文细黑" panose="02010600040101010101" pitchFamily="2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panose="020B0604020202020204" pitchFamily="34" charset="0"/>
          <a:ea typeface="华文细黑" panose="02010600040101010101" pitchFamily="2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panose="020B0604020202020204" pitchFamily="34" charset="0"/>
          <a:ea typeface="华文细黑" panose="02010600040101010101" pitchFamily="2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panose="020B0604020202020204" pitchFamily="34" charset="0"/>
          <a:ea typeface="华文细黑" panose="02010600040101010101" pitchFamily="2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panose="020B0604020202020204" pitchFamily="34" charset="0"/>
          <a:ea typeface="华文细黑" panose="02010600040101010101" pitchFamily="2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panose="020B0604020202020204" pitchFamily="34" charset="0"/>
          <a:ea typeface="华文细黑" panose="0201060004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n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n"/>
        <a:defRPr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n"/>
        <a:defRPr sz="16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n"/>
        <a:defRPr sz="14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7.jpeg"/><Relationship Id="rId2" Type="http://schemas.openxmlformats.org/officeDocument/2006/relationships/image" Target="../media/image6.emf"/><Relationship Id="rId1" Type="http://schemas.openxmlformats.org/officeDocument/2006/relationships/image" Target="../media/image5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8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1.vml"/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0.wmf"/><Relationship Id="rId3" Type="http://schemas.openxmlformats.org/officeDocument/2006/relationships/image" Target="../media/image9.wmf"/><Relationship Id="rId2" Type="http://schemas.openxmlformats.org/officeDocument/2006/relationships/image" Target="../media/image8.wmf"/><Relationship Id="rId1" Type="http://schemas.openxmlformats.org/officeDocument/2006/relationships/oleObject" Target="../embeddings/oleObject1.bin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4.jpeg"/><Relationship Id="rId1" Type="http://schemas.openxmlformats.org/officeDocument/2006/relationships/image" Target="../media/image1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WordArt 4"/>
          <p:cNvSpPr>
            <a:spLocks noChangeArrowheads="1" noChangeShapeType="1"/>
          </p:cNvSpPr>
          <p:nvPr/>
        </p:nvSpPr>
        <p:spPr bwMode="auto">
          <a:xfrm>
            <a:off x="107315" y="2418715"/>
            <a:ext cx="5657850" cy="112712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numCol="1" fromWordArt="1">
            <a:prstTxWarp prst="textPlain">
              <a:avLst>
                <a:gd name="adj" fmla="val 50000"/>
              </a:avLst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数智财政实验室（财政学（财政管理与政府预算）</a:t>
            </a:r>
            <a:endParaRPr kumimoji="0" lang="zh-CN" altLang="en-US" sz="2400" b="1" i="0" u="none" strike="noStrike" kern="1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决策仿真系统）大赛软件】实验</a:t>
            </a:r>
            <a:endParaRPr kumimoji="0" lang="zh-CN" altLang="en-US" sz="2400" b="1" i="0" u="none" strike="noStrike" kern="1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pic>
        <p:nvPicPr>
          <p:cNvPr id="1073742855" name="图片 1073742854" descr="2023050911193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7324408" y="-317"/>
            <a:ext cx="1819275" cy="18192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1" descr="IMG_25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9750" y="6093460"/>
            <a:ext cx="3716020" cy="65913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161925"/>
            <a:ext cx="4906963" cy="495300"/>
          </a:xfrm>
          <a:gradFill rotWithShape="1">
            <a:gsLst>
              <a:gs pos="0">
                <a:schemeClr val="bg1"/>
              </a:gs>
              <a:gs pos="50000">
                <a:srgbClr val="CCCCFF"/>
              </a:gs>
              <a:gs pos="100000">
                <a:schemeClr val="bg1"/>
              </a:gs>
            </a:gsLst>
            <a:lin ang="5400000" scaled="1"/>
          </a:gradFill>
          <a:scene3d>
            <a:camera prst="legacyPerspectiveBottom"/>
            <a:lightRig rig="legacyFlat3" dir="t"/>
          </a:scene3d>
          <a:sp3d extrusionH="887400" prstMaterial="legacyMatte">
            <a:bevelT w="13500" h="13500" prst="angle"/>
            <a:bevelB w="13500" h="13500" prst="angle"/>
            <a:extrusionClr>
              <a:srgbClr val="CCCCFF"/>
            </a:extrusionClr>
          </a:sp3d>
          <a:extLst>
            <a:ext uri="{91240B29-F687-4F45-9708-019B960494DF}">
              <a14:hiddenLine xmlns:a14="http://schemas.microsoft.com/office/drawing/2010/main">
                <a:noFill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13500000" algn="ctr" rotWithShape="0">
                    <a:srgbClr val="CCCCFF">
                      <a:gamma/>
                      <a:shade val="60000"/>
                      <a:invGamma/>
                    </a:srgbClr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flatTx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宋体" panose="02010600030101010101" pitchFamily="2" charset="-122"/>
                <a:cs typeface="+mj-cs"/>
              </a:rPr>
              <a:t>团队任务与目的 </a:t>
            </a:r>
            <a:endParaRPr kumimoji="0" lang="zh-CN" altLang="en-US" sz="2400" b="1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宋体" panose="02010600030101010101" pitchFamily="2" charset="-122"/>
              <a:cs typeface="+mj-cs"/>
            </a:endParaRPr>
          </a:p>
        </p:txBody>
      </p:sp>
      <p:sp>
        <p:nvSpPr>
          <p:cNvPr id="13315" name="Rectangle 3"/>
          <p:cNvSpPr>
            <a:spLocks noGrp="1"/>
          </p:cNvSpPr>
          <p:nvPr>
            <p:ph idx="1"/>
          </p:nvPr>
        </p:nvSpPr>
        <p:spPr>
          <a:xfrm>
            <a:off x="468313" y="1125538"/>
            <a:ext cx="3527425" cy="5162550"/>
          </a:xfrm>
        </p:spPr>
        <p:txBody>
          <a:bodyPr vert="horz" wrap="square" lIns="91440" tIns="45720" rIns="91440" bIns="45720" anchor="t" anchorCtr="0"/>
          <a:lstStyle/>
          <a:p>
            <a:pPr eaLnBrk="1" hangingPunct="1">
              <a:lnSpc>
                <a:spcPct val="180000"/>
              </a:lnSpc>
            </a:pPr>
            <a:r>
              <a:rPr lang="zh-CN" altLang="en-US" dirty="0"/>
              <a:t>招商引资</a:t>
            </a:r>
            <a:endParaRPr lang="zh-CN" altLang="en-US" dirty="0"/>
          </a:p>
          <a:p>
            <a:pPr eaLnBrk="1" hangingPunct="1">
              <a:lnSpc>
                <a:spcPct val="180000"/>
              </a:lnSpc>
            </a:pPr>
            <a:r>
              <a:rPr lang="zh-CN" altLang="en-US" dirty="0"/>
              <a:t>发展工业和商业服务业</a:t>
            </a:r>
            <a:endParaRPr lang="zh-CN" altLang="en-US" dirty="0"/>
          </a:p>
          <a:p>
            <a:pPr eaLnBrk="1" hangingPunct="1">
              <a:lnSpc>
                <a:spcPct val="180000"/>
              </a:lnSpc>
            </a:pPr>
            <a:r>
              <a:rPr lang="zh-CN" altLang="en-US" dirty="0"/>
              <a:t>投资公共事业</a:t>
            </a:r>
            <a:endParaRPr lang="zh-CN" altLang="en-US" dirty="0"/>
          </a:p>
          <a:p>
            <a:pPr eaLnBrk="1" hangingPunct="1">
              <a:lnSpc>
                <a:spcPct val="180000"/>
              </a:lnSpc>
            </a:pPr>
            <a:r>
              <a:rPr lang="zh-CN" altLang="en-US" dirty="0"/>
              <a:t>企业服务政策</a:t>
            </a:r>
            <a:endParaRPr lang="zh-CN" altLang="en-US" dirty="0"/>
          </a:p>
        </p:txBody>
      </p:sp>
      <p:sp>
        <p:nvSpPr>
          <p:cNvPr id="13316" name="Rectangle 3"/>
          <p:cNvSpPr/>
          <p:nvPr/>
        </p:nvSpPr>
        <p:spPr>
          <a:xfrm>
            <a:off x="4572000" y="1052513"/>
            <a:ext cx="3527425" cy="51625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n"/>
              <a:defRPr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n"/>
              <a:defRPr sz="14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342900" lvl="0" indent="-342900" eaLnBrk="1" hangingPunct="1">
              <a:lnSpc>
                <a:spcPct val="180000"/>
              </a:lnSpc>
            </a:pPr>
            <a:r>
              <a:rPr lang="zh-CN" altLang="en-US" dirty="0"/>
              <a:t>提升就业率</a:t>
            </a:r>
            <a:endParaRPr lang="zh-CN" altLang="en-US" dirty="0"/>
          </a:p>
          <a:p>
            <a:pPr marL="342900" lvl="0" indent="-342900" eaLnBrk="1" hangingPunct="1">
              <a:lnSpc>
                <a:spcPct val="180000"/>
              </a:lnSpc>
            </a:pPr>
            <a:r>
              <a:rPr lang="zh-CN" altLang="en-US" dirty="0"/>
              <a:t>增强当地居民幸福感</a:t>
            </a:r>
            <a:endParaRPr lang="zh-CN" altLang="en-US" dirty="0"/>
          </a:p>
          <a:p>
            <a:pPr marL="342900" lvl="0" indent="-342900" eaLnBrk="1" hangingPunct="1">
              <a:lnSpc>
                <a:spcPct val="180000"/>
              </a:lnSpc>
            </a:pPr>
            <a:r>
              <a:rPr lang="zh-CN" altLang="en-US" dirty="0"/>
              <a:t>增进本地区经济实力和发展后劲 </a:t>
            </a:r>
            <a:endParaRPr lang="en-US" altLang="zh-CN" dirty="0"/>
          </a:p>
          <a:p>
            <a:pPr marL="342900" lvl="0" indent="-342900" eaLnBrk="1" hangingPunct="1">
              <a:lnSpc>
                <a:spcPct val="180000"/>
              </a:lnSpc>
            </a:pPr>
            <a:r>
              <a:rPr lang="zh-CN" altLang="en-US" dirty="0"/>
              <a:t>财政平衡</a:t>
            </a:r>
            <a:endParaRPr lang="zh-CN" altLang="en-US" dirty="0"/>
          </a:p>
        </p:txBody>
      </p:sp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161925"/>
            <a:ext cx="5832475" cy="387350"/>
          </a:xfrm>
          <a:gradFill rotWithShape="1">
            <a:gsLst>
              <a:gs pos="0">
                <a:schemeClr val="bg1"/>
              </a:gs>
              <a:gs pos="50000">
                <a:srgbClr val="CCCCFF"/>
              </a:gs>
              <a:gs pos="100000">
                <a:schemeClr val="bg1"/>
              </a:gs>
            </a:gsLst>
            <a:lin ang="5400000" scaled="1"/>
          </a:gradFill>
          <a:scene3d>
            <a:camera prst="legacyPerspectiveBottom"/>
            <a:lightRig rig="legacyFlat3" dir="t"/>
          </a:scene3d>
          <a:sp3d extrusionH="887400" prstMaterial="legacyMatte">
            <a:bevelT w="13500" h="13500" prst="angle"/>
            <a:bevelB w="13500" h="13500" prst="angle"/>
            <a:extrusionClr>
              <a:srgbClr val="CCCCFF"/>
            </a:extrusionClr>
          </a:sp3d>
          <a:extLst>
            <a:ext uri="{91240B29-F687-4F45-9708-019B960494DF}">
              <a14:hiddenLine xmlns:a14="http://schemas.microsoft.com/office/drawing/2010/main">
                <a:noFill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13500000" algn="ctr" rotWithShape="0">
                    <a:srgbClr val="CCCCFF">
                      <a:gamma/>
                      <a:shade val="60000"/>
                      <a:invGamma/>
                    </a:srgbClr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flatTx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j-cs"/>
              </a:rPr>
              <a:t>上课场景 </a:t>
            </a:r>
            <a:endParaRPr kumimoji="0" lang="zh-CN" altLang="en-US" sz="2000" b="1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黑体" panose="02010609060101010101" pitchFamily="49" charset="-122"/>
              <a:cs typeface="+mj-cs"/>
            </a:endParaRPr>
          </a:p>
        </p:txBody>
      </p:sp>
      <p:pic>
        <p:nvPicPr>
          <p:cNvPr id="14339" name="Picture 3" descr="20085231929233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1188" y="3933825"/>
            <a:ext cx="3311525" cy="24860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340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08513" y="3409950"/>
            <a:ext cx="4535487" cy="34480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341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47813" y="765175"/>
            <a:ext cx="5505450" cy="32861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52" name="AutoShape 16"/>
          <p:cNvSpPr/>
          <p:nvPr/>
        </p:nvSpPr>
        <p:spPr>
          <a:xfrm>
            <a:off x="6083618" y="5805488"/>
            <a:ext cx="2447925" cy="1008062"/>
          </a:xfrm>
          <a:prstGeom prst="wedgeRoundRectCallout">
            <a:avLst>
              <a:gd name="adj1" fmla="val -74837"/>
              <a:gd name="adj2" fmla="val -43480"/>
              <a:gd name="adj3" fmla="val 16667"/>
            </a:avLst>
          </a:prstGeom>
          <a:solidFill>
            <a:srgbClr val="FFFFCC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/>
          <a:lstStyle/>
          <a:p>
            <a:pPr>
              <a:lnSpc>
                <a:spcPct val="110000"/>
              </a:lnSpc>
              <a:buClrTx/>
              <a:buFontTx/>
              <a:buChar char="•"/>
            </a:pPr>
            <a:r>
              <a:rPr lang="zh-CN" altLang="en-US" sz="1600" b="1" dirty="0">
                <a:latin typeface="黑体" panose="02010609060101010101" pitchFamily="49" charset="-122"/>
                <a:ea typeface="黑体" panose="02010609060101010101" pitchFamily="49" charset="-122"/>
              </a:rPr>
              <a:t>产业政策变化</a:t>
            </a:r>
            <a:endParaRPr lang="zh-CN" altLang="en-US" sz="1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10000"/>
              </a:lnSpc>
              <a:buClrTx/>
              <a:buFontTx/>
              <a:buChar char="•"/>
            </a:pPr>
            <a:r>
              <a:rPr lang="zh-CN" altLang="en-US" sz="1600" b="1" dirty="0">
                <a:latin typeface="黑体" panose="02010609060101010101" pitchFamily="49" charset="-122"/>
                <a:ea typeface="黑体" panose="02010609060101010101" pitchFamily="49" charset="-122"/>
              </a:rPr>
              <a:t>外部经济波动</a:t>
            </a:r>
            <a:endParaRPr lang="zh-CN" altLang="en-US" sz="1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10000"/>
              </a:lnSpc>
              <a:buClrTx/>
              <a:buFontTx/>
              <a:buChar char="•"/>
            </a:pPr>
            <a:r>
              <a:rPr lang="zh-CN" altLang="en-US" sz="1600" b="1" dirty="0">
                <a:latin typeface="黑体" panose="02010609060101010101" pitchFamily="49" charset="-122"/>
                <a:ea typeface="黑体" panose="02010609060101010101" pitchFamily="49" charset="-122"/>
              </a:rPr>
              <a:t>民间投资断崖式下跌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5538" name="Rectangle 2"/>
          <p:cNvSpPr>
            <a:spLocks noChangeArrowheads="1"/>
          </p:cNvSpPr>
          <p:nvPr/>
        </p:nvSpPr>
        <p:spPr bwMode="auto">
          <a:xfrm>
            <a:off x="2987675" y="1317625"/>
            <a:ext cx="2520950" cy="393700"/>
          </a:xfrm>
          <a:prstGeom prst="rect">
            <a:avLst/>
          </a:prstGeom>
          <a:solidFill>
            <a:schemeClr val="accent2"/>
          </a:solidFill>
          <a:ln>
            <a:noFill/>
          </a:ln>
          <a:effectLst>
            <a:outerShdw dist="17961" dir="2700000" algn="ctr" rotWithShape="0">
              <a:schemeClr val="accent2">
                <a:gamma/>
                <a:shade val="60000"/>
                <a:invGamma/>
              </a:scheme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000" b="1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ea typeface="黑体" panose="02010609060101010101" pitchFamily="49" charset="-122"/>
                <a:sym typeface="+mn-ea"/>
              </a:rPr>
              <a:t>财政预算、政府融资</a:t>
            </a:r>
            <a:endParaRPr kumimoji="0" lang="zh-CN" altLang="en-US" sz="2000" b="1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65539" name="Rectangle 3"/>
          <p:cNvSpPr>
            <a:spLocks noChangeArrowheads="1"/>
          </p:cNvSpPr>
          <p:nvPr/>
        </p:nvSpPr>
        <p:spPr bwMode="auto">
          <a:xfrm>
            <a:off x="2987675" y="3427413"/>
            <a:ext cx="2520950" cy="393700"/>
          </a:xfrm>
          <a:prstGeom prst="rect">
            <a:avLst/>
          </a:prstGeom>
          <a:solidFill>
            <a:schemeClr val="accent2"/>
          </a:solidFill>
          <a:ln>
            <a:noFill/>
          </a:ln>
          <a:effectLst>
            <a:outerShdw dist="17961" dir="2700000" algn="ctr" rotWithShape="0">
              <a:schemeClr val="accent2">
                <a:gamma/>
                <a:shade val="60000"/>
                <a:invGamma/>
              </a:scheme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市政工程 </a:t>
            </a:r>
            <a:endParaRPr kumimoji="0" lang="zh-CN" altLang="en-US" sz="2000" b="1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65540" name="Rectangle 4"/>
          <p:cNvSpPr>
            <a:spLocks noChangeArrowheads="1"/>
          </p:cNvSpPr>
          <p:nvPr/>
        </p:nvSpPr>
        <p:spPr bwMode="auto">
          <a:xfrm>
            <a:off x="2987675" y="1987550"/>
            <a:ext cx="2520950" cy="425450"/>
          </a:xfrm>
          <a:prstGeom prst="rect">
            <a:avLst/>
          </a:prstGeom>
          <a:solidFill>
            <a:schemeClr val="accent2"/>
          </a:solidFill>
          <a:ln>
            <a:noFill/>
          </a:ln>
          <a:effectLst>
            <a:outerShdw dist="17961" dir="2700000" algn="ctr" rotWithShape="0">
              <a:schemeClr val="accent2">
                <a:gamma/>
                <a:shade val="60000"/>
                <a:invGamma/>
              </a:scheme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000" b="1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ea typeface="黑体" panose="02010609060101010101" pitchFamily="49" charset="-122"/>
                <a:sym typeface="+mn-ea"/>
              </a:rPr>
              <a:t>土地规划 </a:t>
            </a: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 </a:t>
            </a:r>
            <a:endParaRPr kumimoji="0" lang="zh-CN" altLang="en-US" sz="2000" b="1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65541" name="Rectangle 5"/>
          <p:cNvSpPr>
            <a:spLocks noChangeArrowheads="1"/>
          </p:cNvSpPr>
          <p:nvPr/>
        </p:nvSpPr>
        <p:spPr bwMode="auto">
          <a:xfrm>
            <a:off x="2987675" y="2706688"/>
            <a:ext cx="2520950" cy="393700"/>
          </a:xfrm>
          <a:prstGeom prst="rect">
            <a:avLst/>
          </a:prstGeom>
          <a:solidFill>
            <a:schemeClr val="accent2"/>
          </a:solidFill>
          <a:ln>
            <a:noFill/>
          </a:ln>
          <a:effectLst>
            <a:outerShdw dist="17961" dir="2700000" algn="ctr" rotWithShape="0">
              <a:schemeClr val="accent2">
                <a:gamma/>
                <a:shade val="60000"/>
                <a:invGamma/>
              </a:scheme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招商引资与合作 </a:t>
            </a:r>
            <a:endParaRPr kumimoji="0" lang="zh-CN" altLang="en-US" sz="2000" b="1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65542" name="Rectangle 6"/>
          <p:cNvSpPr>
            <a:spLocks noChangeArrowheads="1"/>
          </p:cNvSpPr>
          <p:nvPr/>
        </p:nvSpPr>
        <p:spPr bwMode="auto">
          <a:xfrm>
            <a:off x="2987675" y="4867275"/>
            <a:ext cx="2520950" cy="393700"/>
          </a:xfrm>
          <a:prstGeom prst="rect">
            <a:avLst/>
          </a:prstGeom>
          <a:solidFill>
            <a:schemeClr val="accent2"/>
          </a:solidFill>
          <a:ln>
            <a:noFill/>
          </a:ln>
          <a:effectLst>
            <a:outerShdw dist="17961" dir="2700000" algn="ctr" rotWithShape="0">
              <a:schemeClr val="accent2">
                <a:gamma/>
                <a:shade val="60000"/>
                <a:invGamma/>
              </a:scheme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000" b="1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ea typeface="黑体" panose="02010609060101010101" pitchFamily="49" charset="-122"/>
                <a:sym typeface="+mn-ea"/>
              </a:rPr>
              <a:t>企业服务 </a:t>
            </a: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 </a:t>
            </a:r>
            <a:endParaRPr kumimoji="0" lang="zh-CN" altLang="en-US" sz="2000" b="1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65544" name="Line 8"/>
          <p:cNvSpPr>
            <a:spLocks noChangeShapeType="1"/>
          </p:cNvSpPr>
          <p:nvPr/>
        </p:nvSpPr>
        <p:spPr bwMode="auto">
          <a:xfrm>
            <a:off x="4298950" y="1749425"/>
            <a:ext cx="1588" cy="2460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  <a:effectLst>
            <a:outerShdw dist="17961" dir="2700000" algn="ctr" rotWithShape="0">
              <a:schemeClr val="tx1">
                <a:gamma/>
                <a:shade val="60000"/>
                <a:invGamma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6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5545" name="Line 9"/>
          <p:cNvSpPr>
            <a:spLocks noChangeShapeType="1"/>
          </p:cNvSpPr>
          <p:nvPr/>
        </p:nvSpPr>
        <p:spPr bwMode="auto">
          <a:xfrm>
            <a:off x="4298950" y="2470150"/>
            <a:ext cx="1588" cy="2460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  <a:effectLst>
            <a:outerShdw dist="17961" dir="2700000" algn="ctr" rotWithShape="0">
              <a:schemeClr val="tx1">
                <a:gamma/>
                <a:shade val="60000"/>
                <a:invGamma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6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5546" name="Line 10"/>
          <p:cNvSpPr>
            <a:spLocks noChangeShapeType="1"/>
          </p:cNvSpPr>
          <p:nvPr/>
        </p:nvSpPr>
        <p:spPr bwMode="auto">
          <a:xfrm>
            <a:off x="4298950" y="3189288"/>
            <a:ext cx="1588" cy="2460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  <a:effectLst>
            <a:outerShdw dist="17961" dir="2700000" algn="ctr" rotWithShape="0">
              <a:schemeClr val="tx1">
                <a:gamma/>
                <a:shade val="60000"/>
                <a:invGamma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6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5547" name="Line 11"/>
          <p:cNvSpPr>
            <a:spLocks noChangeShapeType="1"/>
          </p:cNvSpPr>
          <p:nvPr/>
        </p:nvSpPr>
        <p:spPr bwMode="auto">
          <a:xfrm>
            <a:off x="4298950" y="3922713"/>
            <a:ext cx="1588" cy="2460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  <a:effectLst>
            <a:outerShdw dist="17961" dir="2700000" algn="ctr" rotWithShape="0">
              <a:schemeClr val="tx1">
                <a:gamma/>
                <a:shade val="60000"/>
                <a:invGamma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6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5548" name="Rectangle 12"/>
          <p:cNvSpPr>
            <a:spLocks noChangeArrowheads="1"/>
          </p:cNvSpPr>
          <p:nvPr/>
        </p:nvSpPr>
        <p:spPr bwMode="auto">
          <a:xfrm>
            <a:off x="2987675" y="596900"/>
            <a:ext cx="2520950" cy="393700"/>
          </a:xfrm>
          <a:prstGeom prst="rect">
            <a:avLst/>
          </a:prstGeom>
          <a:solidFill>
            <a:schemeClr val="accent2"/>
          </a:solidFill>
          <a:ln>
            <a:noFill/>
          </a:ln>
          <a:effectLst>
            <a:outerShdw dist="17961" dir="2700000" algn="ctr" rotWithShape="0">
              <a:schemeClr val="accent2">
                <a:gamma/>
                <a:shade val="60000"/>
                <a:invGamma/>
              </a:scheme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区情调研 </a:t>
            </a:r>
            <a:endParaRPr kumimoji="0" lang="zh-CN" altLang="en-US" sz="2000" b="1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65549" name="Line 13"/>
          <p:cNvSpPr>
            <a:spLocks noChangeShapeType="1"/>
          </p:cNvSpPr>
          <p:nvPr/>
        </p:nvSpPr>
        <p:spPr bwMode="auto">
          <a:xfrm>
            <a:off x="4298950" y="1030288"/>
            <a:ext cx="1588" cy="2460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  <a:effectLst>
            <a:outerShdw dist="17961" dir="2700000" algn="ctr" rotWithShape="0">
              <a:schemeClr val="tx1">
                <a:gamma/>
                <a:shade val="60000"/>
                <a:invGamma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6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5550" name="AutoShape 14"/>
          <p:cNvSpPr/>
          <p:nvPr/>
        </p:nvSpPr>
        <p:spPr>
          <a:xfrm>
            <a:off x="5653088" y="584200"/>
            <a:ext cx="3492500" cy="1052513"/>
          </a:xfrm>
          <a:prstGeom prst="wedgeRoundRectCallout">
            <a:avLst>
              <a:gd name="adj1" fmla="val -71772"/>
              <a:gd name="adj2" fmla="val -28461"/>
              <a:gd name="adj3" fmla="val 16667"/>
            </a:avLst>
          </a:prstGeom>
          <a:solidFill>
            <a:srgbClr val="FFFFCC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/>
          <a:lstStyle/>
          <a:p>
            <a:pPr>
              <a:lnSpc>
                <a:spcPct val="110000"/>
              </a:lnSpc>
              <a:buClrTx/>
              <a:buFontTx/>
              <a:buChar char="•"/>
            </a:pPr>
            <a:r>
              <a:rPr lang="zh-CN" altLang="en-US" sz="1600" b="1" dirty="0">
                <a:latin typeface="黑体" panose="02010609060101010101" pitchFamily="49" charset="-122"/>
                <a:ea typeface="黑体" panose="02010609060101010101" pitchFamily="49" charset="-122"/>
              </a:rPr>
              <a:t>上年财政收入 </a:t>
            </a:r>
            <a:endParaRPr lang="zh-CN" altLang="en-US" sz="1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10000"/>
              </a:lnSpc>
              <a:buClrTx/>
              <a:buFontTx/>
              <a:buChar char="•"/>
            </a:pPr>
            <a:r>
              <a:rPr lang="zh-CN" altLang="en-US" sz="1600" b="1" dirty="0">
                <a:latin typeface="黑体" panose="02010609060101010101" pitchFamily="49" charset="-122"/>
                <a:ea typeface="黑体" panose="02010609060101010101" pitchFamily="49" charset="-122"/>
              </a:rPr>
              <a:t>区域特色企业的行业分布与产值 </a:t>
            </a:r>
            <a:endParaRPr lang="zh-CN" altLang="en-US" sz="1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50000"/>
              </a:lnSpc>
              <a:buClrTx/>
              <a:buFontTx/>
              <a:buChar char="•"/>
            </a:pPr>
            <a:r>
              <a:rPr lang="zh-CN" altLang="en-US" sz="1600" b="1" dirty="0">
                <a:latin typeface="黑体" panose="02010609060101010101" pitchFamily="49" charset="-122"/>
                <a:ea typeface="黑体" panose="02010609060101010101" pitchFamily="49" charset="-122"/>
              </a:rPr>
              <a:t>常住人口</a:t>
            </a:r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5551" name="AutoShape 15"/>
          <p:cNvSpPr/>
          <p:nvPr/>
        </p:nvSpPr>
        <p:spPr>
          <a:xfrm>
            <a:off x="90805" y="1844675"/>
            <a:ext cx="2195513" cy="1296988"/>
          </a:xfrm>
          <a:prstGeom prst="wedgeRoundRectCallout">
            <a:avLst>
              <a:gd name="adj1" fmla="val 110202"/>
              <a:gd name="adj2" fmla="val -30758"/>
              <a:gd name="adj3" fmla="val 16667"/>
            </a:avLst>
          </a:prstGeom>
          <a:solidFill>
            <a:srgbClr val="FFFFCC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/>
          <a:lstStyle/>
          <a:p>
            <a:pPr>
              <a:lnSpc>
                <a:spcPct val="110000"/>
              </a:lnSpc>
              <a:buClrTx/>
              <a:buFontTx/>
              <a:buChar char="•"/>
            </a:pPr>
            <a:r>
              <a:rPr lang="zh-CN" altLang="en-US" sz="1600" b="1" dirty="0">
                <a:latin typeface="黑体" panose="02010609060101010101" pitchFamily="49" charset="-122"/>
                <a:ea typeface="黑体" panose="02010609060101010101" pitchFamily="49" charset="-122"/>
              </a:rPr>
              <a:t>工业用地</a:t>
            </a:r>
            <a:endParaRPr lang="zh-CN" altLang="en-US" sz="1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10000"/>
              </a:lnSpc>
              <a:buClrTx/>
              <a:buFontTx/>
              <a:buChar char="•"/>
            </a:pPr>
            <a:r>
              <a:rPr lang="zh-CN" altLang="en-US" sz="1600" b="1" dirty="0">
                <a:latin typeface="黑体" panose="02010609060101010101" pitchFamily="49" charset="-122"/>
                <a:ea typeface="黑体" panose="02010609060101010101" pitchFamily="49" charset="-122"/>
              </a:rPr>
              <a:t>商业与服务业用地</a:t>
            </a:r>
            <a:endParaRPr lang="zh-CN" altLang="en-US" sz="1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10000"/>
              </a:lnSpc>
              <a:buClrTx/>
              <a:buFontTx/>
              <a:buChar char="•"/>
            </a:pPr>
            <a:r>
              <a:rPr lang="zh-CN" altLang="en-US" sz="1600" b="1" dirty="0">
                <a:latin typeface="黑体" panose="02010609060101010101" pitchFamily="49" charset="-122"/>
                <a:ea typeface="黑体" panose="02010609060101010101" pitchFamily="49" charset="-122"/>
              </a:rPr>
              <a:t>公共事业用地</a:t>
            </a:r>
            <a:endParaRPr lang="zh-CN" altLang="en-US" sz="1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10000"/>
              </a:lnSpc>
              <a:buClrTx/>
              <a:buFontTx/>
              <a:buChar char="•"/>
            </a:pPr>
            <a:r>
              <a:rPr lang="zh-CN" altLang="en-US" sz="1600" b="1" dirty="0">
                <a:latin typeface="黑体" panose="02010609060101010101" pitchFamily="49" charset="-122"/>
                <a:ea typeface="黑体" panose="02010609060101010101" pitchFamily="49" charset="-122"/>
              </a:rPr>
              <a:t>住宅用地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AutoShape 16"/>
          <p:cNvSpPr/>
          <p:nvPr/>
        </p:nvSpPr>
        <p:spPr>
          <a:xfrm>
            <a:off x="85725" y="3213100"/>
            <a:ext cx="2124075" cy="720725"/>
          </a:xfrm>
          <a:prstGeom prst="wedgeRoundRectCallout">
            <a:avLst>
              <a:gd name="adj1" fmla="val 100014"/>
              <a:gd name="adj2" fmla="val 4449"/>
              <a:gd name="adj3" fmla="val 16667"/>
            </a:avLst>
          </a:prstGeom>
          <a:solidFill>
            <a:srgbClr val="FFFFCC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/>
          <a:lstStyle/>
          <a:p>
            <a:pPr>
              <a:lnSpc>
                <a:spcPct val="110000"/>
              </a:lnSpc>
              <a:buClrTx/>
              <a:buFontTx/>
              <a:buChar char="•"/>
            </a:pPr>
            <a:r>
              <a:rPr lang="zh-CN" altLang="en-US" sz="1600" b="1" dirty="0">
                <a:latin typeface="黑体" panose="02010609060101010101" pitchFamily="49" charset="-122"/>
                <a:ea typeface="黑体" panose="02010609060101010101" pitchFamily="49" charset="-122"/>
              </a:rPr>
              <a:t>政府投资运营</a:t>
            </a:r>
            <a:endParaRPr lang="zh-CN" altLang="en-US" sz="1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10000"/>
              </a:lnSpc>
              <a:buClrTx/>
              <a:buFontTx/>
              <a:buChar char="•"/>
            </a:pPr>
            <a:r>
              <a:rPr lang="en-US" altLang="zh-CN" sz="1600" b="1" dirty="0">
                <a:latin typeface="黑体" panose="02010609060101010101" pitchFamily="49" charset="-122"/>
                <a:ea typeface="黑体" panose="02010609060101010101" pitchFamily="49" charset="-122"/>
              </a:rPr>
              <a:t>PPP</a:t>
            </a:r>
            <a:r>
              <a:rPr lang="zh-CN" altLang="en-US" sz="1600" b="1" dirty="0">
                <a:latin typeface="黑体" panose="02010609060101010101" pitchFamily="49" charset="-122"/>
                <a:ea typeface="黑体" panose="02010609060101010101" pitchFamily="49" charset="-122"/>
              </a:rPr>
              <a:t>模式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5554" name="Rectangle 18"/>
          <p:cNvSpPr>
            <a:spLocks noChangeArrowheads="1"/>
          </p:cNvSpPr>
          <p:nvPr/>
        </p:nvSpPr>
        <p:spPr bwMode="auto">
          <a:xfrm>
            <a:off x="2987675" y="5638800"/>
            <a:ext cx="2520950" cy="393700"/>
          </a:xfrm>
          <a:prstGeom prst="rect">
            <a:avLst/>
          </a:prstGeom>
          <a:solidFill>
            <a:schemeClr val="accent2"/>
          </a:solidFill>
          <a:ln>
            <a:noFill/>
          </a:ln>
          <a:effectLst>
            <a:outerShdw dist="17961" dir="2700000" algn="ctr" rotWithShape="0">
              <a:schemeClr val="accent2">
                <a:gamma/>
                <a:shade val="60000"/>
                <a:invGamma/>
              </a:scheme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000" b="1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ea typeface="黑体" panose="02010609060101010101" pitchFamily="49" charset="-122"/>
                <a:sym typeface="+mn-ea"/>
              </a:rPr>
              <a:t> 经济风险与企业发展</a:t>
            </a:r>
            <a:endParaRPr kumimoji="0" lang="zh-CN" altLang="en-US" sz="2000" b="1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65555" name="Line 19"/>
          <p:cNvSpPr>
            <a:spLocks noChangeShapeType="1"/>
          </p:cNvSpPr>
          <p:nvPr/>
        </p:nvSpPr>
        <p:spPr bwMode="auto">
          <a:xfrm>
            <a:off x="4298950" y="4629150"/>
            <a:ext cx="1588" cy="2460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  <a:effectLst>
            <a:outerShdw dist="17961" dir="2700000" algn="ctr" rotWithShape="0">
              <a:schemeClr val="tx1">
                <a:gamma/>
                <a:shade val="60000"/>
                <a:invGamma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6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5556" name="Line 20"/>
          <p:cNvSpPr>
            <a:spLocks noChangeShapeType="1"/>
          </p:cNvSpPr>
          <p:nvPr/>
        </p:nvSpPr>
        <p:spPr bwMode="auto">
          <a:xfrm>
            <a:off x="4298950" y="5362575"/>
            <a:ext cx="1588" cy="2460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  <a:effectLst>
            <a:outerShdw dist="17961" dir="2700000" algn="ctr" rotWithShape="0">
              <a:schemeClr val="tx1">
                <a:gamma/>
                <a:shade val="60000"/>
                <a:invGamma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6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5557" name="Rectangle 21"/>
          <p:cNvSpPr>
            <a:spLocks noChangeArrowheads="1"/>
          </p:cNvSpPr>
          <p:nvPr/>
        </p:nvSpPr>
        <p:spPr bwMode="auto">
          <a:xfrm>
            <a:off x="2987675" y="6346825"/>
            <a:ext cx="2520950" cy="393700"/>
          </a:xfrm>
          <a:prstGeom prst="rect">
            <a:avLst/>
          </a:prstGeom>
          <a:solidFill>
            <a:schemeClr val="accent2"/>
          </a:solidFill>
          <a:ln>
            <a:noFill/>
          </a:ln>
          <a:effectLst>
            <a:outerShdw dist="17961" dir="2700000" algn="ctr" rotWithShape="0">
              <a:schemeClr val="accent2">
                <a:gamma/>
                <a:shade val="60000"/>
                <a:invGamma/>
              </a:scheme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000" b="1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ea typeface="黑体" panose="02010609060101010101" pitchFamily="49" charset="-122"/>
                <a:sym typeface="+mn-ea"/>
              </a:rPr>
              <a:t>公共事业投资</a:t>
            </a:r>
            <a:endParaRPr kumimoji="0" lang="zh-CN" altLang="en-US" sz="2000" b="1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65558" name="Line 22"/>
          <p:cNvSpPr>
            <a:spLocks noChangeShapeType="1"/>
          </p:cNvSpPr>
          <p:nvPr/>
        </p:nvSpPr>
        <p:spPr bwMode="auto">
          <a:xfrm>
            <a:off x="4298950" y="6070600"/>
            <a:ext cx="1588" cy="2460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  <a:effectLst>
            <a:outerShdw dist="17961" dir="2700000" algn="ctr" rotWithShape="0">
              <a:schemeClr val="tx1">
                <a:gamma/>
                <a:shade val="60000"/>
                <a:invGamma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6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AutoShape 16"/>
          <p:cNvSpPr/>
          <p:nvPr/>
        </p:nvSpPr>
        <p:spPr>
          <a:xfrm>
            <a:off x="107950" y="981075"/>
            <a:ext cx="2195513" cy="719138"/>
          </a:xfrm>
          <a:prstGeom prst="wedgeRoundRectCallout">
            <a:avLst>
              <a:gd name="adj1" fmla="val 84866"/>
              <a:gd name="adj2" fmla="val 15165"/>
              <a:gd name="adj3" fmla="val 16667"/>
            </a:avLst>
          </a:prstGeom>
          <a:solidFill>
            <a:srgbClr val="FFFFCC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/>
          <a:lstStyle/>
          <a:p>
            <a:pPr>
              <a:lnSpc>
                <a:spcPct val="110000"/>
              </a:lnSpc>
              <a:buClrTx/>
              <a:buFontTx/>
              <a:buChar char="•"/>
            </a:pPr>
            <a:r>
              <a:rPr lang="zh-CN" altLang="en-US" sz="1600" b="1" dirty="0">
                <a:latin typeface="黑体" panose="02010609060101010101" pitchFamily="49" charset="-122"/>
                <a:ea typeface="黑体" panose="02010609060101010101" pitchFamily="49" charset="-122"/>
              </a:rPr>
              <a:t>地方政府债券</a:t>
            </a:r>
            <a:endParaRPr lang="zh-CN" altLang="en-US" sz="1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10000"/>
              </a:lnSpc>
              <a:buClrTx/>
              <a:buFontTx/>
              <a:buChar char="•"/>
            </a:pPr>
            <a:r>
              <a:rPr lang="zh-CN" altLang="en-US" sz="1600" b="1" dirty="0">
                <a:latin typeface="黑体" panose="02010609060101010101" pitchFamily="49" charset="-122"/>
                <a:ea typeface="黑体" panose="02010609060101010101" pitchFamily="49" charset="-122"/>
              </a:rPr>
              <a:t>平台融资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" name="AutoShape 16"/>
          <p:cNvSpPr/>
          <p:nvPr/>
        </p:nvSpPr>
        <p:spPr>
          <a:xfrm>
            <a:off x="6227763" y="3141663"/>
            <a:ext cx="2232025" cy="1008062"/>
          </a:xfrm>
          <a:prstGeom prst="wedgeRoundRectCallout">
            <a:avLst>
              <a:gd name="adj1" fmla="val -86771"/>
              <a:gd name="adj2" fmla="val -72015"/>
              <a:gd name="adj3" fmla="val 16667"/>
            </a:avLst>
          </a:prstGeom>
          <a:solidFill>
            <a:srgbClr val="FFFFCC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/>
          <a:lstStyle/>
          <a:p>
            <a:pPr>
              <a:lnSpc>
                <a:spcPct val="110000"/>
              </a:lnSpc>
              <a:buClrTx/>
              <a:buFontTx/>
              <a:buChar char="•"/>
            </a:pPr>
            <a:r>
              <a:rPr lang="zh-CN" altLang="en-US" sz="1600" b="1" dirty="0">
                <a:latin typeface="黑体" panose="02010609060101010101" pitchFamily="49" charset="-122"/>
                <a:ea typeface="黑体" panose="02010609060101010101" pitchFamily="49" charset="-122"/>
              </a:rPr>
              <a:t>主导型制造业招商</a:t>
            </a:r>
            <a:endParaRPr lang="zh-CN" altLang="en-US" sz="1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10000"/>
              </a:lnSpc>
              <a:buClrTx/>
              <a:buFontTx/>
              <a:buChar char="•"/>
            </a:pPr>
            <a:r>
              <a:rPr lang="zh-CN" altLang="en-US" sz="1600" b="1" dirty="0">
                <a:latin typeface="黑体" panose="02010609060101010101" pitchFamily="49" charset="-122"/>
                <a:ea typeface="黑体" panose="02010609060101010101" pitchFamily="49" charset="-122"/>
              </a:rPr>
              <a:t>配套型制造业招商</a:t>
            </a:r>
            <a:endParaRPr lang="zh-CN" altLang="en-US" sz="1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10000"/>
              </a:lnSpc>
              <a:buClrTx/>
              <a:buFontTx/>
              <a:buChar char="•"/>
            </a:pPr>
            <a:r>
              <a:rPr lang="zh-CN" altLang="en-US" sz="1600" b="1" dirty="0">
                <a:latin typeface="黑体" panose="02010609060101010101" pitchFamily="49" charset="-122"/>
                <a:ea typeface="黑体" panose="02010609060101010101" pitchFamily="49" charset="-122"/>
              </a:rPr>
              <a:t>高端服务业招商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AutoShape 16"/>
          <p:cNvSpPr/>
          <p:nvPr/>
        </p:nvSpPr>
        <p:spPr>
          <a:xfrm>
            <a:off x="72390" y="4031298"/>
            <a:ext cx="2195513" cy="719137"/>
          </a:xfrm>
          <a:prstGeom prst="wedgeRoundRectCallout">
            <a:avLst>
              <a:gd name="adj1" fmla="val 90014"/>
              <a:gd name="adj2" fmla="val -11545"/>
              <a:gd name="adj3" fmla="val 16667"/>
            </a:avLst>
          </a:prstGeom>
          <a:solidFill>
            <a:srgbClr val="FFFFCC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/>
          <a:lstStyle/>
          <a:p>
            <a:pPr>
              <a:lnSpc>
                <a:spcPct val="110000"/>
              </a:lnSpc>
              <a:buClrTx/>
              <a:buFontTx/>
              <a:buChar char="•"/>
            </a:pPr>
            <a:r>
              <a:rPr lang="zh-CN" altLang="en-US" sz="1600" b="1" dirty="0">
                <a:latin typeface="黑体" panose="02010609060101010101" pitchFamily="49" charset="-122"/>
                <a:ea typeface="黑体" panose="02010609060101010101" pitchFamily="49" charset="-122"/>
              </a:rPr>
              <a:t>高端人才安家补贴</a:t>
            </a:r>
            <a:endParaRPr lang="zh-CN" altLang="en-US" sz="1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10000"/>
              </a:lnSpc>
              <a:buClrTx/>
              <a:buFontTx/>
              <a:buChar char="•"/>
            </a:pPr>
            <a:r>
              <a:rPr lang="zh-CN" altLang="en-US" sz="1600" b="1" dirty="0">
                <a:latin typeface="黑体" panose="02010609060101010101" pitchFamily="49" charset="-122"/>
                <a:ea typeface="黑体" panose="02010609060101010101" pitchFamily="49" charset="-122"/>
              </a:rPr>
              <a:t>高端人才科研补助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" name="AutoShape 16"/>
          <p:cNvSpPr/>
          <p:nvPr/>
        </p:nvSpPr>
        <p:spPr>
          <a:xfrm>
            <a:off x="107315" y="4869180"/>
            <a:ext cx="2195513" cy="719138"/>
          </a:xfrm>
          <a:prstGeom prst="wedgeRoundRectCallout">
            <a:avLst>
              <a:gd name="adj1" fmla="val 95278"/>
              <a:gd name="adj2" fmla="val -24128"/>
              <a:gd name="adj3" fmla="val 16667"/>
            </a:avLst>
          </a:prstGeom>
          <a:solidFill>
            <a:srgbClr val="FFFFCC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/>
          <a:lstStyle/>
          <a:p>
            <a:pPr>
              <a:lnSpc>
                <a:spcPct val="110000"/>
              </a:lnSpc>
              <a:buClrTx/>
              <a:buFontTx/>
              <a:buChar char="•"/>
            </a:pPr>
            <a:r>
              <a:rPr lang="zh-CN" altLang="en-US" sz="1600" b="1" dirty="0">
                <a:latin typeface="黑体" panose="02010609060101010101" pitchFamily="49" charset="-122"/>
                <a:ea typeface="黑体" panose="02010609060101010101" pitchFamily="49" charset="-122"/>
              </a:rPr>
              <a:t>科技创新补贴</a:t>
            </a:r>
            <a:endParaRPr lang="zh-CN" altLang="en-US" sz="1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10000"/>
              </a:lnSpc>
              <a:buClrTx/>
              <a:buFontTx/>
              <a:buChar char="•"/>
            </a:pPr>
            <a:r>
              <a:rPr lang="zh-CN" altLang="en-US" sz="1600" b="1" dirty="0">
                <a:latin typeface="黑体" panose="02010609060101010101" pitchFamily="49" charset="-122"/>
                <a:ea typeface="黑体" panose="02010609060101010101" pitchFamily="49" charset="-122"/>
              </a:rPr>
              <a:t>节能补贴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337" name="标题 7"/>
          <p:cNvSpPr>
            <a:spLocks noGrp="1"/>
          </p:cNvSpPr>
          <p:nvPr>
            <p:ph type="title" idx="4294967295"/>
          </p:nvPr>
        </p:nvSpPr>
        <p:spPr/>
        <p:txBody>
          <a:bodyPr vert="horz" wrap="square" lIns="91440" tIns="45720" rIns="91440" bIns="45720" anchor="ctr" anchorCtr="0"/>
          <a:lstStyle/>
          <a:p>
            <a:pPr eaLnBrk="1" hangingPunct="1"/>
            <a:r>
              <a:rPr lang="zh-CN" altLang="en-US" sz="2800" b="1" dirty="0">
                <a:solidFill>
                  <a:srgbClr val="FFFFCC"/>
                </a:solidFill>
              </a:rPr>
              <a:t>沙盘运营流程</a:t>
            </a:r>
            <a:endParaRPr lang="zh-CN" altLang="en-US" sz="2800" b="1" dirty="0">
              <a:solidFill>
                <a:srgbClr val="FFFFCC"/>
              </a:solidFill>
            </a:endParaRPr>
          </a:p>
        </p:txBody>
      </p:sp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2987675" y="4148138"/>
            <a:ext cx="2520950" cy="393700"/>
          </a:xfrm>
          <a:prstGeom prst="rect">
            <a:avLst/>
          </a:prstGeom>
          <a:solidFill>
            <a:schemeClr val="accent2"/>
          </a:solidFill>
          <a:ln>
            <a:noFill/>
          </a:ln>
          <a:effectLst>
            <a:outerShdw dist="17961" dir="2700000" algn="ctr" rotWithShape="0">
              <a:schemeClr val="accent2">
                <a:gamma/>
                <a:shade val="60000"/>
                <a:invGamma/>
              </a:scheme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000" b="1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ea typeface="黑体" panose="02010609060101010101" pitchFamily="49" charset="-122"/>
                <a:sym typeface="+mn-ea"/>
              </a:rPr>
              <a:t>人才竞争</a:t>
            </a:r>
            <a:endParaRPr kumimoji="0" lang="zh-CN" altLang="en-US" sz="2000" b="1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8" name="AutoShape 16"/>
          <p:cNvSpPr/>
          <p:nvPr/>
        </p:nvSpPr>
        <p:spPr>
          <a:xfrm>
            <a:off x="107315" y="5711508"/>
            <a:ext cx="2195513" cy="1008062"/>
          </a:xfrm>
          <a:prstGeom prst="wedgeRoundRectCallout">
            <a:avLst>
              <a:gd name="adj1" fmla="val 85357"/>
              <a:gd name="adj2" fmla="val 33622"/>
              <a:gd name="adj3" fmla="val 16667"/>
            </a:avLst>
          </a:prstGeom>
          <a:solidFill>
            <a:srgbClr val="FFFFCC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/>
          <a:lstStyle/>
          <a:p>
            <a:pPr>
              <a:lnSpc>
                <a:spcPct val="110000"/>
              </a:lnSpc>
              <a:buClrTx/>
              <a:buFontTx/>
              <a:buChar char="•"/>
            </a:pPr>
            <a:r>
              <a:rPr lang="zh-CN" altLang="en-US" sz="1600" b="1" dirty="0">
                <a:latin typeface="黑体" panose="02010609060101010101" pitchFamily="49" charset="-122"/>
                <a:ea typeface="黑体" panose="02010609060101010101" pitchFamily="49" charset="-122"/>
              </a:rPr>
              <a:t>文体场馆</a:t>
            </a:r>
            <a:endParaRPr lang="zh-CN" altLang="en-US" sz="1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10000"/>
              </a:lnSpc>
              <a:buClrTx/>
              <a:buFontTx/>
              <a:buChar char="•"/>
            </a:pPr>
            <a:r>
              <a:rPr lang="zh-CN" altLang="en-US" sz="1600" b="1" dirty="0">
                <a:latin typeface="黑体" panose="02010609060101010101" pitchFamily="49" charset="-122"/>
                <a:ea typeface="黑体" panose="02010609060101010101" pitchFamily="49" charset="-122"/>
              </a:rPr>
              <a:t>医院</a:t>
            </a:r>
            <a:endParaRPr lang="zh-CN" altLang="en-US" sz="1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10000"/>
              </a:lnSpc>
              <a:buClrTx/>
              <a:buFontTx/>
              <a:buChar char="•"/>
            </a:pPr>
            <a:r>
              <a:rPr lang="zh-CN" altLang="en-US" sz="1600" b="1" dirty="0">
                <a:latin typeface="黑体" panose="02010609060101010101" pitchFamily="49" charset="-122"/>
                <a:ea typeface="黑体" panose="02010609060101010101" pitchFamily="49" charset="-122"/>
              </a:rPr>
              <a:t>学校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55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655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655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655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655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55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55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655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655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655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655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655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655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5" dur="500"/>
                                        <p:tgtEl>
                                          <p:spTgt spid="655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8" dur="500"/>
                                        <p:tgtEl>
                                          <p:spTgt spid="655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1" dur="500"/>
                                        <p:tgtEl>
                                          <p:spTgt spid="65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4" dur="500"/>
                                        <p:tgtEl>
                                          <p:spTgt spid="655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65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0" dur="500"/>
                                        <p:tgtEl>
                                          <p:spTgt spid="65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3" dur="500"/>
                                        <p:tgtEl>
                                          <p:spTgt spid="655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552" grpId="0" bldLvl="0" animBg="1"/>
      <p:bldP spid="65538" grpId="0" bldLvl="0" animBg="1" uiExpand="1"/>
      <p:bldP spid="65539" grpId="0" bldLvl="0" animBg="1"/>
      <p:bldP spid="65540" grpId="0" bldLvl="0" animBg="1"/>
      <p:bldP spid="65541" grpId="0" bldLvl="0" animBg="1"/>
      <p:bldP spid="65542" grpId="0" bldLvl="0" animBg="1"/>
      <p:bldP spid="65548" grpId="0" bldLvl="0" animBg="1"/>
      <p:bldP spid="65550" grpId="0" bldLvl="0" animBg="1"/>
      <p:bldP spid="65551" grpId="0" bldLvl="0" animBg="1"/>
      <p:bldP spid="2" grpId="0" bldLvl="0" animBg="1"/>
      <p:bldP spid="65554" grpId="0" bldLvl="0" animBg="1"/>
      <p:bldP spid="65557" grpId="0" bldLvl="0" animBg="1"/>
      <p:bldP spid="3" grpId="0" bldLvl="0" animBg="1"/>
      <p:bldP spid="4" grpId="0" bldLvl="0" animBg="1"/>
      <p:bldP spid="6" grpId="0" bldLvl="0" animBg="1"/>
      <p:bldP spid="7" grpId="0" bldLvl="0" animBg="1"/>
      <p:bldP spid="5" grpId="0" bldLvl="0" animBg="1"/>
      <p:bldP spid="8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 anchorCtr="0"/>
          <a:lstStyle/>
          <a:p>
            <a:pPr eaLnBrk="1" hangingPunct="1"/>
            <a:r>
              <a:rPr lang="zh-CN" altLang="en-US" b="1" dirty="0">
                <a:solidFill>
                  <a:srgbClr val="FFFFCC"/>
                </a:solidFill>
                <a:ea typeface="宋体" panose="02010600030101010101" pitchFamily="2" charset="-122"/>
              </a:rPr>
              <a:t>考核指标</a:t>
            </a:r>
            <a:endParaRPr lang="zh-CN" altLang="en-US" b="1" dirty="0">
              <a:solidFill>
                <a:srgbClr val="FFFFCC"/>
              </a:solidFill>
              <a:ea typeface="宋体" panose="02010600030101010101" pitchFamily="2" charset="-122"/>
            </a:endParaRPr>
          </a:p>
        </p:txBody>
      </p:sp>
      <p:sp>
        <p:nvSpPr>
          <p:cNvPr id="16387" name="Rectangle 3"/>
          <p:cNvSpPr>
            <a:spLocks noGrp="1"/>
          </p:cNvSpPr>
          <p:nvPr>
            <p:ph idx="1"/>
          </p:nvPr>
        </p:nvSpPr>
        <p:spPr/>
        <p:txBody>
          <a:bodyPr vert="horz" wrap="square" lIns="91440" tIns="45720" rIns="91440" bIns="45720" anchor="t" anchorCtr="0"/>
          <a:lstStyle/>
          <a:p>
            <a:pPr eaLnBrk="1" hangingPunct="1">
              <a:lnSpc>
                <a:spcPct val="160000"/>
              </a:lnSpc>
            </a:pPr>
            <a:r>
              <a:rPr lang="zh-CN" altLang="en-US" dirty="0"/>
              <a:t>新增就业占常住人口比例</a:t>
            </a:r>
            <a:endParaRPr lang="zh-CN" altLang="en-US" dirty="0"/>
          </a:p>
          <a:p>
            <a:pPr eaLnBrk="1" hangingPunct="1">
              <a:lnSpc>
                <a:spcPct val="160000"/>
              </a:lnSpc>
            </a:pPr>
            <a:r>
              <a:rPr lang="zh-CN" altLang="en-US" dirty="0"/>
              <a:t>企业活力指数</a:t>
            </a:r>
            <a:endParaRPr lang="zh-CN" altLang="en-US" dirty="0"/>
          </a:p>
          <a:p>
            <a:pPr eaLnBrk="1" hangingPunct="1">
              <a:lnSpc>
                <a:spcPct val="160000"/>
              </a:lnSpc>
            </a:pPr>
            <a:r>
              <a:rPr lang="zh-CN" altLang="en-US" dirty="0"/>
              <a:t>居民幸福值</a:t>
            </a:r>
            <a:endParaRPr lang="en-US" altLang="zh-CN" dirty="0"/>
          </a:p>
          <a:p>
            <a:pPr eaLnBrk="1" hangingPunct="1">
              <a:lnSpc>
                <a:spcPct val="160000"/>
              </a:lnSpc>
            </a:pPr>
            <a:r>
              <a:rPr lang="zh-CN" altLang="en-US" dirty="0"/>
              <a:t>财政平衡</a:t>
            </a:r>
            <a:endParaRPr lang="zh-CN" altLang="en-US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Oval 5"/>
          <p:cNvSpPr/>
          <p:nvPr/>
        </p:nvSpPr>
        <p:spPr>
          <a:xfrm>
            <a:off x="1755775" y="1411288"/>
            <a:ext cx="1019175" cy="688975"/>
          </a:xfrm>
          <a:prstGeom prst="ellipse">
            <a:avLst/>
          </a:prstGeom>
          <a:gradFill rotWithShape="1">
            <a:gsLst>
              <a:gs pos="0">
                <a:srgbClr val="3399FF"/>
              </a:gs>
              <a:gs pos="100000">
                <a:srgbClr val="184776"/>
              </a:gs>
            </a:gsLst>
            <a:path path="shape">
              <a:fillToRect l="50000" t="50000" r="50000" b="50000"/>
            </a:path>
            <a:tileRect/>
          </a:gradFill>
          <a:ln w="6350" cap="flat" cmpd="sng">
            <a:solidFill>
              <a:srgbClr val="808080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n"/>
              <a:defRPr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n"/>
              <a:defRPr sz="14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>
              <a:spcBef>
                <a:spcPct val="0"/>
              </a:spcBef>
              <a:buClrTx/>
              <a:buFontTx/>
              <a:buNone/>
            </a:pPr>
            <a:r>
              <a:rPr lang="zh-CN" altLang="en-US" sz="2400" b="1" dirty="0">
                <a:solidFill>
                  <a:srgbClr val="F9FF0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分 组</a:t>
            </a:r>
            <a:endParaRPr lang="zh-CN" altLang="en-US" sz="2400" b="1" dirty="0">
              <a:solidFill>
                <a:srgbClr val="F9FF0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7411" name="Line 6"/>
          <p:cNvSpPr/>
          <p:nvPr/>
        </p:nvSpPr>
        <p:spPr>
          <a:xfrm>
            <a:off x="2824163" y="1755775"/>
            <a:ext cx="541337" cy="0"/>
          </a:xfrm>
          <a:prstGeom prst="line">
            <a:avLst/>
          </a:prstGeom>
          <a:ln w="44450" cap="flat" cmpd="sng">
            <a:solidFill>
              <a:srgbClr val="808080"/>
            </a:solidFill>
            <a:prstDash val="solid"/>
            <a:headEnd type="none" w="med" len="med"/>
            <a:tailEnd type="stealth" w="med" len="med"/>
          </a:ln>
        </p:spPr>
      </p:sp>
      <p:sp>
        <p:nvSpPr>
          <p:cNvPr id="17412" name="AutoShape 7"/>
          <p:cNvSpPr/>
          <p:nvPr/>
        </p:nvSpPr>
        <p:spPr>
          <a:xfrm>
            <a:off x="5148263" y="1430338"/>
            <a:ext cx="1295400" cy="671512"/>
          </a:xfrm>
          <a:prstGeom prst="roundRect">
            <a:avLst>
              <a:gd name="adj" fmla="val 16667"/>
            </a:avLst>
          </a:prstGeom>
          <a:noFill/>
          <a:ln w="63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n"/>
              <a:defRPr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n"/>
              <a:defRPr sz="14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>
              <a:spcBef>
                <a:spcPct val="0"/>
              </a:spcBef>
              <a:buClrTx/>
              <a:buFontTx/>
              <a:buNone/>
            </a:pPr>
            <a:r>
              <a:rPr lang="zh-CN" altLang="en-US" sz="1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学习运</a:t>
            </a:r>
            <a:endParaRPr lang="zh-CN" altLang="en-US" sz="16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marL="0" lvl="0" indent="0" algn="ctr">
              <a:spcBef>
                <a:spcPct val="0"/>
              </a:spcBef>
              <a:buClrTx/>
              <a:buFontTx/>
              <a:buNone/>
            </a:pPr>
            <a:r>
              <a:rPr lang="zh-CN" altLang="en-US" sz="1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营规则 </a:t>
            </a:r>
            <a:endParaRPr lang="zh-CN" altLang="en-US" sz="16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7413" name="AutoShape 8"/>
          <p:cNvSpPr/>
          <p:nvPr/>
        </p:nvSpPr>
        <p:spPr>
          <a:xfrm>
            <a:off x="3348038" y="1428750"/>
            <a:ext cx="1295400" cy="671513"/>
          </a:xfrm>
          <a:prstGeom prst="roundRect">
            <a:avLst>
              <a:gd name="adj" fmla="val 16667"/>
            </a:avLst>
          </a:prstGeom>
          <a:noFill/>
          <a:ln w="63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n"/>
              <a:defRPr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n"/>
              <a:defRPr sz="14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>
              <a:spcBef>
                <a:spcPct val="0"/>
              </a:spcBef>
              <a:buClrTx/>
              <a:buFontTx/>
              <a:buNone/>
            </a:pPr>
            <a:r>
              <a:rPr lang="zh-CN" altLang="en-US" sz="1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组建团队 </a:t>
            </a:r>
            <a:endParaRPr lang="zh-CN" altLang="en-US" sz="16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7414" name="Line 9"/>
          <p:cNvSpPr/>
          <p:nvPr/>
        </p:nvSpPr>
        <p:spPr>
          <a:xfrm>
            <a:off x="4622800" y="1789113"/>
            <a:ext cx="461963" cy="0"/>
          </a:xfrm>
          <a:prstGeom prst="line">
            <a:avLst/>
          </a:prstGeom>
          <a:ln w="44450" cap="flat" cmpd="sng">
            <a:solidFill>
              <a:schemeClr val="tx1"/>
            </a:solidFill>
            <a:prstDash val="solid"/>
            <a:headEnd type="none" w="med" len="med"/>
            <a:tailEnd type="stealth" w="med" len="med"/>
          </a:ln>
        </p:spPr>
      </p:sp>
      <p:sp>
        <p:nvSpPr>
          <p:cNvPr id="17415" name="AutoShape 10"/>
          <p:cNvSpPr/>
          <p:nvPr/>
        </p:nvSpPr>
        <p:spPr>
          <a:xfrm>
            <a:off x="2484438" y="3998913"/>
            <a:ext cx="1016000" cy="65405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7EA8D2"/>
              </a:gs>
              <a:gs pos="50000">
                <a:srgbClr val="99CCFF"/>
              </a:gs>
              <a:gs pos="100000">
                <a:srgbClr val="7EA8D2"/>
              </a:gs>
            </a:gsLst>
            <a:lin ang="5400000" scaled="1"/>
            <a:tileRect/>
          </a:gradFill>
          <a:ln w="6350" cap="flat" cmpd="sng">
            <a:solidFill>
              <a:srgbClr val="808080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n"/>
              <a:defRPr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n"/>
              <a:defRPr sz="14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>
              <a:spcBef>
                <a:spcPct val="0"/>
              </a:spcBef>
              <a:buClrTx/>
              <a:buFontTx/>
              <a:buNone/>
            </a:pPr>
            <a:r>
              <a:rPr lang="zh-CN" altLang="en-US" sz="1600" b="1" dirty="0">
                <a:solidFill>
                  <a:schemeClr val="tx2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服务企业  </a:t>
            </a:r>
            <a:endParaRPr lang="zh-CN" altLang="en-US" sz="1600" b="1" dirty="0">
              <a:solidFill>
                <a:schemeClr val="tx2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7416" name="AutoShape 11"/>
          <p:cNvSpPr/>
          <p:nvPr/>
        </p:nvSpPr>
        <p:spPr>
          <a:xfrm>
            <a:off x="4140200" y="2708275"/>
            <a:ext cx="938213" cy="65405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7EA8D2"/>
              </a:gs>
              <a:gs pos="50000">
                <a:srgbClr val="99CCFF"/>
              </a:gs>
              <a:gs pos="100000">
                <a:srgbClr val="7EA8D2"/>
              </a:gs>
            </a:gsLst>
            <a:lin ang="5400000" scaled="1"/>
            <a:tileRect/>
          </a:gradFill>
          <a:ln w="6350" cap="flat" cmpd="sng">
            <a:solidFill>
              <a:srgbClr val="808080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n"/>
              <a:defRPr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n"/>
              <a:defRPr sz="14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>
              <a:spcBef>
                <a:spcPct val="0"/>
              </a:spcBef>
              <a:buClrTx/>
              <a:buFontTx/>
              <a:buNone/>
            </a:pPr>
            <a:r>
              <a:rPr lang="zh-CN" altLang="en-US" sz="1600" b="1" dirty="0">
                <a:solidFill>
                  <a:schemeClr val="tx2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制定</a:t>
            </a:r>
            <a:endParaRPr lang="zh-CN" altLang="en-US" sz="1600" b="1" dirty="0">
              <a:solidFill>
                <a:schemeClr val="tx2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marL="0" lvl="0" indent="0" algn="ctr">
              <a:spcBef>
                <a:spcPct val="0"/>
              </a:spcBef>
              <a:buClrTx/>
              <a:buFontTx/>
              <a:buNone/>
            </a:pPr>
            <a:r>
              <a:rPr lang="zh-CN" altLang="en-US" sz="1600" b="1" dirty="0">
                <a:solidFill>
                  <a:schemeClr val="tx2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财政政策  </a:t>
            </a:r>
            <a:endParaRPr lang="zh-CN" altLang="en-US" sz="1600" b="1" dirty="0">
              <a:solidFill>
                <a:schemeClr val="tx2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7417" name="AutoShape 12"/>
          <p:cNvSpPr/>
          <p:nvPr/>
        </p:nvSpPr>
        <p:spPr>
          <a:xfrm>
            <a:off x="5624513" y="4005263"/>
            <a:ext cx="1008062" cy="65405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7EA8D2"/>
              </a:gs>
              <a:gs pos="50000">
                <a:srgbClr val="99CCFF"/>
              </a:gs>
              <a:gs pos="100000">
                <a:srgbClr val="7EA8D2"/>
              </a:gs>
            </a:gsLst>
            <a:lin ang="5400000" scaled="1"/>
            <a:tileRect/>
          </a:gradFill>
          <a:ln w="6350" cap="flat" cmpd="sng">
            <a:solidFill>
              <a:srgbClr val="808080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n"/>
              <a:defRPr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n"/>
              <a:defRPr sz="14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>
              <a:spcBef>
                <a:spcPct val="0"/>
              </a:spcBef>
              <a:buClrTx/>
              <a:buFontTx/>
              <a:buNone/>
            </a:pPr>
            <a:r>
              <a:rPr lang="zh-CN" altLang="en-US" sz="1600" b="1" dirty="0">
                <a:solidFill>
                  <a:schemeClr val="tx2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提升居民 </a:t>
            </a:r>
            <a:endParaRPr lang="zh-CN" altLang="en-US" sz="1600" b="1" dirty="0">
              <a:solidFill>
                <a:schemeClr val="tx2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marL="0" lvl="0" indent="0" algn="ctr">
              <a:spcBef>
                <a:spcPct val="0"/>
              </a:spcBef>
              <a:buClrTx/>
              <a:buFontTx/>
              <a:buNone/>
            </a:pPr>
            <a:r>
              <a:rPr lang="zh-CN" altLang="en-US" sz="1600" b="1" dirty="0">
                <a:solidFill>
                  <a:schemeClr val="tx2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幸福值  </a:t>
            </a:r>
            <a:endParaRPr lang="zh-CN" altLang="en-US" sz="1600" b="1" dirty="0">
              <a:solidFill>
                <a:schemeClr val="tx2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7418" name="Line 13"/>
          <p:cNvSpPr/>
          <p:nvPr/>
        </p:nvSpPr>
        <p:spPr>
          <a:xfrm>
            <a:off x="1547813" y="3429000"/>
            <a:ext cx="0" cy="587375"/>
          </a:xfrm>
          <a:prstGeom prst="line">
            <a:avLst/>
          </a:prstGeom>
          <a:ln w="44450" cap="flat" cmpd="sng">
            <a:solidFill>
              <a:srgbClr val="808080"/>
            </a:solidFill>
            <a:prstDash val="solid"/>
            <a:headEnd type="none" w="med" len="med"/>
            <a:tailEnd type="stealth" w="med" len="med"/>
          </a:ln>
        </p:spPr>
      </p:sp>
      <p:sp>
        <p:nvSpPr>
          <p:cNvPr id="17419" name="Line 14"/>
          <p:cNvSpPr/>
          <p:nvPr/>
        </p:nvSpPr>
        <p:spPr>
          <a:xfrm flipH="1">
            <a:off x="3771900" y="4294188"/>
            <a:ext cx="333375" cy="7937"/>
          </a:xfrm>
          <a:prstGeom prst="line">
            <a:avLst/>
          </a:prstGeom>
          <a:ln w="44450" cap="flat" cmpd="sng">
            <a:solidFill>
              <a:srgbClr val="808080"/>
            </a:solidFill>
            <a:prstDash val="solid"/>
            <a:headEnd type="triangle" w="med" len="med"/>
            <a:tailEnd type="none" w="med" len="med"/>
          </a:ln>
        </p:spPr>
      </p:sp>
      <p:sp>
        <p:nvSpPr>
          <p:cNvPr id="17420" name="Line 15"/>
          <p:cNvSpPr/>
          <p:nvPr/>
        </p:nvSpPr>
        <p:spPr>
          <a:xfrm>
            <a:off x="3024188" y="5670550"/>
            <a:ext cx="1655762" cy="0"/>
          </a:xfrm>
          <a:prstGeom prst="line">
            <a:avLst/>
          </a:prstGeom>
          <a:ln w="44450" cap="flat" cmpd="sng">
            <a:solidFill>
              <a:srgbClr val="808080"/>
            </a:solidFill>
            <a:prstDash val="solid"/>
            <a:headEnd type="none" w="med" len="med"/>
            <a:tailEnd type="stealth" w="med" len="med"/>
          </a:ln>
        </p:spPr>
      </p:sp>
      <p:sp>
        <p:nvSpPr>
          <p:cNvPr id="17421" name="Oval 16"/>
          <p:cNvSpPr/>
          <p:nvPr/>
        </p:nvSpPr>
        <p:spPr>
          <a:xfrm>
            <a:off x="4787900" y="5229225"/>
            <a:ext cx="1863725" cy="852488"/>
          </a:xfrm>
          <a:prstGeom prst="ellipse">
            <a:avLst/>
          </a:prstGeom>
          <a:gradFill rotWithShape="1">
            <a:gsLst>
              <a:gs pos="0">
                <a:srgbClr val="3399FF"/>
              </a:gs>
              <a:gs pos="100000">
                <a:srgbClr val="184776"/>
              </a:gs>
            </a:gsLst>
            <a:path path="shape">
              <a:fillToRect l="50000" t="50000" r="50000" b="50000"/>
            </a:path>
            <a:tileRect/>
          </a:gradFill>
          <a:ln w="6350" cap="flat" cmpd="sng">
            <a:solidFill>
              <a:srgbClr val="808080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n"/>
              <a:defRPr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n"/>
              <a:defRPr sz="14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>
              <a:spcBef>
                <a:spcPct val="0"/>
              </a:spcBef>
              <a:buClrTx/>
              <a:buFontTx/>
              <a:buNone/>
            </a:pPr>
            <a:r>
              <a:rPr lang="zh-CN" altLang="en-US" sz="2400" b="1" dirty="0">
                <a:solidFill>
                  <a:srgbClr val="F9FF0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讲师点评</a:t>
            </a:r>
            <a:endParaRPr lang="zh-CN" altLang="en-US" sz="2400" b="1" dirty="0">
              <a:solidFill>
                <a:srgbClr val="F9FF0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7422" name="Oval 17"/>
          <p:cNvSpPr/>
          <p:nvPr/>
        </p:nvSpPr>
        <p:spPr>
          <a:xfrm>
            <a:off x="1219200" y="5334000"/>
            <a:ext cx="1736725" cy="739775"/>
          </a:xfrm>
          <a:prstGeom prst="ellipse">
            <a:avLst/>
          </a:prstGeom>
          <a:gradFill rotWithShape="1">
            <a:gsLst>
              <a:gs pos="0">
                <a:srgbClr val="3399FF"/>
              </a:gs>
              <a:gs pos="100000">
                <a:srgbClr val="184776"/>
              </a:gs>
            </a:gsLst>
            <a:path path="shape">
              <a:fillToRect l="50000" t="50000" r="50000" b="50000"/>
            </a:path>
            <a:tileRect/>
          </a:gradFill>
          <a:ln w="6350" cap="flat" cmpd="sng">
            <a:solidFill>
              <a:srgbClr val="808080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n"/>
              <a:defRPr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n"/>
              <a:defRPr sz="14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>
              <a:spcBef>
                <a:spcPct val="0"/>
              </a:spcBef>
              <a:buClrTx/>
              <a:buFontTx/>
              <a:buNone/>
            </a:pPr>
            <a:r>
              <a:rPr lang="zh-CN" altLang="en-US" sz="2400" b="1" dirty="0">
                <a:solidFill>
                  <a:srgbClr val="F9FF0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知识分享</a:t>
            </a:r>
            <a:endParaRPr lang="zh-CN" altLang="en-US" sz="2400" b="1" dirty="0">
              <a:solidFill>
                <a:srgbClr val="F9FF0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7423" name="Line 18"/>
          <p:cNvSpPr/>
          <p:nvPr/>
        </p:nvSpPr>
        <p:spPr>
          <a:xfrm>
            <a:off x="6084888" y="4652963"/>
            <a:ext cx="0" cy="587375"/>
          </a:xfrm>
          <a:prstGeom prst="line">
            <a:avLst/>
          </a:prstGeom>
          <a:ln w="44450" cap="flat" cmpd="sng">
            <a:solidFill>
              <a:srgbClr val="808080"/>
            </a:solidFill>
            <a:prstDash val="solid"/>
            <a:headEnd type="none" w="med" len="med"/>
            <a:tailEnd type="stealth" w="med" len="med"/>
          </a:ln>
        </p:spPr>
      </p:sp>
      <p:sp>
        <p:nvSpPr>
          <p:cNvPr id="17424" name="Line 19"/>
          <p:cNvSpPr/>
          <p:nvPr/>
        </p:nvSpPr>
        <p:spPr>
          <a:xfrm flipH="1">
            <a:off x="2187575" y="4294188"/>
            <a:ext cx="304800" cy="1587"/>
          </a:xfrm>
          <a:prstGeom prst="line">
            <a:avLst/>
          </a:prstGeom>
          <a:ln w="44450" cap="flat" cmpd="sng">
            <a:solidFill>
              <a:srgbClr val="808080"/>
            </a:solidFill>
            <a:prstDash val="solid"/>
            <a:headEnd type="triangle" w="med" len="med"/>
            <a:tailEnd type="none" w="med" len="med"/>
          </a:ln>
        </p:spPr>
      </p:sp>
      <p:sp>
        <p:nvSpPr>
          <p:cNvPr id="17425" name="Line 20"/>
          <p:cNvSpPr/>
          <p:nvPr/>
        </p:nvSpPr>
        <p:spPr>
          <a:xfrm flipH="1">
            <a:off x="5284788" y="4292600"/>
            <a:ext cx="311150" cy="9525"/>
          </a:xfrm>
          <a:prstGeom prst="line">
            <a:avLst/>
          </a:prstGeom>
          <a:ln w="44450" cap="flat" cmpd="sng">
            <a:solidFill>
              <a:srgbClr val="808080"/>
            </a:solidFill>
            <a:prstDash val="solid"/>
            <a:headEnd type="triangle" w="med" len="med"/>
            <a:tailEnd type="none" w="med" len="med"/>
          </a:ln>
        </p:spPr>
      </p:sp>
      <p:sp>
        <p:nvSpPr>
          <p:cNvPr id="17426" name="AutoShape 21"/>
          <p:cNvSpPr/>
          <p:nvPr/>
        </p:nvSpPr>
        <p:spPr>
          <a:xfrm>
            <a:off x="4143375" y="3998913"/>
            <a:ext cx="938213" cy="65405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7EA8D2"/>
              </a:gs>
              <a:gs pos="50000">
                <a:srgbClr val="99CCFF"/>
              </a:gs>
              <a:gs pos="100000">
                <a:srgbClr val="7EA8D2"/>
              </a:gs>
            </a:gsLst>
            <a:lin ang="5400000" scaled="1"/>
            <a:tileRect/>
          </a:gradFill>
          <a:ln w="6350" cap="flat" cmpd="sng">
            <a:solidFill>
              <a:srgbClr val="808080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n"/>
              <a:defRPr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n"/>
              <a:defRPr sz="14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>
              <a:spcBef>
                <a:spcPct val="0"/>
              </a:spcBef>
              <a:buClrTx/>
              <a:buFontTx/>
              <a:buNone/>
            </a:pPr>
            <a:r>
              <a:rPr lang="zh-CN" altLang="en-US" sz="1600" b="1" dirty="0">
                <a:solidFill>
                  <a:schemeClr val="tx2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人才竞争 </a:t>
            </a:r>
            <a:endParaRPr lang="zh-CN" altLang="en-US" sz="1600" b="1" dirty="0">
              <a:solidFill>
                <a:schemeClr val="tx2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7427" name="Text Box 23"/>
          <p:cNvSpPr txBox="1"/>
          <p:nvPr/>
        </p:nvSpPr>
        <p:spPr>
          <a:xfrm>
            <a:off x="6877050" y="1412875"/>
            <a:ext cx="1655763" cy="720725"/>
          </a:xfrm>
          <a:prstGeom prst="rect">
            <a:avLst/>
          </a:prstGeom>
          <a:noFill/>
          <a:ln w="6350">
            <a:noFill/>
          </a:ln>
        </p:spPr>
        <p:txBody>
          <a:bodyPr wrap="none" anchor="ctr" anchorCtr="0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n"/>
              <a:defRPr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n"/>
              <a:defRPr sz="14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>
              <a:spcBef>
                <a:spcPct val="0"/>
              </a:spcBef>
              <a:buClrTx/>
              <a:buFontTx/>
              <a:buNone/>
            </a:pPr>
            <a:r>
              <a:rPr lang="zh-CN" altLang="en-US" sz="1800" b="1" dirty="0">
                <a:solidFill>
                  <a:srgbClr val="660033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第一阶段 </a:t>
            </a:r>
            <a:endParaRPr lang="zh-CN" altLang="en-US" sz="1800" b="1" dirty="0">
              <a:solidFill>
                <a:srgbClr val="660033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marL="0" lvl="0" indent="0" algn="ctr">
              <a:spcBef>
                <a:spcPct val="0"/>
              </a:spcBef>
              <a:buClrTx/>
              <a:buFontTx/>
              <a:buNone/>
            </a:pPr>
            <a:r>
              <a:rPr lang="zh-CN" altLang="en-US" sz="1800" b="1" dirty="0">
                <a:solidFill>
                  <a:srgbClr val="660033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课程导入 </a:t>
            </a:r>
            <a:endParaRPr lang="zh-CN" altLang="en-US" sz="1800" b="1" dirty="0">
              <a:solidFill>
                <a:srgbClr val="660033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7428" name="Text Box 24"/>
          <p:cNvSpPr txBox="1"/>
          <p:nvPr/>
        </p:nvSpPr>
        <p:spPr>
          <a:xfrm>
            <a:off x="6804025" y="2636838"/>
            <a:ext cx="1655763" cy="720725"/>
          </a:xfrm>
          <a:prstGeom prst="rect">
            <a:avLst/>
          </a:prstGeom>
          <a:noFill/>
          <a:ln w="6350">
            <a:noFill/>
          </a:ln>
        </p:spPr>
        <p:txBody>
          <a:bodyPr wrap="none" anchor="ctr" anchorCtr="0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n"/>
              <a:defRPr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n"/>
              <a:defRPr sz="14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>
              <a:spcBef>
                <a:spcPct val="0"/>
              </a:spcBef>
              <a:buClrTx/>
              <a:buFontTx/>
              <a:buNone/>
            </a:pPr>
            <a:r>
              <a:rPr lang="zh-CN" altLang="en-US" sz="1800" b="1" dirty="0">
                <a:solidFill>
                  <a:srgbClr val="660033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第二阶段</a:t>
            </a:r>
            <a:endParaRPr lang="zh-CN" altLang="en-US" sz="1800" b="1" dirty="0">
              <a:solidFill>
                <a:srgbClr val="660033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marL="0" lvl="0" indent="0" algn="ctr">
              <a:spcBef>
                <a:spcPct val="0"/>
              </a:spcBef>
              <a:buClrTx/>
              <a:buFontTx/>
              <a:buNone/>
            </a:pPr>
            <a:r>
              <a:rPr lang="zh-CN" altLang="en-US" sz="1800" b="1" dirty="0">
                <a:solidFill>
                  <a:srgbClr val="660033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实战模拟 </a:t>
            </a:r>
            <a:endParaRPr lang="zh-CN" altLang="en-US" sz="1800" b="1" dirty="0">
              <a:solidFill>
                <a:srgbClr val="660033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7429" name="Text Box 25"/>
          <p:cNvSpPr txBox="1"/>
          <p:nvPr/>
        </p:nvSpPr>
        <p:spPr>
          <a:xfrm>
            <a:off x="6877050" y="3933825"/>
            <a:ext cx="1582738" cy="720725"/>
          </a:xfrm>
          <a:prstGeom prst="rect">
            <a:avLst/>
          </a:prstGeom>
          <a:noFill/>
          <a:ln w="6350">
            <a:noFill/>
          </a:ln>
        </p:spPr>
        <p:txBody>
          <a:bodyPr wrap="none" anchor="ctr" anchorCtr="0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n"/>
              <a:defRPr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n"/>
              <a:defRPr sz="14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>
              <a:spcBef>
                <a:spcPct val="0"/>
              </a:spcBef>
              <a:buClrTx/>
              <a:buFontTx/>
              <a:buNone/>
            </a:pPr>
            <a:r>
              <a:rPr lang="zh-CN" altLang="en-US" sz="1800" b="1" dirty="0">
                <a:solidFill>
                  <a:srgbClr val="660033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第三阶段 </a:t>
            </a:r>
            <a:endParaRPr lang="zh-CN" altLang="en-US" sz="1800" b="1" dirty="0">
              <a:solidFill>
                <a:srgbClr val="660033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marL="0" lvl="0" indent="0" algn="ctr">
              <a:spcBef>
                <a:spcPct val="0"/>
              </a:spcBef>
              <a:buClrTx/>
              <a:buFontTx/>
              <a:buNone/>
            </a:pPr>
            <a:r>
              <a:rPr lang="zh-CN" altLang="en-US" sz="1800" b="1" dirty="0">
                <a:solidFill>
                  <a:srgbClr val="660033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政府决策 </a:t>
            </a:r>
            <a:endParaRPr lang="zh-CN" altLang="en-US" sz="1800" b="1" dirty="0">
              <a:solidFill>
                <a:srgbClr val="660033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7430" name="AutoShape 26"/>
          <p:cNvSpPr/>
          <p:nvPr/>
        </p:nvSpPr>
        <p:spPr>
          <a:xfrm>
            <a:off x="1035050" y="4005263"/>
            <a:ext cx="1016000" cy="65405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7EA8D2"/>
              </a:gs>
              <a:gs pos="50000">
                <a:srgbClr val="99CCFF"/>
              </a:gs>
              <a:gs pos="100000">
                <a:srgbClr val="7EA8D2"/>
              </a:gs>
            </a:gsLst>
            <a:lin ang="5400000" scaled="1"/>
            <a:tileRect/>
          </a:gradFill>
          <a:ln w="6350" cap="flat" cmpd="sng">
            <a:solidFill>
              <a:srgbClr val="808080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n"/>
              <a:defRPr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n"/>
              <a:defRPr sz="14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>
              <a:spcBef>
                <a:spcPct val="0"/>
              </a:spcBef>
              <a:buClrTx/>
              <a:buFontTx/>
              <a:buNone/>
            </a:pPr>
            <a:r>
              <a:rPr lang="zh-CN" altLang="en-US" sz="1600" b="1" dirty="0">
                <a:solidFill>
                  <a:schemeClr val="tx2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招商引资  </a:t>
            </a:r>
            <a:endParaRPr lang="zh-CN" altLang="en-US" sz="1600" b="1" dirty="0">
              <a:solidFill>
                <a:schemeClr val="tx2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7431" name="AutoShape 27"/>
          <p:cNvSpPr/>
          <p:nvPr/>
        </p:nvSpPr>
        <p:spPr>
          <a:xfrm>
            <a:off x="2508250" y="2708275"/>
            <a:ext cx="938213" cy="65405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7EA8D2"/>
              </a:gs>
              <a:gs pos="50000">
                <a:srgbClr val="99CCFF"/>
              </a:gs>
              <a:gs pos="100000">
                <a:srgbClr val="7EA8D2"/>
              </a:gs>
            </a:gsLst>
            <a:lin ang="5400000" scaled="1"/>
            <a:tileRect/>
          </a:gradFill>
          <a:ln w="6350" cap="flat" cmpd="sng">
            <a:solidFill>
              <a:srgbClr val="808080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n"/>
              <a:defRPr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n"/>
              <a:defRPr sz="14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>
              <a:spcBef>
                <a:spcPct val="0"/>
              </a:spcBef>
              <a:buClrTx/>
              <a:buFontTx/>
              <a:buNone/>
            </a:pPr>
            <a:r>
              <a:rPr lang="zh-CN" altLang="en-US" sz="1600" b="1" dirty="0">
                <a:solidFill>
                  <a:schemeClr val="tx2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土地规划  </a:t>
            </a:r>
            <a:endParaRPr lang="zh-CN" altLang="en-US" sz="1600" b="1" dirty="0">
              <a:solidFill>
                <a:schemeClr val="tx2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7432" name="AutoShape 28"/>
          <p:cNvSpPr/>
          <p:nvPr/>
        </p:nvSpPr>
        <p:spPr>
          <a:xfrm>
            <a:off x="5580063" y="2708275"/>
            <a:ext cx="1008062" cy="65405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7EA8D2"/>
              </a:gs>
              <a:gs pos="50000">
                <a:srgbClr val="99CCFF"/>
              </a:gs>
              <a:gs pos="100000">
                <a:srgbClr val="7EA8D2"/>
              </a:gs>
            </a:gsLst>
            <a:lin ang="5400000" scaled="1"/>
            <a:tileRect/>
          </a:gradFill>
          <a:ln w="6350" cap="flat" cmpd="sng">
            <a:solidFill>
              <a:srgbClr val="808080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n"/>
              <a:defRPr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n"/>
              <a:defRPr sz="14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>
              <a:spcBef>
                <a:spcPct val="0"/>
              </a:spcBef>
              <a:buClrTx/>
              <a:buFontTx/>
              <a:buNone/>
            </a:pPr>
            <a:r>
              <a:rPr lang="zh-CN" altLang="en-US" sz="1600" b="1" dirty="0">
                <a:solidFill>
                  <a:schemeClr val="tx2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区情调研  </a:t>
            </a:r>
            <a:endParaRPr lang="zh-CN" altLang="en-US" sz="1600" b="1" dirty="0">
              <a:solidFill>
                <a:schemeClr val="tx2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7433" name="Line 29"/>
          <p:cNvSpPr/>
          <p:nvPr/>
        </p:nvSpPr>
        <p:spPr>
          <a:xfrm flipH="1">
            <a:off x="3727450" y="2997200"/>
            <a:ext cx="333375" cy="7938"/>
          </a:xfrm>
          <a:prstGeom prst="line">
            <a:avLst/>
          </a:prstGeom>
          <a:ln w="44450" cap="flat" cmpd="sng">
            <a:solidFill>
              <a:srgbClr val="808080"/>
            </a:solidFill>
            <a:prstDash val="solid"/>
            <a:headEnd type="none" w="med" len="med"/>
            <a:tailEnd type="stealth" w="med" len="med"/>
          </a:ln>
        </p:spPr>
      </p:sp>
      <p:sp>
        <p:nvSpPr>
          <p:cNvPr id="17434" name="Line 30"/>
          <p:cNvSpPr/>
          <p:nvPr/>
        </p:nvSpPr>
        <p:spPr>
          <a:xfrm flipH="1">
            <a:off x="2143125" y="2997200"/>
            <a:ext cx="304800" cy="1588"/>
          </a:xfrm>
          <a:prstGeom prst="line">
            <a:avLst/>
          </a:prstGeom>
          <a:ln w="44450" cap="flat" cmpd="sng">
            <a:solidFill>
              <a:srgbClr val="808080"/>
            </a:solidFill>
            <a:prstDash val="solid"/>
            <a:headEnd type="none" w="med" len="med"/>
            <a:tailEnd type="stealth" w="med" len="med"/>
          </a:ln>
        </p:spPr>
      </p:sp>
      <p:sp>
        <p:nvSpPr>
          <p:cNvPr id="17435" name="Line 31"/>
          <p:cNvSpPr/>
          <p:nvPr/>
        </p:nvSpPr>
        <p:spPr>
          <a:xfrm flipH="1">
            <a:off x="5240338" y="2997200"/>
            <a:ext cx="333375" cy="7938"/>
          </a:xfrm>
          <a:prstGeom prst="line">
            <a:avLst/>
          </a:prstGeom>
          <a:ln w="44450" cap="flat" cmpd="sng">
            <a:solidFill>
              <a:srgbClr val="808080"/>
            </a:solidFill>
            <a:prstDash val="solid"/>
            <a:headEnd type="none" w="med" len="med"/>
            <a:tailEnd type="stealth" w="med" len="med"/>
          </a:ln>
        </p:spPr>
      </p:sp>
      <p:sp>
        <p:nvSpPr>
          <p:cNvPr id="17436" name="AutoShape 32"/>
          <p:cNvSpPr/>
          <p:nvPr/>
        </p:nvSpPr>
        <p:spPr>
          <a:xfrm>
            <a:off x="1042988" y="2701925"/>
            <a:ext cx="938212" cy="65405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7EA8D2"/>
              </a:gs>
              <a:gs pos="50000">
                <a:srgbClr val="99CCFF"/>
              </a:gs>
              <a:gs pos="100000">
                <a:srgbClr val="7EA8D2"/>
              </a:gs>
            </a:gsLst>
            <a:lin ang="5400000" scaled="1"/>
            <a:tileRect/>
          </a:gradFill>
          <a:ln w="6350" cap="flat" cmpd="sng">
            <a:solidFill>
              <a:srgbClr val="808080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n"/>
              <a:defRPr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n"/>
              <a:defRPr sz="14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>
              <a:spcBef>
                <a:spcPct val="0"/>
              </a:spcBef>
              <a:buClrTx/>
              <a:buFontTx/>
              <a:buNone/>
            </a:pPr>
            <a:r>
              <a:rPr lang="zh-CN" altLang="en-US" sz="1600" b="1" dirty="0">
                <a:solidFill>
                  <a:schemeClr val="tx2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公共事业 </a:t>
            </a:r>
            <a:endParaRPr lang="zh-CN" altLang="en-US" sz="1600" b="1" dirty="0">
              <a:solidFill>
                <a:schemeClr val="tx2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marL="0" lvl="0" indent="0" algn="ctr">
              <a:spcBef>
                <a:spcPct val="0"/>
              </a:spcBef>
              <a:buClrTx/>
              <a:buFontTx/>
              <a:buNone/>
            </a:pPr>
            <a:r>
              <a:rPr lang="zh-CN" altLang="en-US" sz="1600" b="1" dirty="0">
                <a:solidFill>
                  <a:schemeClr val="tx2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投资 </a:t>
            </a:r>
            <a:endParaRPr lang="zh-CN" altLang="en-US" sz="1600" b="1" dirty="0">
              <a:solidFill>
                <a:schemeClr val="tx2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7437" name="Line 33"/>
          <p:cNvSpPr/>
          <p:nvPr/>
        </p:nvSpPr>
        <p:spPr>
          <a:xfrm>
            <a:off x="6011863" y="2133600"/>
            <a:ext cx="0" cy="587375"/>
          </a:xfrm>
          <a:prstGeom prst="line">
            <a:avLst/>
          </a:prstGeom>
          <a:ln w="44450" cap="flat" cmpd="sng">
            <a:solidFill>
              <a:srgbClr val="808080"/>
            </a:solidFill>
            <a:prstDash val="solid"/>
            <a:headEnd type="none" w="med" len="med"/>
            <a:tailEnd type="stealth" w="med" len="med"/>
          </a:ln>
        </p:spPr>
      </p:sp>
      <p:sp>
        <p:nvSpPr>
          <p:cNvPr id="17438" name="Text Box 34"/>
          <p:cNvSpPr txBox="1"/>
          <p:nvPr/>
        </p:nvSpPr>
        <p:spPr>
          <a:xfrm>
            <a:off x="6877050" y="5300663"/>
            <a:ext cx="1582738" cy="720725"/>
          </a:xfrm>
          <a:prstGeom prst="rect">
            <a:avLst/>
          </a:prstGeom>
          <a:noFill/>
          <a:ln w="6350">
            <a:noFill/>
          </a:ln>
        </p:spPr>
        <p:txBody>
          <a:bodyPr wrap="none" anchor="ctr" anchorCtr="0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n"/>
              <a:defRPr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n"/>
              <a:defRPr sz="14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>
              <a:spcBef>
                <a:spcPct val="0"/>
              </a:spcBef>
              <a:buClrTx/>
              <a:buFontTx/>
              <a:buNone/>
            </a:pPr>
            <a:r>
              <a:rPr lang="zh-CN" altLang="en-US" sz="1800" b="1" dirty="0">
                <a:solidFill>
                  <a:srgbClr val="660033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第四阶段 </a:t>
            </a:r>
            <a:endParaRPr lang="zh-CN" altLang="en-US" sz="1800" b="1" dirty="0">
              <a:solidFill>
                <a:srgbClr val="660033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marL="0" lvl="0" indent="0" algn="ctr">
              <a:spcBef>
                <a:spcPct val="0"/>
              </a:spcBef>
              <a:buClrTx/>
              <a:buFontTx/>
              <a:buNone/>
            </a:pPr>
            <a:r>
              <a:rPr lang="zh-CN" altLang="en-US" sz="1800" b="1" dirty="0">
                <a:solidFill>
                  <a:srgbClr val="660033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总结点评 </a:t>
            </a:r>
            <a:endParaRPr lang="zh-CN" altLang="en-US" sz="1800" b="1" dirty="0">
              <a:solidFill>
                <a:srgbClr val="660033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434" name="Group 2"/>
          <p:cNvGrpSpPr/>
          <p:nvPr/>
        </p:nvGrpSpPr>
        <p:grpSpPr>
          <a:xfrm>
            <a:off x="228600" y="1371600"/>
            <a:ext cx="1066800" cy="3733800"/>
            <a:chOff x="0" y="0"/>
            <a:chExt cx="6228000" cy="719137"/>
          </a:xfrm>
        </p:grpSpPr>
        <p:sp>
          <p:nvSpPr>
            <p:cNvPr id="18446" name="AutoShape 3"/>
            <p:cNvSpPr/>
            <p:nvPr/>
          </p:nvSpPr>
          <p:spPr>
            <a:xfrm>
              <a:off x="913" y="0"/>
              <a:ext cx="6226175" cy="719137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044492"/>
                </a:gs>
                <a:gs pos="100000">
                  <a:srgbClr val="012A5B"/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 anchor="ctr" anchorCtr="0"/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Font typeface="Wingdings" panose="05000000000000000000" pitchFamily="2" charset="2"/>
                <a:buChar char="n"/>
                <a:defRPr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Font typeface="Wingdings" panose="05000000000000000000" pitchFamily="2" charset="2"/>
                <a:buChar char="n"/>
                <a:defRPr sz="16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" panose="05000000000000000000" pitchFamily="2" charset="2"/>
                <a:buChar char="n"/>
                <a:defRPr sz="14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>
                <a:spcBef>
                  <a:spcPct val="0"/>
                </a:spcBef>
                <a:buClrTx/>
                <a:buFontTx/>
                <a:buNone/>
              </a:pPr>
              <a:endParaRPr lang="zh-CN" altLang="zh-CN" sz="1800" dirty="0">
                <a:ea typeface="宋体" panose="02010600030101010101" pitchFamily="2" charset="-122"/>
              </a:endParaRPr>
            </a:p>
          </p:txBody>
        </p:sp>
        <p:sp>
          <p:nvSpPr>
            <p:cNvPr id="18447" name="AutoShape 3"/>
            <p:cNvSpPr/>
            <p:nvPr/>
          </p:nvSpPr>
          <p:spPr>
            <a:xfrm>
              <a:off x="0" y="88900"/>
              <a:ext cx="6228000" cy="541337"/>
            </a:xfrm>
            <a:prstGeom prst="roundRect">
              <a:avLst>
                <a:gd name="adj" fmla="val 16667"/>
              </a:avLst>
            </a:prstGeom>
            <a:gradFill rotWithShape="0">
              <a:gsLst>
                <a:gs pos="0">
                  <a:srgbClr val="F2F2F2"/>
                </a:gs>
                <a:gs pos="100000">
                  <a:srgbClr val="BFBFBF"/>
                </a:gs>
              </a:gsLst>
              <a:lin ang="5400000" scaled="1"/>
              <a:tileRect/>
            </a:gradFill>
            <a:ln w="25400" cap="flat" cmpd="sng">
              <a:solidFill>
                <a:schemeClr val="bg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Font typeface="Wingdings" panose="05000000000000000000" pitchFamily="2" charset="2"/>
                <a:buChar char="n"/>
                <a:defRPr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Font typeface="Wingdings" panose="05000000000000000000" pitchFamily="2" charset="2"/>
                <a:buChar char="n"/>
                <a:defRPr sz="16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" panose="05000000000000000000" pitchFamily="2" charset="2"/>
                <a:buChar char="n"/>
                <a:defRPr sz="14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algn="ctr">
                <a:spcBef>
                  <a:spcPct val="0"/>
                </a:spcBef>
                <a:buClrTx/>
                <a:buFontTx/>
                <a:buNone/>
              </a:pPr>
              <a:endParaRPr lang="zh-CN" altLang="zh-CN" dirty="0">
                <a:solidFill>
                  <a:schemeClr val="tx2"/>
                </a:solidFill>
                <a:ea typeface="微软雅黑" panose="020B0503020204020204" charset="-122"/>
              </a:endParaRPr>
            </a:p>
          </p:txBody>
        </p:sp>
      </p:grpSp>
      <p:sp>
        <p:nvSpPr>
          <p:cNvPr id="25605" name="Text Box 5"/>
          <p:cNvSpPr txBox="1">
            <a:spLocks noChangeArrowheads="1"/>
          </p:cNvSpPr>
          <p:nvPr/>
        </p:nvSpPr>
        <p:spPr bwMode="auto">
          <a:xfrm>
            <a:off x="2133600" y="4044950"/>
            <a:ext cx="2667000" cy="752475"/>
          </a:xfrm>
          <a:prstGeom prst="rect">
            <a:avLst/>
          </a:prstGeom>
          <a:noFill/>
          <a:ln>
            <a:noFill/>
          </a:ln>
          <a:effectLst>
            <a:outerShdw dist="17961" dir="13500000" algn="ctr" rotWithShape="0">
              <a:schemeClr val="accent1">
                <a:gamma/>
                <a:shade val="60000"/>
                <a:invGamma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财政收入规模与结构分析实验</a:t>
            </a:r>
            <a:endParaRPr kumimoji="0" lang="zh-CN" altLang="en-US" sz="18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5606" name="Text Box 6"/>
          <p:cNvSpPr txBox="1">
            <a:spLocks noChangeArrowheads="1"/>
          </p:cNvSpPr>
          <p:nvPr/>
        </p:nvSpPr>
        <p:spPr bwMode="auto">
          <a:xfrm>
            <a:off x="5257800" y="1905000"/>
            <a:ext cx="2819400" cy="917575"/>
          </a:xfrm>
          <a:prstGeom prst="rect">
            <a:avLst/>
          </a:prstGeom>
          <a:noFill/>
          <a:ln>
            <a:noFill/>
          </a:ln>
          <a:effectLst>
            <a:outerShdw dist="17961" dir="13500000" algn="ctr" rotWithShape="0">
              <a:schemeClr val="accent1">
                <a:gamma/>
                <a:shade val="60000"/>
                <a:invGamma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财政支出规模与结构分析实验</a:t>
            </a:r>
            <a:endParaRPr kumimoji="0" lang="zh-CN" altLang="en-US" sz="18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5607" name="Text Box 7"/>
          <p:cNvSpPr txBox="1">
            <a:spLocks noChangeArrowheads="1"/>
          </p:cNvSpPr>
          <p:nvPr/>
        </p:nvSpPr>
        <p:spPr bwMode="auto">
          <a:xfrm>
            <a:off x="2133600" y="3151188"/>
            <a:ext cx="2743200" cy="422275"/>
          </a:xfrm>
          <a:prstGeom prst="rect">
            <a:avLst/>
          </a:prstGeom>
          <a:noFill/>
          <a:ln>
            <a:noFill/>
          </a:ln>
          <a:effectLst>
            <a:outerShdw dist="17961" dir="13500000" algn="ctr" rotWithShape="0">
              <a:schemeClr val="accent1">
                <a:gamma/>
                <a:shade val="60000"/>
                <a:invGamma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财政预算与平衡管理实验 </a:t>
            </a:r>
            <a:endParaRPr kumimoji="0" lang="zh-CN" altLang="en-US" sz="18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5608" name="Text Box 8"/>
          <p:cNvSpPr txBox="1">
            <a:spLocks noChangeArrowheads="1"/>
          </p:cNvSpPr>
          <p:nvPr/>
        </p:nvSpPr>
        <p:spPr bwMode="auto">
          <a:xfrm>
            <a:off x="5257800" y="3135313"/>
            <a:ext cx="2743200" cy="752475"/>
          </a:xfrm>
          <a:prstGeom prst="rect">
            <a:avLst/>
          </a:prstGeom>
          <a:noFill/>
          <a:ln>
            <a:noFill/>
          </a:ln>
          <a:effectLst>
            <a:outerShdw dist="17961" dir="13500000" algn="ctr" rotWithShape="0">
              <a:schemeClr val="accent1">
                <a:gamma/>
                <a:shade val="60000"/>
                <a:invGamma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财政支出效益分析与评价实验</a:t>
            </a:r>
            <a:endParaRPr kumimoji="0" lang="zh-CN" altLang="en-US" sz="18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18439" name="Group 10"/>
          <p:cNvGrpSpPr/>
          <p:nvPr/>
        </p:nvGrpSpPr>
        <p:grpSpPr>
          <a:xfrm>
            <a:off x="2057400" y="1066800"/>
            <a:ext cx="6229350" cy="719138"/>
            <a:chOff x="0" y="0"/>
            <a:chExt cx="6228000" cy="719137"/>
          </a:xfrm>
        </p:grpSpPr>
        <p:sp>
          <p:nvSpPr>
            <p:cNvPr id="18444" name="AutoShape 3"/>
            <p:cNvSpPr/>
            <p:nvPr/>
          </p:nvSpPr>
          <p:spPr>
            <a:xfrm>
              <a:off x="913" y="0"/>
              <a:ext cx="6226175" cy="719137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044492"/>
                </a:gs>
                <a:gs pos="100000">
                  <a:srgbClr val="012A5B"/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 anchor="ctr" anchorCtr="0"/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Font typeface="Wingdings" panose="05000000000000000000" pitchFamily="2" charset="2"/>
                <a:buChar char="n"/>
                <a:defRPr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Font typeface="Wingdings" panose="05000000000000000000" pitchFamily="2" charset="2"/>
                <a:buChar char="n"/>
                <a:defRPr sz="16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" panose="05000000000000000000" pitchFamily="2" charset="2"/>
                <a:buChar char="n"/>
                <a:defRPr sz="14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>
                <a:spcBef>
                  <a:spcPct val="0"/>
                </a:spcBef>
                <a:buClrTx/>
                <a:buFontTx/>
                <a:buNone/>
              </a:pPr>
              <a:endParaRPr lang="zh-CN" altLang="zh-CN" sz="1800" dirty="0">
                <a:ea typeface="宋体" panose="02010600030101010101" pitchFamily="2" charset="-122"/>
              </a:endParaRPr>
            </a:p>
          </p:txBody>
        </p:sp>
        <p:sp>
          <p:nvSpPr>
            <p:cNvPr id="18445" name="AutoShape 3"/>
            <p:cNvSpPr/>
            <p:nvPr/>
          </p:nvSpPr>
          <p:spPr>
            <a:xfrm>
              <a:off x="0" y="88900"/>
              <a:ext cx="6228000" cy="541337"/>
            </a:xfrm>
            <a:prstGeom prst="roundRect">
              <a:avLst>
                <a:gd name="adj" fmla="val 16667"/>
              </a:avLst>
            </a:prstGeom>
            <a:gradFill rotWithShape="0">
              <a:gsLst>
                <a:gs pos="0">
                  <a:srgbClr val="F2F2F2"/>
                </a:gs>
                <a:gs pos="100000">
                  <a:srgbClr val="BFBFBF"/>
                </a:gs>
              </a:gsLst>
              <a:lin ang="5400000" scaled="1"/>
              <a:tileRect/>
            </a:gradFill>
            <a:ln w="25400" cap="flat" cmpd="sng">
              <a:solidFill>
                <a:schemeClr val="bg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Font typeface="Wingdings" panose="05000000000000000000" pitchFamily="2" charset="2"/>
                <a:buChar char="n"/>
                <a:defRPr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Font typeface="Wingdings" panose="05000000000000000000" pitchFamily="2" charset="2"/>
                <a:buChar char="n"/>
                <a:defRPr sz="16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" panose="05000000000000000000" pitchFamily="2" charset="2"/>
                <a:buChar char="n"/>
                <a:defRPr sz="14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algn="ctr">
                <a:spcBef>
                  <a:spcPct val="0"/>
                </a:spcBef>
                <a:buClrTx/>
                <a:buFontTx/>
                <a:buNone/>
              </a:pPr>
              <a:endParaRPr lang="zh-CN" altLang="zh-CN" dirty="0">
                <a:solidFill>
                  <a:schemeClr val="tx2"/>
                </a:solidFill>
                <a:ea typeface="微软雅黑" panose="020B0503020204020204" charset="-122"/>
              </a:endParaRPr>
            </a:p>
          </p:txBody>
        </p:sp>
      </p:grpSp>
      <p:sp>
        <p:nvSpPr>
          <p:cNvPr id="18440" name="Text Box 13"/>
          <p:cNvSpPr txBox="1"/>
          <p:nvPr/>
        </p:nvSpPr>
        <p:spPr>
          <a:xfrm>
            <a:off x="2133600" y="1219200"/>
            <a:ext cx="5410200" cy="366713"/>
          </a:xfrm>
          <a:prstGeom prst="rect">
            <a:avLst/>
          </a:prstGeom>
          <a:noFill/>
          <a:ln w="9525">
            <a:noFill/>
          </a:ln>
          <a:effectLst>
            <a:outerShdw dist="17961" dir="13499999" algn="ctr" rotWithShape="0">
              <a:srgbClr val="99030E"/>
            </a:outerShdw>
          </a:effectLst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n"/>
              <a:defRPr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n"/>
              <a:defRPr sz="14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1800" b="1" dirty="0">
                <a:ea typeface="宋体" panose="02010600030101010101" pitchFamily="2" charset="-122"/>
              </a:rPr>
              <a:t>主要教学内容与要求 </a:t>
            </a:r>
            <a:endParaRPr lang="zh-CN" altLang="en-US" sz="1800" b="1" dirty="0">
              <a:ea typeface="宋体" panose="02010600030101010101" pitchFamily="2" charset="-122"/>
            </a:endParaRPr>
          </a:p>
        </p:txBody>
      </p:sp>
      <p:sp>
        <p:nvSpPr>
          <p:cNvPr id="25614" name="Text Box 14"/>
          <p:cNvSpPr txBox="1">
            <a:spLocks noChangeArrowheads="1"/>
          </p:cNvSpPr>
          <p:nvPr/>
        </p:nvSpPr>
        <p:spPr bwMode="auto">
          <a:xfrm>
            <a:off x="2133600" y="1990725"/>
            <a:ext cx="2895600" cy="752475"/>
          </a:xfrm>
          <a:prstGeom prst="rect">
            <a:avLst/>
          </a:prstGeom>
          <a:noFill/>
          <a:ln>
            <a:noFill/>
          </a:ln>
          <a:effectLst>
            <a:outerShdw dist="17961" dir="13500000" algn="ctr" rotWithShape="0">
              <a:schemeClr val="accent1">
                <a:gamma/>
                <a:shade val="60000"/>
                <a:invGamma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区域环境认知与财政职能实验 </a:t>
            </a:r>
            <a:endParaRPr kumimoji="0" lang="zh-CN" altLang="en-US" sz="18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5615" name="Text Box 15"/>
          <p:cNvSpPr txBox="1">
            <a:spLocks noChangeArrowheads="1"/>
          </p:cNvSpPr>
          <p:nvPr/>
        </p:nvSpPr>
        <p:spPr bwMode="auto">
          <a:xfrm>
            <a:off x="517525" y="1828800"/>
            <a:ext cx="549275" cy="2971800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chemeClr val="accent1">
                <a:gamma/>
                <a:shade val="60000"/>
                <a:invGamma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财 政 学</a:t>
            </a:r>
            <a:endParaRPr kumimoji="0" lang="zh-CN" altLang="en-US" sz="24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401" name="Text Box 8"/>
          <p:cNvSpPr txBox="1"/>
          <p:nvPr/>
        </p:nvSpPr>
        <p:spPr>
          <a:xfrm>
            <a:off x="5292725" y="4076700"/>
            <a:ext cx="2743200" cy="752475"/>
          </a:xfrm>
          <a:prstGeom prst="rect">
            <a:avLst/>
          </a:prstGeom>
          <a:noFill/>
          <a:ln w="9525">
            <a:noFill/>
          </a:ln>
          <a:effectLst>
            <a:outerShdw dist="17961" dir="13499999" algn="ctr" rotWithShape="0">
              <a:srgbClr val="99030E"/>
            </a:outerShdw>
          </a:effectLst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n"/>
              <a:defRPr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n"/>
              <a:defRPr sz="14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>
              <a:lnSpc>
                <a:spcPct val="120000"/>
              </a:lnSpc>
              <a:buClrTx/>
              <a:buFontTx/>
              <a:buNone/>
            </a:pPr>
            <a:r>
              <a:rPr lang="zh-CN" altLang="en-US" sz="1800" b="1" dirty="0">
                <a:ea typeface="宋体" panose="02010600030101010101" pitchFamily="2" charset="-122"/>
              </a:rPr>
              <a:t>财政政策设计、执行和评估实验 </a:t>
            </a:r>
            <a:endParaRPr lang="zh-CN" altLang="en-US" sz="1800" b="1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56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" dur="2000"/>
                                        <p:tgtEl>
                                          <p:spTgt spid="256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2000"/>
                                        <p:tgtEl>
                                          <p:spTgt spid="256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256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3" dur="2000"/>
                                        <p:tgtEl>
                                          <p:spTgt spid="256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0"/>
                            </p:stCondLst>
                            <p:childTnLst>
                              <p:par>
                                <p:cTn id="2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164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5" grpId="0"/>
      <p:bldP spid="25606" grpId="0"/>
      <p:bldP spid="25607" grpId="0"/>
      <p:bldP spid="25608" grpId="0"/>
      <p:bldP spid="25614" grpId="0"/>
      <p:bldP spid="1640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458" name="Group 2"/>
          <p:cNvGrpSpPr/>
          <p:nvPr/>
        </p:nvGrpSpPr>
        <p:grpSpPr>
          <a:xfrm>
            <a:off x="228600" y="1371600"/>
            <a:ext cx="1066800" cy="3733800"/>
            <a:chOff x="0" y="0"/>
            <a:chExt cx="6228000" cy="719137"/>
          </a:xfrm>
        </p:grpSpPr>
        <p:sp>
          <p:nvSpPr>
            <p:cNvPr id="19470" name="AutoShape 3"/>
            <p:cNvSpPr/>
            <p:nvPr/>
          </p:nvSpPr>
          <p:spPr>
            <a:xfrm>
              <a:off x="913" y="0"/>
              <a:ext cx="6226175" cy="719137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044492"/>
                </a:gs>
                <a:gs pos="100000">
                  <a:srgbClr val="012A5B"/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 anchor="ctr" anchorCtr="0"/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Font typeface="Wingdings" panose="05000000000000000000" pitchFamily="2" charset="2"/>
                <a:buChar char="n"/>
                <a:defRPr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Font typeface="Wingdings" panose="05000000000000000000" pitchFamily="2" charset="2"/>
                <a:buChar char="n"/>
                <a:defRPr sz="16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" panose="05000000000000000000" pitchFamily="2" charset="2"/>
                <a:buChar char="n"/>
                <a:defRPr sz="14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>
                <a:spcBef>
                  <a:spcPct val="0"/>
                </a:spcBef>
                <a:buClrTx/>
                <a:buFontTx/>
                <a:buNone/>
              </a:pPr>
              <a:endParaRPr lang="zh-CN" altLang="zh-CN" sz="1800" dirty="0">
                <a:ea typeface="宋体" panose="02010600030101010101" pitchFamily="2" charset="-122"/>
              </a:endParaRPr>
            </a:p>
          </p:txBody>
        </p:sp>
        <p:sp>
          <p:nvSpPr>
            <p:cNvPr id="19471" name="AutoShape 3"/>
            <p:cNvSpPr/>
            <p:nvPr/>
          </p:nvSpPr>
          <p:spPr>
            <a:xfrm>
              <a:off x="0" y="88900"/>
              <a:ext cx="6228000" cy="541337"/>
            </a:xfrm>
            <a:prstGeom prst="roundRect">
              <a:avLst>
                <a:gd name="adj" fmla="val 16667"/>
              </a:avLst>
            </a:prstGeom>
            <a:gradFill rotWithShape="0">
              <a:gsLst>
                <a:gs pos="0">
                  <a:srgbClr val="F2F2F2"/>
                </a:gs>
                <a:gs pos="100000">
                  <a:srgbClr val="BFBFBF"/>
                </a:gs>
              </a:gsLst>
              <a:lin ang="5400000" scaled="1"/>
              <a:tileRect/>
            </a:gradFill>
            <a:ln w="25400" cap="flat" cmpd="sng">
              <a:solidFill>
                <a:schemeClr val="bg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Font typeface="Wingdings" panose="05000000000000000000" pitchFamily="2" charset="2"/>
                <a:buChar char="n"/>
                <a:defRPr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Font typeface="Wingdings" panose="05000000000000000000" pitchFamily="2" charset="2"/>
                <a:buChar char="n"/>
                <a:defRPr sz="16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" panose="05000000000000000000" pitchFamily="2" charset="2"/>
                <a:buChar char="n"/>
                <a:defRPr sz="14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algn="ctr">
                <a:spcBef>
                  <a:spcPct val="0"/>
                </a:spcBef>
                <a:buClrTx/>
                <a:buFontTx/>
                <a:buNone/>
              </a:pPr>
              <a:endParaRPr lang="zh-CN" altLang="zh-CN" dirty="0">
                <a:solidFill>
                  <a:schemeClr val="tx2"/>
                </a:solidFill>
                <a:ea typeface="微软雅黑" panose="020B0503020204020204" charset="-122"/>
              </a:endParaRPr>
            </a:p>
          </p:txBody>
        </p:sp>
      </p:grpSp>
      <p:sp>
        <p:nvSpPr>
          <p:cNvPr id="26629" name="Text Box 5"/>
          <p:cNvSpPr txBox="1">
            <a:spLocks noChangeArrowheads="1"/>
          </p:cNvSpPr>
          <p:nvPr/>
        </p:nvSpPr>
        <p:spPr bwMode="auto">
          <a:xfrm>
            <a:off x="2133600" y="4044950"/>
            <a:ext cx="2667000" cy="1082675"/>
          </a:xfrm>
          <a:prstGeom prst="rect">
            <a:avLst/>
          </a:prstGeom>
          <a:noFill/>
          <a:ln>
            <a:noFill/>
          </a:ln>
          <a:effectLst>
            <a:outerShdw dist="17961" dir="13500000" algn="ctr" rotWithShape="0">
              <a:schemeClr val="accent1">
                <a:gamma/>
                <a:shade val="60000"/>
                <a:invGamma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参与各项政府财政实战决策，掌握各项工作要点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6630" name="Text Box 6"/>
          <p:cNvSpPr txBox="1">
            <a:spLocks noChangeArrowheads="1"/>
          </p:cNvSpPr>
          <p:nvPr/>
        </p:nvSpPr>
        <p:spPr bwMode="auto">
          <a:xfrm>
            <a:off x="5257800" y="1905000"/>
            <a:ext cx="2743200" cy="917575"/>
          </a:xfrm>
          <a:prstGeom prst="rect">
            <a:avLst/>
          </a:prstGeom>
          <a:noFill/>
          <a:ln>
            <a:noFill/>
          </a:ln>
          <a:effectLst>
            <a:outerShdw dist="17961" dir="13500000" algn="ctr" rotWithShape="0">
              <a:schemeClr val="accent1">
                <a:gamma/>
                <a:shade val="60000"/>
                <a:invGamma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理解财政支出政策对区域发展的影响 </a:t>
            </a: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</a:t>
            </a: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6631" name="Text Box 7"/>
          <p:cNvSpPr txBox="1">
            <a:spLocks noChangeArrowheads="1"/>
          </p:cNvSpPr>
          <p:nvPr/>
        </p:nvSpPr>
        <p:spPr bwMode="auto">
          <a:xfrm>
            <a:off x="2133600" y="3141663"/>
            <a:ext cx="2743200" cy="752475"/>
          </a:xfrm>
          <a:prstGeom prst="rect">
            <a:avLst/>
          </a:prstGeom>
          <a:noFill/>
          <a:ln>
            <a:noFill/>
          </a:ln>
          <a:effectLst>
            <a:outerShdw dist="17961" dir="13500000" algn="ctr" rotWithShape="0">
              <a:schemeClr val="accent1">
                <a:gamma/>
                <a:shade val="60000"/>
                <a:invGamma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根据不同区情，掌握财政预算与平衡策略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9462" name="Text Box 8"/>
          <p:cNvSpPr txBox="1"/>
          <p:nvPr/>
        </p:nvSpPr>
        <p:spPr>
          <a:xfrm>
            <a:off x="5257800" y="3194050"/>
            <a:ext cx="2743200" cy="422275"/>
          </a:xfrm>
          <a:prstGeom prst="rect">
            <a:avLst/>
          </a:prstGeom>
          <a:noFill/>
          <a:ln w="9525">
            <a:noFill/>
          </a:ln>
          <a:effectLst>
            <a:outerShdw dist="17961" dir="13499999" algn="ctr" rotWithShape="0">
              <a:srgbClr val="99030E"/>
            </a:outerShdw>
          </a:effectLst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n"/>
              <a:defRPr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n"/>
              <a:defRPr sz="14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>
              <a:lnSpc>
                <a:spcPct val="120000"/>
              </a:lnSpc>
              <a:buClrTx/>
              <a:buFontTx/>
              <a:buNone/>
            </a:pPr>
            <a:r>
              <a:rPr lang="zh-CN" altLang="en-US" sz="1800" b="1" dirty="0">
                <a:ea typeface="宋体" panose="02010600030101010101" pitchFamily="2" charset="-122"/>
              </a:rPr>
              <a:t>树立正确的政府绩效观 </a:t>
            </a:r>
            <a:endParaRPr lang="zh-CN" altLang="en-US" sz="1800" b="1" dirty="0">
              <a:ea typeface="宋体" panose="02010600030101010101" pitchFamily="2" charset="-122"/>
            </a:endParaRPr>
          </a:p>
        </p:txBody>
      </p:sp>
      <p:sp>
        <p:nvSpPr>
          <p:cNvPr id="19463" name="Text Box 9"/>
          <p:cNvSpPr txBox="1"/>
          <p:nvPr/>
        </p:nvSpPr>
        <p:spPr>
          <a:xfrm>
            <a:off x="5257800" y="4076700"/>
            <a:ext cx="2819400" cy="752475"/>
          </a:xfrm>
          <a:prstGeom prst="rect">
            <a:avLst/>
          </a:prstGeom>
          <a:noFill/>
          <a:ln w="9525">
            <a:noFill/>
          </a:ln>
          <a:effectLst>
            <a:outerShdw dist="17961" dir="13499999" algn="ctr" rotWithShape="0">
              <a:srgbClr val="99030E"/>
            </a:outerShdw>
          </a:effectLst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n"/>
              <a:defRPr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n"/>
              <a:defRPr sz="14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>
              <a:lnSpc>
                <a:spcPct val="120000"/>
              </a:lnSpc>
              <a:buClrTx/>
              <a:buFontTx/>
              <a:buNone/>
            </a:pPr>
            <a:r>
              <a:rPr lang="zh-CN" altLang="en-US" sz="1800" b="1" dirty="0">
                <a:ea typeface="宋体" panose="02010600030101010101" pitchFamily="2" charset="-122"/>
              </a:rPr>
              <a:t>站在区域发展高度反思现实，即见树木又见森林</a:t>
            </a:r>
            <a:endParaRPr lang="zh-CN" altLang="en-US" sz="1800" b="1" dirty="0">
              <a:ea typeface="宋体" panose="02010600030101010101" pitchFamily="2" charset="-122"/>
            </a:endParaRPr>
          </a:p>
        </p:txBody>
      </p:sp>
      <p:grpSp>
        <p:nvGrpSpPr>
          <p:cNvPr id="19464" name="Group 10"/>
          <p:cNvGrpSpPr/>
          <p:nvPr/>
        </p:nvGrpSpPr>
        <p:grpSpPr>
          <a:xfrm>
            <a:off x="2057400" y="1066800"/>
            <a:ext cx="6229350" cy="719138"/>
            <a:chOff x="0" y="0"/>
            <a:chExt cx="6228000" cy="719137"/>
          </a:xfrm>
        </p:grpSpPr>
        <p:sp>
          <p:nvSpPr>
            <p:cNvPr id="19468" name="AutoShape 3"/>
            <p:cNvSpPr/>
            <p:nvPr/>
          </p:nvSpPr>
          <p:spPr>
            <a:xfrm>
              <a:off x="913" y="0"/>
              <a:ext cx="6226175" cy="719137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044492"/>
                </a:gs>
                <a:gs pos="100000">
                  <a:srgbClr val="012A5B"/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 anchor="ctr" anchorCtr="0"/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Font typeface="Wingdings" panose="05000000000000000000" pitchFamily="2" charset="2"/>
                <a:buChar char="n"/>
                <a:defRPr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Font typeface="Wingdings" panose="05000000000000000000" pitchFamily="2" charset="2"/>
                <a:buChar char="n"/>
                <a:defRPr sz="16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" panose="05000000000000000000" pitchFamily="2" charset="2"/>
                <a:buChar char="n"/>
                <a:defRPr sz="14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>
                <a:spcBef>
                  <a:spcPct val="0"/>
                </a:spcBef>
                <a:buClrTx/>
                <a:buFontTx/>
                <a:buNone/>
              </a:pPr>
              <a:endParaRPr lang="zh-CN" altLang="zh-CN" sz="1800" dirty="0">
                <a:ea typeface="宋体" panose="02010600030101010101" pitchFamily="2" charset="-122"/>
              </a:endParaRPr>
            </a:p>
          </p:txBody>
        </p:sp>
        <p:sp>
          <p:nvSpPr>
            <p:cNvPr id="19469" name="AutoShape 3"/>
            <p:cNvSpPr/>
            <p:nvPr/>
          </p:nvSpPr>
          <p:spPr>
            <a:xfrm>
              <a:off x="0" y="88900"/>
              <a:ext cx="6228000" cy="541337"/>
            </a:xfrm>
            <a:prstGeom prst="roundRect">
              <a:avLst>
                <a:gd name="adj" fmla="val 16667"/>
              </a:avLst>
            </a:prstGeom>
            <a:gradFill rotWithShape="0">
              <a:gsLst>
                <a:gs pos="0">
                  <a:srgbClr val="F2F2F2"/>
                </a:gs>
                <a:gs pos="100000">
                  <a:srgbClr val="BFBFBF"/>
                </a:gs>
              </a:gsLst>
              <a:lin ang="5400000" scaled="1"/>
              <a:tileRect/>
            </a:gradFill>
            <a:ln w="25400" cap="flat" cmpd="sng">
              <a:solidFill>
                <a:schemeClr val="bg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Font typeface="Wingdings" panose="05000000000000000000" pitchFamily="2" charset="2"/>
                <a:buChar char="n"/>
                <a:defRPr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Font typeface="Wingdings" panose="05000000000000000000" pitchFamily="2" charset="2"/>
                <a:buChar char="n"/>
                <a:defRPr sz="16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" panose="05000000000000000000" pitchFamily="2" charset="2"/>
                <a:buChar char="n"/>
                <a:defRPr sz="14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algn="ctr">
                <a:spcBef>
                  <a:spcPct val="0"/>
                </a:spcBef>
                <a:buClrTx/>
                <a:buFontTx/>
                <a:buNone/>
              </a:pPr>
              <a:endParaRPr lang="zh-CN" altLang="zh-CN" dirty="0">
                <a:solidFill>
                  <a:schemeClr val="tx2"/>
                </a:solidFill>
                <a:ea typeface="微软雅黑" panose="020B0503020204020204" charset="-122"/>
              </a:endParaRPr>
            </a:p>
          </p:txBody>
        </p:sp>
      </p:grpSp>
      <p:sp>
        <p:nvSpPr>
          <p:cNvPr id="19465" name="Text Box 13"/>
          <p:cNvSpPr txBox="1"/>
          <p:nvPr/>
        </p:nvSpPr>
        <p:spPr>
          <a:xfrm>
            <a:off x="2133600" y="1219200"/>
            <a:ext cx="5410200" cy="366713"/>
          </a:xfrm>
          <a:prstGeom prst="rect">
            <a:avLst/>
          </a:prstGeom>
          <a:noFill/>
          <a:ln w="9525">
            <a:noFill/>
          </a:ln>
          <a:effectLst>
            <a:outerShdw dist="17961" dir="13499999" algn="ctr" rotWithShape="0">
              <a:srgbClr val="99030E"/>
            </a:outerShdw>
          </a:effectLst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n"/>
              <a:defRPr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n"/>
              <a:defRPr sz="14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1800" b="1" dirty="0">
                <a:ea typeface="宋体" panose="02010600030101010101" pitchFamily="2" charset="-122"/>
              </a:rPr>
              <a:t>能力考核项目与要求 </a:t>
            </a:r>
            <a:endParaRPr lang="zh-CN" altLang="en-US" sz="1800" b="1" dirty="0">
              <a:ea typeface="宋体" panose="02010600030101010101" pitchFamily="2" charset="-122"/>
            </a:endParaRPr>
          </a:p>
        </p:txBody>
      </p:sp>
      <p:sp>
        <p:nvSpPr>
          <p:cNvPr id="26638" name="Text Box 14"/>
          <p:cNvSpPr txBox="1">
            <a:spLocks noChangeArrowheads="1"/>
          </p:cNvSpPr>
          <p:nvPr/>
        </p:nvSpPr>
        <p:spPr bwMode="auto">
          <a:xfrm>
            <a:off x="2133600" y="1990725"/>
            <a:ext cx="2895600" cy="752475"/>
          </a:xfrm>
          <a:prstGeom prst="rect">
            <a:avLst/>
          </a:prstGeom>
          <a:noFill/>
          <a:ln>
            <a:noFill/>
          </a:ln>
          <a:effectLst>
            <a:outerShdw dist="17961" dir="13500000" algn="ctr" rotWithShape="0">
              <a:schemeClr val="accent1">
                <a:gamma/>
                <a:shade val="60000"/>
                <a:invGamma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理解现实中财政部门与其他职能部门的联系与分工 </a:t>
            </a:r>
            <a:endParaRPr kumimoji="0" lang="zh-CN" altLang="en-US" sz="18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6639" name="Text Box 15"/>
          <p:cNvSpPr txBox="1">
            <a:spLocks noChangeArrowheads="1"/>
          </p:cNvSpPr>
          <p:nvPr/>
        </p:nvSpPr>
        <p:spPr bwMode="auto">
          <a:xfrm>
            <a:off x="517525" y="1828800"/>
            <a:ext cx="549275" cy="2971800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chemeClr val="accent1">
                <a:gamma/>
                <a:shade val="60000"/>
                <a:invGamma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财 政 学 </a:t>
            </a:r>
            <a:endParaRPr kumimoji="0" lang="zh-CN" altLang="en-US" sz="24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任意多边形 11"/>
          <p:cNvSpPr/>
          <p:nvPr/>
        </p:nvSpPr>
        <p:spPr>
          <a:xfrm>
            <a:off x="4092732" y="3016701"/>
            <a:ext cx="1481049" cy="1702355"/>
          </a:xfrm>
          <a:custGeom>
            <a:avLst/>
            <a:gdLst>
              <a:gd name="connsiteX0" fmla="*/ 0 w 1702355"/>
              <a:gd name="connsiteY0" fmla="*/ 740525 h 1481049"/>
              <a:gd name="connsiteX1" fmla="*/ 370262 w 1702355"/>
              <a:gd name="connsiteY1" fmla="*/ 0 h 1481049"/>
              <a:gd name="connsiteX2" fmla="*/ 1332093 w 1702355"/>
              <a:gd name="connsiteY2" fmla="*/ 0 h 1481049"/>
              <a:gd name="connsiteX3" fmla="*/ 1702355 w 1702355"/>
              <a:gd name="connsiteY3" fmla="*/ 740525 h 1481049"/>
              <a:gd name="connsiteX4" fmla="*/ 1332093 w 1702355"/>
              <a:gd name="connsiteY4" fmla="*/ 1481049 h 1481049"/>
              <a:gd name="connsiteX5" fmla="*/ 370262 w 1702355"/>
              <a:gd name="connsiteY5" fmla="*/ 1481049 h 1481049"/>
              <a:gd name="connsiteX6" fmla="*/ 0 w 1702355"/>
              <a:gd name="connsiteY6" fmla="*/ 740525 h 14810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702355" h="1481049">
                <a:moveTo>
                  <a:pt x="851177" y="0"/>
                </a:moveTo>
                <a:lnTo>
                  <a:pt x="1702355" y="322128"/>
                </a:lnTo>
                <a:lnTo>
                  <a:pt x="1702355" y="1158921"/>
                </a:lnTo>
                <a:lnTo>
                  <a:pt x="851177" y="1481049"/>
                </a:lnTo>
                <a:lnTo>
                  <a:pt x="0" y="1158921"/>
                </a:lnTo>
                <a:lnTo>
                  <a:pt x="0" y="322128"/>
                </a:lnTo>
                <a:lnTo>
                  <a:pt x="851177" y="0"/>
                </a:lnTo>
                <a:close/>
              </a:path>
            </a:pathLst>
          </a:custGeom>
          <a:scene3d>
            <a:camera prst="orthographicFront"/>
            <a:lightRig rig="flat" dir="t"/>
          </a:scene3d>
          <a:sp3d prstMaterial="plastic">
            <a:bevelT w="120900" h="88900"/>
            <a:bevelB w="88900" h="31750" prst="angle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4">
              <a:hueOff val="0"/>
              <a:satOff val="0"/>
              <a:lumOff val="0"/>
              <a:alphaOff val="0"/>
            </a:schemeClr>
          </a:fillRef>
          <a:effectRef idx="2">
            <a:schemeClr val="accent4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lIns="345097" tIns="379584" rIns="345097" bIns="379584" anchor="ctr"/>
          <a:lstStyle>
            <a:lvl1pPr defTabSz="13335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13335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13335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13335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13335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3335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3335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3335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3335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13335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六大实验 </a:t>
            </a:r>
            <a:endParaRPr kumimoji="0" lang="zh-CN" altLang="en-US" sz="24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" name="任意多边形 13"/>
          <p:cNvSpPr/>
          <p:nvPr/>
        </p:nvSpPr>
        <p:spPr>
          <a:xfrm>
            <a:off x="5706565" y="4604201"/>
            <a:ext cx="1771942" cy="1702355"/>
          </a:xfrm>
          <a:custGeom>
            <a:avLst/>
            <a:gdLst>
              <a:gd name="connsiteX0" fmla="*/ 0 w 1702355"/>
              <a:gd name="connsiteY0" fmla="*/ 740525 h 1481049"/>
              <a:gd name="connsiteX1" fmla="*/ 370262 w 1702355"/>
              <a:gd name="connsiteY1" fmla="*/ 0 h 1481049"/>
              <a:gd name="connsiteX2" fmla="*/ 1332093 w 1702355"/>
              <a:gd name="connsiteY2" fmla="*/ 0 h 1481049"/>
              <a:gd name="connsiteX3" fmla="*/ 1702355 w 1702355"/>
              <a:gd name="connsiteY3" fmla="*/ 740525 h 1481049"/>
              <a:gd name="connsiteX4" fmla="*/ 1332093 w 1702355"/>
              <a:gd name="connsiteY4" fmla="*/ 1481049 h 1481049"/>
              <a:gd name="connsiteX5" fmla="*/ 370262 w 1702355"/>
              <a:gd name="connsiteY5" fmla="*/ 1481049 h 1481049"/>
              <a:gd name="connsiteX6" fmla="*/ 0 w 1702355"/>
              <a:gd name="connsiteY6" fmla="*/ 740525 h 14810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702355" h="1481049">
                <a:moveTo>
                  <a:pt x="851177" y="0"/>
                </a:moveTo>
                <a:lnTo>
                  <a:pt x="1702355" y="322128"/>
                </a:lnTo>
                <a:lnTo>
                  <a:pt x="1702355" y="1158921"/>
                </a:lnTo>
                <a:lnTo>
                  <a:pt x="851177" y="1481049"/>
                </a:lnTo>
                <a:lnTo>
                  <a:pt x="0" y="1158921"/>
                </a:lnTo>
                <a:lnTo>
                  <a:pt x="0" y="322128"/>
                </a:lnTo>
                <a:lnTo>
                  <a:pt x="851177" y="0"/>
                </a:lnTo>
                <a:close/>
              </a:path>
            </a:pathLst>
          </a:custGeom>
          <a:scene3d>
            <a:camera prst="orthographicFront"/>
            <a:lightRig rig="flat" dir="t"/>
          </a:scene3d>
          <a:sp3d prstMaterial="plastic">
            <a:bevelT w="120900" h="88900"/>
            <a:bevelB w="88900" h="31750" prst="angle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5">
              <a:hueOff val="0"/>
              <a:satOff val="0"/>
              <a:lumOff val="0"/>
              <a:alphaOff val="0"/>
            </a:schemeClr>
          </a:fillRef>
          <a:effectRef idx="2">
            <a:schemeClr val="accent5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lIns="230797" tIns="265284" rIns="230797" bIns="265284" anchor="ctr"/>
          <a:lstStyle>
            <a:lvl1pPr defTabSz="1600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1600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1600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1600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1600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600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600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600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600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16002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实验总结 </a:t>
            </a:r>
            <a:endParaRPr kumimoji="0" lang="zh-CN" altLang="en-US" sz="24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9704" name="Line 8"/>
          <p:cNvSpPr>
            <a:spLocks noChangeShapeType="1"/>
          </p:cNvSpPr>
          <p:nvPr/>
        </p:nvSpPr>
        <p:spPr bwMode="auto">
          <a:xfrm flipH="1">
            <a:off x="3276600" y="4267200"/>
            <a:ext cx="762000" cy="381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  <a:effectLst>
            <a:outerShdw dist="17961" dir="13500000" algn="ctr" rotWithShape="0">
              <a:schemeClr val="tx1">
                <a:gamma/>
                <a:shade val="60000"/>
                <a:invGamma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6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9705" name="Line 9"/>
          <p:cNvSpPr>
            <a:spLocks noChangeShapeType="1"/>
          </p:cNvSpPr>
          <p:nvPr/>
        </p:nvSpPr>
        <p:spPr bwMode="auto">
          <a:xfrm>
            <a:off x="5562600" y="4343400"/>
            <a:ext cx="762000" cy="381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  <a:effectLst>
            <a:outerShdw dist="17961" dir="13500000" algn="ctr" rotWithShape="0">
              <a:schemeClr val="tx1">
                <a:gamma/>
                <a:shade val="60000"/>
                <a:invGamma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6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" name="任意多边形 13"/>
          <p:cNvSpPr/>
          <p:nvPr/>
        </p:nvSpPr>
        <p:spPr>
          <a:xfrm>
            <a:off x="2277565" y="4680401"/>
            <a:ext cx="1771942" cy="1702355"/>
          </a:xfrm>
          <a:custGeom>
            <a:avLst/>
            <a:gdLst>
              <a:gd name="connsiteX0" fmla="*/ 0 w 1702355"/>
              <a:gd name="connsiteY0" fmla="*/ 740525 h 1481049"/>
              <a:gd name="connsiteX1" fmla="*/ 370262 w 1702355"/>
              <a:gd name="connsiteY1" fmla="*/ 0 h 1481049"/>
              <a:gd name="connsiteX2" fmla="*/ 1332093 w 1702355"/>
              <a:gd name="connsiteY2" fmla="*/ 0 h 1481049"/>
              <a:gd name="connsiteX3" fmla="*/ 1702355 w 1702355"/>
              <a:gd name="connsiteY3" fmla="*/ 740525 h 1481049"/>
              <a:gd name="connsiteX4" fmla="*/ 1332093 w 1702355"/>
              <a:gd name="connsiteY4" fmla="*/ 1481049 h 1481049"/>
              <a:gd name="connsiteX5" fmla="*/ 370262 w 1702355"/>
              <a:gd name="connsiteY5" fmla="*/ 1481049 h 1481049"/>
              <a:gd name="connsiteX6" fmla="*/ 0 w 1702355"/>
              <a:gd name="connsiteY6" fmla="*/ 740525 h 14810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702355" h="1481049">
                <a:moveTo>
                  <a:pt x="851177" y="0"/>
                </a:moveTo>
                <a:lnTo>
                  <a:pt x="1702355" y="322128"/>
                </a:lnTo>
                <a:lnTo>
                  <a:pt x="1702355" y="1158921"/>
                </a:lnTo>
                <a:lnTo>
                  <a:pt x="851177" y="1481049"/>
                </a:lnTo>
                <a:lnTo>
                  <a:pt x="0" y="1158921"/>
                </a:lnTo>
                <a:lnTo>
                  <a:pt x="0" y="322128"/>
                </a:lnTo>
                <a:lnTo>
                  <a:pt x="851177" y="0"/>
                </a:lnTo>
                <a:close/>
              </a:path>
            </a:pathLst>
          </a:custGeom>
          <a:scene3d>
            <a:camera prst="orthographicFront"/>
            <a:lightRig rig="flat" dir="t"/>
          </a:scene3d>
          <a:sp3d prstMaterial="plastic">
            <a:bevelT w="120900" h="88900"/>
            <a:bevelB w="88900" h="31750" prst="angle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5">
              <a:hueOff val="0"/>
              <a:satOff val="0"/>
              <a:lumOff val="0"/>
              <a:alphaOff val="0"/>
            </a:schemeClr>
          </a:fillRef>
          <a:effectRef idx="2">
            <a:schemeClr val="accent5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lIns="230797" tIns="265284" rIns="230797" bIns="265284" anchor="ctr"/>
          <a:lstStyle>
            <a:lvl1pPr defTabSz="1600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1600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1600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1600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1600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600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600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600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600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16002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实验实施 </a:t>
            </a:r>
            <a:endParaRPr kumimoji="0" lang="zh-CN" altLang="en-US" sz="24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" name="任意多边形 16"/>
          <p:cNvSpPr/>
          <p:nvPr/>
        </p:nvSpPr>
        <p:spPr>
          <a:xfrm>
            <a:off x="2435705" y="1099335"/>
            <a:ext cx="1693895" cy="1702355"/>
          </a:xfrm>
          <a:custGeom>
            <a:avLst/>
            <a:gdLst>
              <a:gd name="connsiteX0" fmla="*/ 0 w 1702355"/>
              <a:gd name="connsiteY0" fmla="*/ 740525 h 1481049"/>
              <a:gd name="connsiteX1" fmla="*/ 370262 w 1702355"/>
              <a:gd name="connsiteY1" fmla="*/ 0 h 1481049"/>
              <a:gd name="connsiteX2" fmla="*/ 1332093 w 1702355"/>
              <a:gd name="connsiteY2" fmla="*/ 0 h 1481049"/>
              <a:gd name="connsiteX3" fmla="*/ 1702355 w 1702355"/>
              <a:gd name="connsiteY3" fmla="*/ 740525 h 1481049"/>
              <a:gd name="connsiteX4" fmla="*/ 1332093 w 1702355"/>
              <a:gd name="connsiteY4" fmla="*/ 1481049 h 1481049"/>
              <a:gd name="connsiteX5" fmla="*/ 370262 w 1702355"/>
              <a:gd name="connsiteY5" fmla="*/ 1481049 h 1481049"/>
              <a:gd name="connsiteX6" fmla="*/ 0 w 1702355"/>
              <a:gd name="connsiteY6" fmla="*/ 740525 h 14810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702355" h="1481049">
                <a:moveTo>
                  <a:pt x="851177" y="0"/>
                </a:moveTo>
                <a:lnTo>
                  <a:pt x="1702355" y="322128"/>
                </a:lnTo>
                <a:lnTo>
                  <a:pt x="1702355" y="1158921"/>
                </a:lnTo>
                <a:lnTo>
                  <a:pt x="851177" y="1481049"/>
                </a:lnTo>
                <a:lnTo>
                  <a:pt x="0" y="1158921"/>
                </a:lnTo>
                <a:lnTo>
                  <a:pt x="0" y="322128"/>
                </a:lnTo>
                <a:lnTo>
                  <a:pt x="851177" y="0"/>
                </a:lnTo>
                <a:close/>
              </a:path>
            </a:pathLst>
          </a:custGeom>
          <a:scene3d>
            <a:camera prst="orthographicFront"/>
            <a:lightRig rig="flat" dir="t"/>
          </a:scene3d>
          <a:sp3d prstMaterial="plastic">
            <a:bevelT w="120900" h="88900"/>
            <a:bevelB w="88900" h="31750" prst="angle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2">
              <a:hueOff val="0"/>
              <a:satOff val="0"/>
              <a:lumOff val="0"/>
              <a:alphaOff val="0"/>
            </a:schemeClr>
          </a:fillRef>
          <a:effectRef idx="2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lIns="230797" tIns="265284" rIns="230797" bIns="265284" anchor="ctr"/>
          <a:lstStyle>
            <a:lvl1pPr defTabSz="1600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1600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1600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1600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1600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600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600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600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600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16002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理论培训 </a:t>
            </a:r>
            <a:endParaRPr kumimoji="0" lang="zh-CN" altLang="en-US" sz="24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任意多边形 16"/>
          <p:cNvSpPr/>
          <p:nvPr/>
        </p:nvSpPr>
        <p:spPr>
          <a:xfrm>
            <a:off x="5703115" y="1112035"/>
            <a:ext cx="1702763" cy="1702355"/>
          </a:xfrm>
          <a:custGeom>
            <a:avLst/>
            <a:gdLst>
              <a:gd name="connsiteX0" fmla="*/ 0 w 1702355"/>
              <a:gd name="connsiteY0" fmla="*/ 740525 h 1481049"/>
              <a:gd name="connsiteX1" fmla="*/ 370262 w 1702355"/>
              <a:gd name="connsiteY1" fmla="*/ 0 h 1481049"/>
              <a:gd name="connsiteX2" fmla="*/ 1332093 w 1702355"/>
              <a:gd name="connsiteY2" fmla="*/ 0 h 1481049"/>
              <a:gd name="connsiteX3" fmla="*/ 1702355 w 1702355"/>
              <a:gd name="connsiteY3" fmla="*/ 740525 h 1481049"/>
              <a:gd name="connsiteX4" fmla="*/ 1332093 w 1702355"/>
              <a:gd name="connsiteY4" fmla="*/ 1481049 h 1481049"/>
              <a:gd name="connsiteX5" fmla="*/ 370262 w 1702355"/>
              <a:gd name="connsiteY5" fmla="*/ 1481049 h 1481049"/>
              <a:gd name="connsiteX6" fmla="*/ 0 w 1702355"/>
              <a:gd name="connsiteY6" fmla="*/ 740525 h 14810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702355" h="1481049">
                <a:moveTo>
                  <a:pt x="851177" y="0"/>
                </a:moveTo>
                <a:lnTo>
                  <a:pt x="1702355" y="322128"/>
                </a:lnTo>
                <a:lnTo>
                  <a:pt x="1702355" y="1158921"/>
                </a:lnTo>
                <a:lnTo>
                  <a:pt x="851177" y="1481049"/>
                </a:lnTo>
                <a:lnTo>
                  <a:pt x="0" y="1158921"/>
                </a:lnTo>
                <a:lnTo>
                  <a:pt x="0" y="322128"/>
                </a:lnTo>
                <a:lnTo>
                  <a:pt x="851177" y="0"/>
                </a:lnTo>
                <a:close/>
              </a:path>
            </a:pathLst>
          </a:custGeom>
          <a:scene3d>
            <a:camera prst="orthographicFront"/>
            <a:lightRig rig="flat" dir="t"/>
          </a:scene3d>
          <a:sp3d prstMaterial="plastic">
            <a:bevelT w="120900" h="88900"/>
            <a:bevelB w="88900" h="31750" prst="angle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2">
              <a:hueOff val="0"/>
              <a:satOff val="0"/>
              <a:lumOff val="0"/>
              <a:alphaOff val="0"/>
            </a:schemeClr>
          </a:fillRef>
          <a:effectRef idx="2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lIns="230797" tIns="265284" rIns="230797" bIns="265284" anchor="ctr"/>
          <a:lstStyle>
            <a:lvl1pPr defTabSz="1600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1600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1600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1600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1600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600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600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600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600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16002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实验准备 </a:t>
            </a:r>
            <a:endParaRPr kumimoji="0" lang="zh-CN" altLang="en-US" sz="24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9715" name="Line 19"/>
          <p:cNvSpPr>
            <a:spLocks noChangeShapeType="1"/>
          </p:cNvSpPr>
          <p:nvPr/>
        </p:nvSpPr>
        <p:spPr bwMode="auto">
          <a:xfrm flipH="1" flipV="1">
            <a:off x="3657600" y="2743200"/>
            <a:ext cx="381000" cy="609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  <a:effectLst>
            <a:outerShdw dist="17961" dir="13500000" algn="ctr" rotWithShape="0">
              <a:schemeClr val="tx1">
                <a:gamma/>
                <a:shade val="60000"/>
                <a:invGamma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6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9716" name="Line 20"/>
          <p:cNvSpPr>
            <a:spLocks noChangeShapeType="1"/>
          </p:cNvSpPr>
          <p:nvPr/>
        </p:nvSpPr>
        <p:spPr bwMode="auto">
          <a:xfrm flipV="1">
            <a:off x="5715000" y="2819400"/>
            <a:ext cx="381000" cy="533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  <a:effectLst>
            <a:outerShdw dist="17961" dir="13500000" algn="ctr" rotWithShape="0">
              <a:schemeClr val="tx1">
                <a:gamma/>
                <a:shade val="60000"/>
                <a:invGamma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6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297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297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1" dur="500"/>
                                        <p:tgtEl>
                                          <p:spTgt spid="297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5" dur="500"/>
                                        <p:tgtEl>
                                          <p:spTgt spid="297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 anchorCtr="0"/>
          <a:lstStyle/>
          <a:p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1  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区域环境认知与财政职能实验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aphicFrame>
        <p:nvGraphicFramePr>
          <p:cNvPr id="36052" name="Group 212"/>
          <p:cNvGraphicFramePr>
            <a:graphicFrameLocks noGrp="1"/>
          </p:cNvGraphicFramePr>
          <p:nvPr/>
        </p:nvGraphicFramePr>
        <p:xfrm>
          <a:off x="468313" y="981075"/>
          <a:ext cx="8062912" cy="4846638"/>
        </p:xfrm>
        <a:graphic>
          <a:graphicData uri="http://schemas.openxmlformats.org/drawingml/2006/table">
            <a:tbl>
              <a:tblPr/>
              <a:tblGrid>
                <a:gridCol w="1212850"/>
                <a:gridCol w="1098550"/>
                <a:gridCol w="4103687"/>
                <a:gridCol w="1647825"/>
              </a:tblGrid>
              <a:tr h="365784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黑体" panose="02010609060101010101" pitchFamily="49" charset="-122"/>
                          <a:cs typeface="宋体" panose="02010600030101010101" pitchFamily="2" charset="-122"/>
                        </a:rPr>
                        <a:t>一级模块</a:t>
                      </a: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  <a:cs typeface="宋体" panose="02010600030101010101" pitchFamily="2" charset="-122"/>
                      </a:endParaRP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黑体" panose="02010609060101010101" pitchFamily="49" charset="-122"/>
                          <a:cs typeface="宋体" panose="02010600030101010101" pitchFamily="2" charset="-122"/>
                        </a:rPr>
                        <a:t>二级模块</a:t>
                      </a: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  <a:cs typeface="宋体" panose="02010600030101010101" pitchFamily="2" charset="-122"/>
                      </a:endParaRP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黑体" panose="02010609060101010101" pitchFamily="49" charset="-122"/>
                          <a:cs typeface="宋体" panose="02010600030101010101" pitchFamily="2" charset="-122"/>
                        </a:rPr>
                        <a:t>实验项目名称</a:t>
                      </a: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  <a:cs typeface="宋体" panose="02010600030101010101" pitchFamily="2" charset="-122"/>
                      </a:endParaRP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黑体" panose="02010609060101010101" pitchFamily="49" charset="-122"/>
                          <a:cs typeface="宋体" panose="02010600030101010101" pitchFamily="2" charset="-122"/>
                        </a:rPr>
                        <a:t>涉及知识点</a:t>
                      </a: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  <a:cs typeface="宋体" panose="02010600030101010101" pitchFamily="2" charset="-122"/>
                      </a:endParaRP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</a:tr>
              <a:tr h="365784">
                <a:tc rowSpan="10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黑体" panose="02010609060101010101" pitchFamily="49" charset="-122"/>
                          <a:cs typeface="Courier New" panose="02070309020205020404" pitchFamily="49" charset="0"/>
                        </a:rPr>
                        <a:t>区域环境认知与财政职能实验</a:t>
                      </a: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黑体" panose="02010609060101010101" pitchFamily="49" charset="-122"/>
                        <a:cs typeface="Courier New" panose="02070309020205020404" pitchFamily="49" charset="0"/>
                      </a:endParaRP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黑体" panose="02010609060101010101" pitchFamily="49" charset="-122"/>
                          <a:cs typeface="宋体" panose="02010600030101010101" pitchFamily="2" charset="-122"/>
                        </a:rPr>
                        <a:t>导入培训</a:t>
                      </a: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  <a:cs typeface="宋体" panose="02010600030101010101" pitchFamily="2" charset="-122"/>
                      </a:endParaRP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黑体" panose="02010609060101010101" pitchFamily="49" charset="-122"/>
                          <a:cs typeface="Courier New" panose="02070309020205020404" pitchFamily="49" charset="0"/>
                        </a:rPr>
                        <a:t>公共财政的概念及其特征</a:t>
                      </a: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  <a:cs typeface="Courier New" panose="02070309020205020404" pitchFamily="49" charset="0"/>
                      </a:endParaRP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10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黑体" panose="02010609060101010101" pitchFamily="49" charset="-122"/>
                          <a:cs typeface="Courier New" panose="02070309020205020404" pitchFamily="49" charset="0"/>
                        </a:rPr>
                        <a:t>公共物品</a:t>
                      </a: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黑体" panose="02010609060101010101" pitchFamily="49" charset="-122"/>
                        <a:cs typeface="Courier New" panose="02070309020205020404" pitchFamily="49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黑体" panose="02010609060101010101" pitchFamily="49" charset="-122"/>
                          <a:cs typeface="Courier New" panose="02070309020205020404" pitchFamily="49" charset="0"/>
                        </a:rPr>
                        <a:t>市场效率</a:t>
                      </a: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黑体" panose="02010609060101010101" pitchFamily="49" charset="-122"/>
                        <a:cs typeface="Courier New" panose="02070309020205020404" pitchFamily="49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黑体" panose="02010609060101010101" pitchFamily="49" charset="-122"/>
                          <a:cs typeface="Courier New" panose="02070309020205020404" pitchFamily="49" charset="0"/>
                        </a:rPr>
                        <a:t>财政职能</a:t>
                      </a: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黑体" panose="02010609060101010101" pitchFamily="49" charset="-122"/>
                        <a:cs typeface="Courier New" panose="02070309020205020404" pitchFamily="49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  <a:cs typeface="Courier New" panose="02070309020205020404" pitchFamily="49" charset="0"/>
                      </a:endParaRP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5784">
                <a:tc vMerge="1">
                  <a:tcPr/>
                </a:tc>
                <a:tc rowSpan="4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黑体" panose="02010609060101010101" pitchFamily="49" charset="-122"/>
                          <a:cs typeface="宋体" panose="02010600030101010101" pitchFamily="2" charset="-122"/>
                        </a:rPr>
                        <a:t>实验准备</a:t>
                      </a: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  <a:cs typeface="宋体" panose="02010600030101010101" pitchFamily="2" charset="-122"/>
                      </a:endParaRP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黑体" panose="02010609060101010101" pitchFamily="49" charset="-122"/>
                          <a:cs typeface="Courier New" panose="02070309020205020404" pitchFamily="49" charset="0"/>
                        </a:rPr>
                        <a:t>理解政府与市场的关系</a:t>
                      </a: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  <a:cs typeface="Courier New" panose="02070309020205020404" pitchFamily="49" charset="0"/>
                      </a:endParaRP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/>
                </a:tc>
              </a:tr>
              <a:tr h="365784">
                <a:tc vMerge="1">
                  <a:tcPr/>
                </a:tc>
                <a:tc vMerge="1">
                  <a:tcPr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黑体" panose="02010609060101010101" pitchFamily="49" charset="-122"/>
                          <a:cs typeface="Courier New" panose="02070309020205020404" pitchFamily="49" charset="0"/>
                        </a:rPr>
                        <a:t>掌握政府干预的基本模式</a:t>
                      </a: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  <a:cs typeface="Courier New" panose="02070309020205020404" pitchFamily="49" charset="0"/>
                      </a:endParaRP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/>
                </a:tc>
              </a:tr>
              <a:tr h="365784">
                <a:tc vMerge="1">
                  <a:tcPr/>
                </a:tc>
                <a:tc vMerge="1">
                  <a:tcPr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黑体" panose="02010609060101010101" pitchFamily="49" charset="-122"/>
                          <a:cs typeface="Courier New" panose="02070309020205020404" pitchFamily="49" charset="0"/>
                        </a:rPr>
                        <a:t>理解市场效率与市场失灵</a:t>
                      </a: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  <a:cs typeface="Courier New" panose="02070309020205020404" pitchFamily="49" charset="0"/>
                      </a:endParaRP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/>
                </a:tc>
              </a:tr>
              <a:tr h="640122">
                <a:tc vMerge="1">
                  <a:tcPr/>
                </a:tc>
                <a:tc vMerge="1">
                  <a:tcPr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黑体" panose="02010609060101010101" pitchFamily="49" charset="-122"/>
                          <a:cs typeface="Courier New" panose="02070309020205020404" pitchFamily="49" charset="0"/>
                        </a:rPr>
                        <a:t>思考现实中公共财政职能体现在哪些方面</a:t>
                      </a: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  <a:cs typeface="Courier New" panose="02070309020205020404" pitchFamily="49" charset="0"/>
                      </a:endParaRP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/>
                </a:tc>
              </a:tr>
              <a:tr h="365784">
                <a:tc vMerge="1">
                  <a:tcPr/>
                </a:tc>
                <a:tc rowSpan="4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黑体" panose="02010609060101010101" pitchFamily="49" charset="-122"/>
                          <a:cs typeface="宋体" panose="02010600030101010101" pitchFamily="2" charset="-122"/>
                        </a:rPr>
                        <a:t>实验实施</a:t>
                      </a: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  <a:cs typeface="宋体" panose="02010600030101010101" pitchFamily="2" charset="-122"/>
                      </a:endParaRP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黑体" panose="02010609060101010101" pitchFamily="49" charset="-122"/>
                          <a:cs typeface="Courier New" panose="02070309020205020404" pitchFamily="49" charset="0"/>
                        </a:rPr>
                        <a:t>确定区情调研方法与范围</a:t>
                      </a: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  <a:cs typeface="Courier New" panose="02070309020205020404" pitchFamily="49" charset="0"/>
                      </a:endParaRP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/>
                </a:tc>
              </a:tr>
              <a:tr h="365784">
                <a:tc vMerge="1">
                  <a:tcPr/>
                </a:tc>
                <a:tc vMerge="1">
                  <a:tcPr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黑体" panose="02010609060101010101" pitchFamily="49" charset="-122"/>
                          <a:cs typeface="Courier New" panose="02070309020205020404" pitchFamily="49" charset="0"/>
                        </a:rPr>
                        <a:t>确定区情调研主要数据来源</a:t>
                      </a: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  <a:cs typeface="Courier New" panose="02070309020205020404" pitchFamily="49" charset="0"/>
                      </a:endParaRP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/>
                </a:tc>
              </a:tr>
              <a:tr h="365784">
                <a:tc vMerge="1">
                  <a:tcPr/>
                </a:tc>
                <a:tc vMerge="1">
                  <a:tcPr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ea typeface="黑体" panose="02010609060101010101" pitchFamily="49" charset="-122"/>
                          <a:cs typeface="Courier New" panose="02070309020205020404" pitchFamily="49" charset="0"/>
                        </a:rPr>
                        <a:t>分析区域环境对财政职能的影响</a:t>
                      </a: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  <a:cs typeface="Courier New" panose="02070309020205020404" pitchFamily="49" charset="0"/>
                      </a:endParaRP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/>
                </a:tc>
              </a:tr>
              <a:tr h="640122">
                <a:tc vMerge="1">
                  <a:tcPr/>
                </a:tc>
                <a:tc vMerge="1">
                  <a:tcPr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黑体" panose="02010609060101010101" pitchFamily="49" charset="-122"/>
                          <a:cs typeface="Courier New" panose="02070309020205020404" pitchFamily="49" charset="0"/>
                        </a:rPr>
                        <a:t>制定优化资源配置、收入分配及促进经济发展的财政措施</a:t>
                      </a: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  <a:cs typeface="Courier New" panose="02070309020205020404" pitchFamily="49" charset="0"/>
                      </a:endParaRP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/>
                </a:tc>
              </a:tr>
              <a:tr h="640122">
                <a:tc vMerge="1">
                  <a:tcPr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黑体" panose="02010609060101010101" pitchFamily="49" charset="-122"/>
                          <a:cs typeface="宋体" panose="02010600030101010101" pitchFamily="2" charset="-122"/>
                        </a:rPr>
                        <a:t>实验总结</a:t>
                      </a: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  <a:cs typeface="宋体" panose="02010600030101010101" pitchFamily="2" charset="-122"/>
                      </a:endParaRP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黑体" panose="02010609060101010101" pitchFamily="49" charset="-122"/>
                          <a:cs typeface="Courier New" panose="02070309020205020404" pitchFamily="49" charset="0"/>
                        </a:rPr>
                        <a:t>对比沙盘实验与现实，分析实验中体现了哪些公共财政职能</a:t>
                      </a: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  <a:cs typeface="Courier New" panose="02070309020205020404" pitchFamily="49" charset="0"/>
                      </a:endParaRP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 anchorCtr="0"/>
          <a:lstStyle/>
          <a:p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2  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财政预算与平衡管理实验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2531" name="Rectangle 4"/>
          <p:cNvSpPr/>
          <p:nvPr/>
        </p:nvSpPr>
        <p:spPr>
          <a:xfrm>
            <a:off x="836613" y="1239838"/>
            <a:ext cx="184150" cy="763587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n"/>
              <a:defRPr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n"/>
              <a:defRPr sz="14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>
              <a:spcBef>
                <a:spcPct val="0"/>
              </a:spcBef>
              <a:buClrTx/>
              <a:buFontTx/>
              <a:buNone/>
            </a:pPr>
            <a:endParaRPr lang="zh-CN" altLang="en-US" sz="800" dirty="0">
              <a:ea typeface="宋体" panose="02010600030101010101" pitchFamily="2" charset="-122"/>
            </a:endParaRPr>
          </a:p>
          <a:p>
            <a:pPr marL="0" lvl="0" indent="0">
              <a:spcBef>
                <a:spcPct val="0"/>
              </a:spcBef>
              <a:buClrTx/>
              <a:buFontTx/>
              <a:buNone/>
            </a:pPr>
            <a:endParaRPr lang="zh-CN" altLang="en-US" sz="3600" dirty="0">
              <a:ea typeface="宋体" panose="02010600030101010101" pitchFamily="2" charset="-122"/>
            </a:endParaRPr>
          </a:p>
        </p:txBody>
      </p:sp>
      <p:graphicFrame>
        <p:nvGraphicFramePr>
          <p:cNvPr id="41224" name="Group 264"/>
          <p:cNvGraphicFramePr>
            <a:graphicFrameLocks noGrp="1"/>
          </p:cNvGraphicFramePr>
          <p:nvPr/>
        </p:nvGraphicFramePr>
        <p:xfrm>
          <a:off x="468313" y="908050"/>
          <a:ext cx="8439150" cy="5629276"/>
        </p:xfrm>
        <a:graphic>
          <a:graphicData uri="http://schemas.openxmlformats.org/drawingml/2006/table">
            <a:tbl>
              <a:tblPr/>
              <a:tblGrid>
                <a:gridCol w="1292225"/>
                <a:gridCol w="1098550"/>
                <a:gridCol w="4376737"/>
                <a:gridCol w="1671638"/>
              </a:tblGrid>
              <a:tr h="414338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黑体" panose="02010609060101010101" pitchFamily="49" charset="-122"/>
                          <a:cs typeface="宋体" panose="02010600030101010101" pitchFamily="2" charset="-122"/>
                        </a:rPr>
                        <a:t>一级模块</a:t>
                      </a: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  <a:cs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黑体" panose="02010609060101010101" pitchFamily="49" charset="-122"/>
                          <a:cs typeface="宋体" panose="02010600030101010101" pitchFamily="2" charset="-122"/>
                        </a:rPr>
                        <a:t>二级模块</a:t>
                      </a: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  <a:cs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黑体" panose="02010609060101010101" pitchFamily="49" charset="-122"/>
                          <a:cs typeface="宋体" panose="02010600030101010101" pitchFamily="2" charset="-122"/>
                        </a:rPr>
                        <a:t>实验项目名称</a:t>
                      </a: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  <a:cs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黑体" panose="02010609060101010101" pitchFamily="49" charset="-122"/>
                          <a:cs typeface="宋体" panose="02010600030101010101" pitchFamily="2" charset="-122"/>
                        </a:rPr>
                        <a:t>涉及知识点</a:t>
                      </a: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  <a:cs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</a:tr>
              <a:tr h="414338">
                <a:tc rowSpan="10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黑体" panose="02010609060101010101" pitchFamily="49" charset="-122"/>
                          <a:cs typeface="Courier New" panose="02070309020205020404" pitchFamily="49" charset="0"/>
                        </a:rPr>
                        <a:t>财政预算与平衡管理实验</a:t>
                      </a: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黑体" panose="02010609060101010101" pitchFamily="49" charset="-122"/>
                        <a:cs typeface="Courier New" panose="02070309020205020404" pitchFamily="49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黑体" panose="02010609060101010101" pitchFamily="49" charset="-122"/>
                          <a:cs typeface="宋体" panose="02010600030101010101" pitchFamily="2" charset="-122"/>
                        </a:rPr>
                        <a:t>导入培训</a:t>
                      </a: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  <a:cs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黑体" panose="02010609060101010101" pitchFamily="49" charset="-122"/>
                          <a:cs typeface="Courier New" panose="02070309020205020404" pitchFamily="49" charset="0"/>
                        </a:rPr>
                        <a:t>财政赤字的经济效应及弥补方式</a:t>
                      </a: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  <a:cs typeface="Courier New" panose="02070309020205020404" pitchFamily="49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10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黑体" panose="02010609060101010101" pitchFamily="49" charset="-122"/>
                          <a:cs typeface="Courier New" panose="02070309020205020404" pitchFamily="49" charset="0"/>
                        </a:rPr>
                        <a:t>政府债务</a:t>
                      </a: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黑体" panose="02010609060101010101" pitchFamily="49" charset="-122"/>
                        <a:cs typeface="Courier New" panose="02070309020205020404" pitchFamily="49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黑体" panose="02010609060101010101" pitchFamily="49" charset="-122"/>
                          <a:cs typeface="Courier New" panose="02070309020205020404" pitchFamily="49" charset="0"/>
                        </a:rPr>
                        <a:t>预算管理体制</a:t>
                      </a: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黑体" panose="02010609060101010101" pitchFamily="49" charset="-122"/>
                        <a:cs typeface="Courier New" panose="02070309020205020404" pitchFamily="49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黑体" panose="02010609060101010101" pitchFamily="49" charset="-122"/>
                          <a:cs typeface="Courier New" panose="02070309020205020404" pitchFamily="49" charset="0"/>
                        </a:rPr>
                        <a:t>财政平衡</a:t>
                      </a: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黑体" panose="02010609060101010101" pitchFamily="49" charset="-122"/>
                        <a:cs typeface="Courier New" panose="02070309020205020404" pitchFamily="49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15925">
                <a:tc vMerge="1">
                  <a:tcPr/>
                </a:tc>
                <a:tc rowSpan="4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</a:rPr>
                        <a:t>实验准备</a:t>
                      </a: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黑体" panose="02010609060101010101" pitchFamily="49" charset="-122"/>
                          <a:cs typeface="Courier New" panose="02070309020205020404" pitchFamily="49" charset="0"/>
                        </a:rPr>
                        <a:t>掌握财政预算管理基本模式</a:t>
                      </a: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  <a:cs typeface="Courier New" panose="02070309020205020404" pitchFamily="49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/>
                </a:tc>
              </a:tr>
              <a:tr h="365760">
                <a:tc vMerge="1">
                  <a:tcPr/>
                </a:tc>
                <a:tc vMerge="1">
                  <a:tcPr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黑体" panose="02010609060101010101" pitchFamily="49" charset="-122"/>
                          <a:cs typeface="Courier New" panose="02070309020205020404" pitchFamily="49" charset="0"/>
                        </a:rPr>
                        <a:t>理解预算管理过程</a:t>
                      </a: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  <a:cs typeface="Courier New" panose="02070309020205020404" pitchFamily="49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/>
                </a:tc>
              </a:tr>
              <a:tr h="365760">
                <a:tc vMerge="1">
                  <a:tcPr/>
                </a:tc>
                <a:tc vMerge="1">
                  <a:tcPr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黑体" panose="02010609060101010101" pitchFamily="49" charset="-122"/>
                          <a:cs typeface="Courier New" panose="02070309020205020404" pitchFamily="49" charset="0"/>
                        </a:rPr>
                        <a:t>熟悉政府融资基本模式</a:t>
                      </a: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  <a:cs typeface="Courier New" panose="02070309020205020404" pitchFamily="49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/>
                </a:tc>
              </a:tr>
              <a:tr h="365760">
                <a:tc vMerge="1">
                  <a:tcPr/>
                </a:tc>
                <a:tc vMerge="1">
                  <a:tcPr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Courier New" panose="02070309020205020404" pitchFamily="49" charset="0"/>
                        </a:rPr>
                        <a:t>辨别政府隐性债务与或有债务</a:t>
                      </a: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  <a:cs typeface="Courier New" panose="02070309020205020404" pitchFamily="49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/>
                </a:tc>
              </a:tr>
              <a:tr h="365760">
                <a:tc vMerge="1">
                  <a:tcPr/>
                </a:tc>
                <a:tc rowSpan="4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黑体" panose="02010609060101010101" pitchFamily="49" charset="-122"/>
                          <a:cs typeface="宋体" panose="02010600030101010101" pitchFamily="2" charset="-122"/>
                        </a:rPr>
                        <a:t>实验实施</a:t>
                      </a: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  <a:cs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黑体" panose="02010609060101010101" pitchFamily="49" charset="-122"/>
                          <a:cs typeface="Courier New" panose="02070309020205020404" pitchFamily="49" charset="0"/>
                        </a:rPr>
                        <a:t>设立本沙盘实验财政平衡总体目标</a:t>
                      </a: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  <a:cs typeface="Courier New" panose="02070309020205020404" pitchFamily="49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/>
                </a:tc>
              </a:tr>
              <a:tr h="727075">
                <a:tc vMerge="1">
                  <a:tcPr/>
                </a:tc>
                <a:tc vMerge="1">
                  <a:tcPr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黑体" panose="02010609060101010101" pitchFamily="49" charset="-122"/>
                          <a:cs typeface="Courier New" panose="02070309020205020404" pitchFamily="49" charset="0"/>
                        </a:rPr>
                        <a:t>计算本实沙盘实验中的预算收入项目，每年确定土地、税收金额</a:t>
                      </a: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  <a:cs typeface="Courier New" panose="02070309020205020404" pitchFamily="49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/>
                </a:tc>
              </a:tr>
              <a:tr h="914400">
                <a:tc vMerge="1">
                  <a:tcPr/>
                </a:tc>
                <a:tc vMerge="1">
                  <a:tcPr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黑体" panose="02010609060101010101" pitchFamily="49" charset="-122"/>
                          <a:cs typeface="Courier New" panose="02070309020205020404" pitchFamily="49" charset="0"/>
                        </a:rPr>
                        <a:t>根据公共投资计划确定公共事业投资金额、运营费用，各项转移性支出、购买支出情况</a:t>
                      </a: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  <a:cs typeface="Courier New" panose="02070309020205020404" pitchFamily="49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/>
                </a:tc>
              </a:tr>
              <a:tr h="640080">
                <a:tc vMerge="1">
                  <a:tcPr/>
                </a:tc>
                <a:tc vMerge="1">
                  <a:tcPr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黑体" panose="02010609060101010101" pitchFamily="49" charset="-122"/>
                          <a:cs typeface="Courier New" panose="02070309020205020404" pitchFamily="49" charset="0"/>
                        </a:rPr>
                        <a:t>根据预算收入与预算支出差额，选择不同融资方式</a:t>
                      </a: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  <a:cs typeface="Courier New" panose="02070309020205020404" pitchFamily="49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/>
                </a:tc>
              </a:tr>
              <a:tr h="640080">
                <a:tc vMerge="1">
                  <a:tcPr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黑体" panose="02010609060101010101" pitchFamily="49" charset="-122"/>
                          <a:cs typeface="宋体" panose="02010600030101010101" pitchFamily="2" charset="-122"/>
                        </a:rPr>
                        <a:t>实验总结</a:t>
                      </a: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  <a:cs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黑体" panose="02010609060101010101" pitchFamily="49" charset="-122"/>
                          <a:cs typeface="Courier New" panose="02070309020205020404" pitchFamily="49" charset="0"/>
                        </a:rPr>
                        <a:t>每年总结公共预算执行情况，提出改进措施</a:t>
                      </a: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黑体" panose="02010609060101010101" pitchFamily="49" charset="-122"/>
                        <a:cs typeface="Courier New" panose="02070309020205020404" pitchFamily="49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AutoShape 3"/>
          <p:cNvSpPr/>
          <p:nvPr/>
        </p:nvSpPr>
        <p:spPr>
          <a:xfrm>
            <a:off x="1350963" y="1700213"/>
            <a:ext cx="7108825" cy="1081087"/>
          </a:xfrm>
          <a:prstGeom prst="homePlate">
            <a:avLst>
              <a:gd name="adj" fmla="val 35678"/>
            </a:avLst>
          </a:prstGeom>
          <a:gradFill rotWithShape="1">
            <a:gsLst>
              <a:gs pos="0">
                <a:srgbClr val="DDDDDD"/>
              </a:gs>
              <a:gs pos="100000">
                <a:schemeClr val="bg2"/>
              </a:gs>
            </a:gsLst>
            <a:lin ang="2700000" scaled="1"/>
            <a:tileRect/>
          </a:gradFill>
          <a:ln w="9525" cap="flat" cmpd="sng">
            <a:solidFill>
              <a:srgbClr val="FFFFFF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n"/>
              <a:defRPr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n"/>
              <a:defRPr sz="14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FontTx/>
              <a:buNone/>
            </a:pPr>
            <a:endParaRPr lang="zh-CN" altLang="en-US" sz="3600" dirty="0">
              <a:ea typeface="宋体" panose="02010600030101010101" pitchFamily="2" charset="-122"/>
            </a:endParaRPr>
          </a:p>
        </p:txBody>
      </p:sp>
      <p:grpSp>
        <p:nvGrpSpPr>
          <p:cNvPr id="5123" name="Group 4"/>
          <p:cNvGrpSpPr/>
          <p:nvPr/>
        </p:nvGrpSpPr>
        <p:grpSpPr>
          <a:xfrm>
            <a:off x="968375" y="1557338"/>
            <a:ext cx="1298575" cy="1266825"/>
            <a:chOff x="0" y="0"/>
            <a:chExt cx="1042" cy="1019"/>
          </a:xfrm>
        </p:grpSpPr>
        <p:grpSp>
          <p:nvGrpSpPr>
            <p:cNvPr id="5147" name="Group 5"/>
            <p:cNvGrpSpPr/>
            <p:nvPr/>
          </p:nvGrpSpPr>
          <p:grpSpPr>
            <a:xfrm>
              <a:off x="0" y="0"/>
              <a:ext cx="1042" cy="1019"/>
              <a:chOff x="0" y="0"/>
              <a:chExt cx="1042" cy="1019"/>
            </a:xfrm>
          </p:grpSpPr>
          <p:pic>
            <p:nvPicPr>
              <p:cNvPr id="5149" name="Picture 6" descr="circuler_1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0" y="0"/>
                <a:ext cx="1042" cy="1016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5150" name="Oval 7"/>
              <p:cNvSpPr/>
              <p:nvPr/>
            </p:nvSpPr>
            <p:spPr>
              <a:xfrm>
                <a:off x="0" y="0"/>
                <a:ext cx="1035" cy="1019"/>
              </a:xfrm>
              <a:prstGeom prst="ellipse">
                <a:avLst/>
              </a:prstGeom>
              <a:gradFill rotWithShape="1">
                <a:gsLst>
                  <a:gs pos="0">
                    <a:schemeClr val="accent2"/>
                  </a:gs>
                  <a:gs pos="100000">
                    <a:schemeClr val="accent1"/>
                  </a:gs>
                </a:gsLst>
                <a:lin ang="5400000" scaled="1"/>
                <a:tileRect/>
              </a:gradFill>
              <a:ln w="19050" cap="flat" cmpd="sng">
                <a:solidFill>
                  <a:schemeClr val="bg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 wrap="none" anchor="ctr" anchorCtr="0"/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Font typeface="Wingdings" panose="05000000000000000000" pitchFamily="2" charset="2"/>
                  <a:buChar char="n"/>
                  <a:defRPr sz="20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Font typeface="Wingdings" panose="05000000000000000000" pitchFamily="2" charset="2"/>
                  <a:buChar char="n"/>
                  <a:defRPr>
                    <a:solidFill>
                      <a:schemeClr val="tx1"/>
                    </a:solidFill>
                    <a:latin typeface="+mn-lt"/>
                    <a:ea typeface="+mn-ea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Font typeface="Wingdings" panose="05000000000000000000" pitchFamily="2" charset="2"/>
                  <a:buChar char="n"/>
                  <a:defRPr sz="1600">
                    <a:solidFill>
                      <a:schemeClr val="tx1"/>
                    </a:solidFill>
                    <a:latin typeface="+mn-lt"/>
                    <a:ea typeface="+mn-ea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hlink"/>
                  </a:buClr>
                  <a:buFont typeface="Wingdings" panose="05000000000000000000" pitchFamily="2" charset="2"/>
                  <a:buChar char="n"/>
                  <a:defRPr sz="1400">
                    <a:solidFill>
                      <a:schemeClr val="tx1"/>
                    </a:solidFill>
                    <a:latin typeface="+mn-lt"/>
                    <a:ea typeface="+mn-ea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>
                    <a:solidFill>
                      <a:schemeClr val="tx1"/>
                    </a:solidFill>
                    <a:latin typeface="+mn-lt"/>
                    <a:ea typeface="+mn-ea"/>
                  </a:defRPr>
                </a:lvl5pPr>
              </a:lstStyle>
              <a:p>
                <a:pPr marL="0" lvl="0" indent="0" eaLnBrk="1" hangingPunct="1">
                  <a:spcBef>
                    <a:spcPct val="0"/>
                  </a:spcBef>
                  <a:buClrTx/>
                  <a:buFontTx/>
                  <a:buNone/>
                </a:pPr>
                <a:endParaRPr lang="zh-CN" altLang="en-US" sz="3600" dirty="0">
                  <a:ea typeface="宋体" panose="02010600030101010101" pitchFamily="2" charset="-122"/>
                </a:endParaRPr>
              </a:p>
            </p:txBody>
          </p:sp>
        </p:grpSp>
        <p:pic>
          <p:nvPicPr>
            <p:cNvPr id="5148" name="Picture 8" descr="Picture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4" y="10"/>
              <a:ext cx="823" cy="360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5124" name="Rectangle 9"/>
          <p:cNvSpPr/>
          <p:nvPr/>
        </p:nvSpPr>
        <p:spPr>
          <a:xfrm>
            <a:off x="2268538" y="1793875"/>
            <a:ext cx="5759450" cy="79375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n"/>
              <a:defRPr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n"/>
              <a:defRPr sz="14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b="1" dirty="0">
                <a:ea typeface="宋体" panose="02010600030101010101" pitchFamily="2" charset="-122"/>
              </a:rPr>
              <a:t>理论教学为主，缺少实际操作与决策思维训练</a:t>
            </a:r>
            <a:r>
              <a:rPr lang="zh-CN" altLang="en-US" sz="3600" dirty="0">
                <a:ea typeface="宋体" panose="02010600030101010101" pitchFamily="2" charset="-122"/>
              </a:rPr>
              <a:t> </a:t>
            </a:r>
            <a:endParaRPr lang="zh-CN" altLang="en-US" sz="3600" dirty="0">
              <a:ea typeface="宋体" panose="02010600030101010101" pitchFamily="2" charset="-122"/>
            </a:endParaRPr>
          </a:p>
        </p:txBody>
      </p:sp>
      <p:sp>
        <p:nvSpPr>
          <p:cNvPr id="5125" name="Rectangle 11"/>
          <p:cNvSpPr/>
          <p:nvPr/>
        </p:nvSpPr>
        <p:spPr>
          <a:xfrm>
            <a:off x="1098550" y="2019300"/>
            <a:ext cx="1057275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n"/>
              <a:defRPr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n"/>
              <a:defRPr sz="14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2400" b="1" dirty="0">
                <a:solidFill>
                  <a:srgbClr val="FFFFFF"/>
                </a:solidFill>
                <a:ea typeface="楷体_GB2312" pitchFamily="49" charset="-122"/>
              </a:rPr>
              <a:t>形式</a:t>
            </a:r>
            <a:endParaRPr lang="zh-CN" altLang="en-US" sz="2400" b="1" dirty="0">
              <a:solidFill>
                <a:srgbClr val="FFFFFF"/>
              </a:solidFill>
              <a:ea typeface="楷体_GB2312" pitchFamily="49" charset="-122"/>
            </a:endParaRPr>
          </a:p>
        </p:txBody>
      </p:sp>
      <p:sp>
        <p:nvSpPr>
          <p:cNvPr id="5126" name="Oval 12"/>
          <p:cNvSpPr/>
          <p:nvPr/>
        </p:nvSpPr>
        <p:spPr>
          <a:xfrm>
            <a:off x="1131888" y="2724150"/>
            <a:ext cx="936625" cy="139700"/>
          </a:xfrm>
          <a:prstGeom prst="ellipse">
            <a:avLst/>
          </a:prstGeom>
          <a:gradFill rotWithShape="1">
            <a:gsLst>
              <a:gs pos="0">
                <a:schemeClr val="accent1"/>
              </a:gs>
              <a:gs pos="100000">
                <a:schemeClr val="bg2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 w="9525">
            <a:noFill/>
          </a:ln>
        </p:spPr>
        <p:txBody>
          <a:bodyPr wrap="none" anchor="ctr" anchorCtr="0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n"/>
              <a:defRPr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n"/>
              <a:defRPr sz="14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FontTx/>
              <a:buNone/>
            </a:pPr>
            <a:endParaRPr lang="zh-CN" altLang="en-US" sz="3600" dirty="0">
              <a:ea typeface="宋体" panose="02010600030101010101" pitchFamily="2" charset="-122"/>
            </a:endParaRPr>
          </a:p>
        </p:txBody>
      </p:sp>
      <p:sp>
        <p:nvSpPr>
          <p:cNvPr id="5127" name="AutoShape 14"/>
          <p:cNvSpPr/>
          <p:nvPr/>
        </p:nvSpPr>
        <p:spPr>
          <a:xfrm>
            <a:off x="1403350" y="3213100"/>
            <a:ext cx="7129463" cy="1081088"/>
          </a:xfrm>
          <a:prstGeom prst="homePlate">
            <a:avLst>
              <a:gd name="adj" fmla="val 35782"/>
            </a:avLst>
          </a:prstGeom>
          <a:gradFill rotWithShape="1">
            <a:gsLst>
              <a:gs pos="0">
                <a:srgbClr val="DDDDDD"/>
              </a:gs>
              <a:gs pos="100000">
                <a:schemeClr val="bg2"/>
              </a:gs>
            </a:gsLst>
            <a:lin ang="2700000" scaled="1"/>
            <a:tileRect/>
          </a:gradFill>
          <a:ln w="9525" cap="flat" cmpd="sng">
            <a:solidFill>
              <a:srgbClr val="FFFFFF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n"/>
              <a:defRPr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n"/>
              <a:defRPr sz="14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FontTx/>
              <a:buNone/>
            </a:pPr>
            <a:endParaRPr lang="zh-CN" altLang="en-US" sz="3600" dirty="0">
              <a:ea typeface="宋体" panose="02010600030101010101" pitchFamily="2" charset="-122"/>
            </a:endParaRPr>
          </a:p>
        </p:txBody>
      </p:sp>
      <p:grpSp>
        <p:nvGrpSpPr>
          <p:cNvPr id="5128" name="Group 15"/>
          <p:cNvGrpSpPr/>
          <p:nvPr/>
        </p:nvGrpSpPr>
        <p:grpSpPr>
          <a:xfrm>
            <a:off x="968375" y="3127375"/>
            <a:ext cx="1298575" cy="1266825"/>
            <a:chOff x="0" y="0"/>
            <a:chExt cx="1042" cy="1019"/>
          </a:xfrm>
        </p:grpSpPr>
        <p:grpSp>
          <p:nvGrpSpPr>
            <p:cNvPr id="5143" name="Group 16"/>
            <p:cNvGrpSpPr/>
            <p:nvPr/>
          </p:nvGrpSpPr>
          <p:grpSpPr>
            <a:xfrm>
              <a:off x="0" y="0"/>
              <a:ext cx="1042" cy="1019"/>
              <a:chOff x="0" y="0"/>
              <a:chExt cx="1042" cy="1019"/>
            </a:xfrm>
          </p:grpSpPr>
          <p:pic>
            <p:nvPicPr>
              <p:cNvPr id="5145" name="Picture 17" descr="circuler_1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0" y="0"/>
                <a:ext cx="1042" cy="1016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5146" name="Oval 18"/>
              <p:cNvSpPr/>
              <p:nvPr/>
            </p:nvSpPr>
            <p:spPr>
              <a:xfrm>
                <a:off x="0" y="0"/>
                <a:ext cx="1035" cy="1019"/>
              </a:xfrm>
              <a:prstGeom prst="ellipse">
                <a:avLst/>
              </a:prstGeom>
              <a:gradFill rotWithShape="1">
                <a:gsLst>
                  <a:gs pos="0">
                    <a:schemeClr val="accent2"/>
                  </a:gs>
                  <a:gs pos="100000">
                    <a:schemeClr val="accent1"/>
                  </a:gs>
                </a:gsLst>
                <a:lin ang="5400000" scaled="1"/>
                <a:tileRect/>
              </a:gradFill>
              <a:ln w="19050" cap="flat" cmpd="sng">
                <a:solidFill>
                  <a:schemeClr val="bg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 wrap="none" anchor="ctr" anchorCtr="0"/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Font typeface="Wingdings" panose="05000000000000000000" pitchFamily="2" charset="2"/>
                  <a:buChar char="n"/>
                  <a:defRPr sz="20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Font typeface="Wingdings" panose="05000000000000000000" pitchFamily="2" charset="2"/>
                  <a:buChar char="n"/>
                  <a:defRPr>
                    <a:solidFill>
                      <a:schemeClr val="tx1"/>
                    </a:solidFill>
                    <a:latin typeface="+mn-lt"/>
                    <a:ea typeface="+mn-ea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Font typeface="Wingdings" panose="05000000000000000000" pitchFamily="2" charset="2"/>
                  <a:buChar char="n"/>
                  <a:defRPr sz="1600">
                    <a:solidFill>
                      <a:schemeClr val="tx1"/>
                    </a:solidFill>
                    <a:latin typeface="+mn-lt"/>
                    <a:ea typeface="+mn-ea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hlink"/>
                  </a:buClr>
                  <a:buFont typeface="Wingdings" panose="05000000000000000000" pitchFamily="2" charset="2"/>
                  <a:buChar char="n"/>
                  <a:defRPr sz="1400">
                    <a:solidFill>
                      <a:schemeClr val="tx1"/>
                    </a:solidFill>
                    <a:latin typeface="+mn-lt"/>
                    <a:ea typeface="+mn-ea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>
                    <a:solidFill>
                      <a:schemeClr val="tx1"/>
                    </a:solidFill>
                    <a:latin typeface="+mn-lt"/>
                    <a:ea typeface="+mn-ea"/>
                  </a:defRPr>
                </a:lvl5pPr>
              </a:lstStyle>
              <a:p>
                <a:pPr marL="0" lvl="0" indent="0" eaLnBrk="1" hangingPunct="1">
                  <a:spcBef>
                    <a:spcPct val="0"/>
                  </a:spcBef>
                  <a:buClrTx/>
                  <a:buFontTx/>
                  <a:buNone/>
                </a:pPr>
                <a:endParaRPr lang="zh-CN" altLang="en-US" sz="3600" dirty="0">
                  <a:ea typeface="宋体" panose="02010600030101010101" pitchFamily="2" charset="-122"/>
                </a:endParaRPr>
              </a:p>
            </p:txBody>
          </p:sp>
        </p:grpSp>
        <p:pic>
          <p:nvPicPr>
            <p:cNvPr id="5144" name="Picture 19" descr="Picture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4" y="10"/>
              <a:ext cx="823" cy="360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5129" name="Rectangle 20"/>
          <p:cNvSpPr/>
          <p:nvPr/>
        </p:nvSpPr>
        <p:spPr>
          <a:xfrm>
            <a:off x="2268538" y="3221038"/>
            <a:ext cx="5903912" cy="93662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n"/>
              <a:defRPr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n"/>
              <a:defRPr sz="14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b="1" dirty="0">
                <a:ea typeface="宋体" panose="02010600030101010101" pitchFamily="2" charset="-122"/>
              </a:rPr>
              <a:t>偏重财税业务流程实验，与财政学理论脱节；</a:t>
            </a:r>
            <a:endParaRPr lang="zh-CN" altLang="en-US" b="1" dirty="0">
              <a:ea typeface="宋体" panose="02010600030101010101" pitchFamily="2" charset="-122"/>
            </a:endParaRPr>
          </a:p>
        </p:txBody>
      </p:sp>
      <p:sp>
        <p:nvSpPr>
          <p:cNvPr id="5130" name="Rectangle 22"/>
          <p:cNvSpPr/>
          <p:nvPr/>
        </p:nvSpPr>
        <p:spPr>
          <a:xfrm>
            <a:off x="1062038" y="3343275"/>
            <a:ext cx="1057275" cy="822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n"/>
              <a:defRPr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n"/>
              <a:defRPr sz="14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2400" b="1" dirty="0">
                <a:solidFill>
                  <a:srgbClr val="FFFFFF"/>
                </a:solidFill>
                <a:ea typeface="楷体_GB2312" pitchFamily="49" charset="-122"/>
              </a:rPr>
              <a:t>现有实验</a:t>
            </a:r>
            <a:endParaRPr lang="zh-CN" altLang="en-US" sz="2400" b="1" dirty="0">
              <a:solidFill>
                <a:srgbClr val="FFFFFF"/>
              </a:solidFill>
              <a:ea typeface="楷体_GB2312" pitchFamily="49" charset="-122"/>
            </a:endParaRPr>
          </a:p>
        </p:txBody>
      </p:sp>
      <p:sp>
        <p:nvSpPr>
          <p:cNvPr id="5131" name="Oval 23"/>
          <p:cNvSpPr/>
          <p:nvPr/>
        </p:nvSpPr>
        <p:spPr>
          <a:xfrm>
            <a:off x="1131888" y="4294188"/>
            <a:ext cx="936625" cy="139700"/>
          </a:xfrm>
          <a:prstGeom prst="ellipse">
            <a:avLst/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 w="9525">
            <a:noFill/>
          </a:ln>
        </p:spPr>
        <p:txBody>
          <a:bodyPr wrap="none" anchor="ctr" anchorCtr="0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n"/>
              <a:defRPr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n"/>
              <a:defRPr sz="14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FontTx/>
              <a:buNone/>
            </a:pPr>
            <a:endParaRPr lang="zh-CN" altLang="en-US" sz="3600" dirty="0">
              <a:ea typeface="宋体" panose="02010600030101010101" pitchFamily="2" charset="-122"/>
            </a:endParaRPr>
          </a:p>
        </p:txBody>
      </p:sp>
      <p:pic>
        <p:nvPicPr>
          <p:cNvPr id="5132" name="Picture 24" descr="办公22"/>
          <p:cNvPicPr>
            <a:picLocks noGrp="1" noChangeAspect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7019925" y="44450"/>
            <a:ext cx="2049463" cy="1517650"/>
          </a:xfrm>
        </p:spPr>
      </p:pic>
      <p:sp>
        <p:nvSpPr>
          <p:cNvPr id="5133" name="AutoShape 26"/>
          <p:cNvSpPr/>
          <p:nvPr/>
        </p:nvSpPr>
        <p:spPr>
          <a:xfrm>
            <a:off x="1350963" y="4851400"/>
            <a:ext cx="7181850" cy="1081088"/>
          </a:xfrm>
          <a:prstGeom prst="homePlate">
            <a:avLst>
              <a:gd name="adj" fmla="val 36045"/>
            </a:avLst>
          </a:prstGeom>
          <a:gradFill rotWithShape="1">
            <a:gsLst>
              <a:gs pos="0">
                <a:srgbClr val="DDDDDD"/>
              </a:gs>
              <a:gs pos="100000">
                <a:schemeClr val="bg2"/>
              </a:gs>
            </a:gsLst>
            <a:lin ang="2700000" scaled="1"/>
            <a:tileRect/>
          </a:gradFill>
          <a:ln w="9525" cap="flat" cmpd="sng">
            <a:solidFill>
              <a:srgbClr val="FFFFFF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n"/>
              <a:defRPr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n"/>
              <a:defRPr sz="14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FontTx/>
              <a:buNone/>
            </a:pPr>
            <a:endParaRPr lang="zh-CN" altLang="en-US" sz="3600" dirty="0">
              <a:ea typeface="宋体" panose="02010600030101010101" pitchFamily="2" charset="-122"/>
            </a:endParaRPr>
          </a:p>
        </p:txBody>
      </p:sp>
      <p:grpSp>
        <p:nvGrpSpPr>
          <p:cNvPr id="5134" name="Group 27"/>
          <p:cNvGrpSpPr/>
          <p:nvPr/>
        </p:nvGrpSpPr>
        <p:grpSpPr>
          <a:xfrm>
            <a:off x="968375" y="4779963"/>
            <a:ext cx="1298575" cy="1266825"/>
            <a:chOff x="0" y="0"/>
            <a:chExt cx="1042" cy="1019"/>
          </a:xfrm>
        </p:grpSpPr>
        <p:grpSp>
          <p:nvGrpSpPr>
            <p:cNvPr id="5139" name="Group 28"/>
            <p:cNvGrpSpPr/>
            <p:nvPr/>
          </p:nvGrpSpPr>
          <p:grpSpPr>
            <a:xfrm>
              <a:off x="0" y="0"/>
              <a:ext cx="1042" cy="1019"/>
              <a:chOff x="0" y="0"/>
              <a:chExt cx="1042" cy="1019"/>
            </a:xfrm>
          </p:grpSpPr>
          <p:pic>
            <p:nvPicPr>
              <p:cNvPr id="5141" name="Picture 29" descr="circuler_1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0" y="0"/>
                <a:ext cx="1042" cy="1016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5142" name="Oval 30"/>
              <p:cNvSpPr/>
              <p:nvPr/>
            </p:nvSpPr>
            <p:spPr>
              <a:xfrm>
                <a:off x="0" y="0"/>
                <a:ext cx="1035" cy="1019"/>
              </a:xfrm>
              <a:prstGeom prst="ellipse">
                <a:avLst/>
              </a:prstGeom>
              <a:gradFill rotWithShape="1">
                <a:gsLst>
                  <a:gs pos="0">
                    <a:schemeClr val="accent2"/>
                  </a:gs>
                  <a:gs pos="100000">
                    <a:schemeClr val="accent1"/>
                  </a:gs>
                </a:gsLst>
                <a:lin ang="5400000" scaled="1"/>
                <a:tileRect/>
              </a:gradFill>
              <a:ln w="19050" cap="flat" cmpd="sng">
                <a:solidFill>
                  <a:schemeClr val="bg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 wrap="none" anchor="ctr" anchorCtr="0"/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Font typeface="Wingdings" panose="05000000000000000000" pitchFamily="2" charset="2"/>
                  <a:buChar char="n"/>
                  <a:defRPr sz="20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Font typeface="Wingdings" panose="05000000000000000000" pitchFamily="2" charset="2"/>
                  <a:buChar char="n"/>
                  <a:defRPr>
                    <a:solidFill>
                      <a:schemeClr val="tx1"/>
                    </a:solidFill>
                    <a:latin typeface="+mn-lt"/>
                    <a:ea typeface="+mn-ea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Font typeface="Wingdings" panose="05000000000000000000" pitchFamily="2" charset="2"/>
                  <a:buChar char="n"/>
                  <a:defRPr sz="1600">
                    <a:solidFill>
                      <a:schemeClr val="tx1"/>
                    </a:solidFill>
                    <a:latin typeface="+mn-lt"/>
                    <a:ea typeface="+mn-ea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hlink"/>
                  </a:buClr>
                  <a:buFont typeface="Wingdings" panose="05000000000000000000" pitchFamily="2" charset="2"/>
                  <a:buChar char="n"/>
                  <a:defRPr sz="1400">
                    <a:solidFill>
                      <a:schemeClr val="tx1"/>
                    </a:solidFill>
                    <a:latin typeface="+mn-lt"/>
                    <a:ea typeface="+mn-ea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>
                    <a:solidFill>
                      <a:schemeClr val="tx1"/>
                    </a:solidFill>
                    <a:latin typeface="+mn-lt"/>
                    <a:ea typeface="+mn-ea"/>
                  </a:defRPr>
                </a:lvl5pPr>
              </a:lstStyle>
              <a:p>
                <a:pPr marL="0" lvl="0" indent="0" eaLnBrk="1" hangingPunct="1">
                  <a:spcBef>
                    <a:spcPct val="0"/>
                  </a:spcBef>
                  <a:buClrTx/>
                  <a:buFontTx/>
                  <a:buNone/>
                </a:pPr>
                <a:endParaRPr lang="zh-CN" altLang="en-US" sz="3600" dirty="0">
                  <a:ea typeface="宋体" panose="02010600030101010101" pitchFamily="2" charset="-122"/>
                </a:endParaRPr>
              </a:p>
            </p:txBody>
          </p:sp>
        </p:grpSp>
        <p:pic>
          <p:nvPicPr>
            <p:cNvPr id="5140" name="Picture 31" descr="Picture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4" y="10"/>
              <a:ext cx="823" cy="360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5135" name="Rectangle 32"/>
          <p:cNvSpPr/>
          <p:nvPr/>
        </p:nvSpPr>
        <p:spPr>
          <a:xfrm>
            <a:off x="2339975" y="4941888"/>
            <a:ext cx="6119813" cy="935037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n"/>
              <a:defRPr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n"/>
              <a:defRPr sz="14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b="1" dirty="0">
                <a:ea typeface="宋体" panose="02010600030101010101" pitchFamily="2" charset="-122"/>
              </a:rPr>
              <a:t>通过实验解决：现实的财政收支结构、背景、原因、决策结果？</a:t>
            </a:r>
            <a:endParaRPr lang="zh-CN" altLang="en-US" b="1" dirty="0">
              <a:ea typeface="宋体" panose="02010600030101010101" pitchFamily="2" charset="-122"/>
            </a:endParaRPr>
          </a:p>
        </p:txBody>
      </p:sp>
      <p:sp>
        <p:nvSpPr>
          <p:cNvPr id="5136" name="Rectangle 34"/>
          <p:cNvSpPr/>
          <p:nvPr/>
        </p:nvSpPr>
        <p:spPr>
          <a:xfrm>
            <a:off x="1062038" y="4995863"/>
            <a:ext cx="1057275" cy="822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n"/>
              <a:defRPr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n"/>
              <a:defRPr sz="14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2400" b="1" dirty="0">
                <a:solidFill>
                  <a:srgbClr val="FFFFFF"/>
                </a:solidFill>
                <a:ea typeface="楷体_GB2312" pitchFamily="49" charset="-122"/>
              </a:rPr>
              <a:t>痛</a:t>
            </a:r>
            <a:endParaRPr lang="zh-CN" altLang="en-US" sz="2400" b="1" dirty="0">
              <a:solidFill>
                <a:srgbClr val="FFFFFF"/>
              </a:solidFill>
              <a:ea typeface="楷体_GB2312" pitchFamily="49" charset="-122"/>
            </a:endParaRPr>
          </a:p>
          <a:p>
            <a:pPr marL="0" lvl="0" indent="0" algn="ctr"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2400" b="1" dirty="0">
                <a:solidFill>
                  <a:srgbClr val="FFFFFF"/>
                </a:solidFill>
                <a:ea typeface="楷体_GB2312" pitchFamily="49" charset="-122"/>
              </a:rPr>
              <a:t>点</a:t>
            </a:r>
            <a:endParaRPr lang="zh-CN" altLang="en-US" sz="2400" b="1" dirty="0">
              <a:solidFill>
                <a:srgbClr val="FFFFFF"/>
              </a:solidFill>
              <a:ea typeface="楷体_GB2312" pitchFamily="49" charset="-122"/>
            </a:endParaRPr>
          </a:p>
        </p:txBody>
      </p:sp>
      <p:sp>
        <p:nvSpPr>
          <p:cNvPr id="5137" name="Oval 35"/>
          <p:cNvSpPr/>
          <p:nvPr/>
        </p:nvSpPr>
        <p:spPr>
          <a:xfrm>
            <a:off x="1131888" y="5946775"/>
            <a:ext cx="936625" cy="139700"/>
          </a:xfrm>
          <a:prstGeom prst="ellipse">
            <a:avLst/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 w="9525">
            <a:noFill/>
          </a:ln>
        </p:spPr>
        <p:txBody>
          <a:bodyPr wrap="none" anchor="ctr" anchorCtr="0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n"/>
              <a:defRPr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n"/>
              <a:defRPr sz="14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FontTx/>
              <a:buNone/>
            </a:pPr>
            <a:endParaRPr lang="zh-CN" altLang="en-US" sz="3600" dirty="0">
              <a:ea typeface="宋体" panose="02010600030101010101" pitchFamily="2" charset="-122"/>
            </a:endParaRPr>
          </a:p>
        </p:txBody>
      </p:sp>
      <p:sp>
        <p:nvSpPr>
          <p:cNvPr id="5138" name="Rectangle 36"/>
          <p:cNvSpPr/>
          <p:nvPr/>
        </p:nvSpPr>
        <p:spPr>
          <a:xfrm>
            <a:off x="1116013" y="188913"/>
            <a:ext cx="5903912" cy="4953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n"/>
              <a:defRPr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n"/>
              <a:defRPr sz="14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3200" b="1" dirty="0">
                <a:solidFill>
                  <a:srgbClr val="FFFFCC"/>
                </a:solidFill>
              </a:rPr>
              <a:t>教学过程遇到的问题 </a:t>
            </a:r>
            <a:endParaRPr lang="zh-CN" altLang="en-US" sz="3200" b="1" dirty="0">
              <a:solidFill>
                <a:srgbClr val="FFFFCC"/>
              </a:solidFill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/>
          </p:cNvSpPr>
          <p:nvPr>
            <p:ph type="title"/>
          </p:nvPr>
        </p:nvSpPr>
        <p:spPr>
          <a:xfrm>
            <a:off x="468313" y="161925"/>
            <a:ext cx="6840537" cy="495300"/>
          </a:xfrm>
        </p:spPr>
        <p:txBody>
          <a:bodyPr vert="horz" wrap="square" lIns="91440" tIns="45720" rIns="91440" bIns="45720" anchor="ctr" anchorCtr="0"/>
          <a:lstStyle/>
          <a:p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3  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财政收入规模与结构分析实验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3555" name="Rectangle 4"/>
          <p:cNvSpPr/>
          <p:nvPr/>
        </p:nvSpPr>
        <p:spPr>
          <a:xfrm>
            <a:off x="836613" y="1011238"/>
            <a:ext cx="184150" cy="763587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n"/>
              <a:defRPr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n"/>
              <a:defRPr sz="14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>
              <a:spcBef>
                <a:spcPct val="0"/>
              </a:spcBef>
              <a:buClrTx/>
              <a:buFontTx/>
              <a:buNone/>
            </a:pPr>
            <a:endParaRPr lang="zh-CN" altLang="en-US" sz="800" dirty="0">
              <a:ea typeface="宋体" panose="02010600030101010101" pitchFamily="2" charset="-122"/>
            </a:endParaRPr>
          </a:p>
          <a:p>
            <a:pPr marL="0" lvl="0" indent="0">
              <a:spcBef>
                <a:spcPct val="0"/>
              </a:spcBef>
              <a:buClrTx/>
              <a:buFontTx/>
              <a:buNone/>
            </a:pPr>
            <a:endParaRPr lang="zh-CN" altLang="en-US" sz="3600" dirty="0">
              <a:ea typeface="宋体" panose="02010600030101010101" pitchFamily="2" charset="-122"/>
            </a:endParaRPr>
          </a:p>
        </p:txBody>
      </p:sp>
      <p:graphicFrame>
        <p:nvGraphicFramePr>
          <p:cNvPr id="35083" name="Group 267"/>
          <p:cNvGraphicFramePr>
            <a:graphicFrameLocks noGrp="1"/>
          </p:cNvGraphicFramePr>
          <p:nvPr/>
        </p:nvGraphicFramePr>
        <p:xfrm>
          <a:off x="395288" y="981075"/>
          <a:ext cx="8569325" cy="5394520"/>
        </p:xfrm>
        <a:graphic>
          <a:graphicData uri="http://schemas.openxmlformats.org/drawingml/2006/table">
            <a:tbl>
              <a:tblPr/>
              <a:tblGrid>
                <a:gridCol w="1270000"/>
                <a:gridCol w="1555750"/>
                <a:gridCol w="4303712"/>
                <a:gridCol w="1439863"/>
              </a:tblGrid>
              <a:tr h="365708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黑体" panose="02010609060101010101" pitchFamily="49" charset="-122"/>
                          <a:cs typeface="宋体" panose="02010600030101010101" pitchFamily="2" charset="-122"/>
                        </a:rPr>
                        <a:t>一级模块</a:t>
                      </a: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  <a:cs typeface="宋体" panose="02010600030101010101" pitchFamily="2" charset="-122"/>
                      </a:endParaRPr>
                    </a:p>
                  </a:txBody>
                  <a:tcPr marT="45700" marB="457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黑体" panose="02010609060101010101" pitchFamily="49" charset="-122"/>
                          <a:cs typeface="宋体" panose="02010600030101010101" pitchFamily="2" charset="-122"/>
                        </a:rPr>
                        <a:t>二级模块</a:t>
                      </a: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  <a:cs typeface="宋体" panose="02010600030101010101" pitchFamily="2" charset="-122"/>
                      </a:endParaRPr>
                    </a:p>
                  </a:txBody>
                  <a:tcPr marT="45700" marB="457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黑体" panose="02010609060101010101" pitchFamily="49" charset="-122"/>
                          <a:cs typeface="宋体" panose="02010600030101010101" pitchFamily="2" charset="-122"/>
                        </a:rPr>
                        <a:t>实验项目名称</a:t>
                      </a: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  <a:cs typeface="宋体" panose="02010600030101010101" pitchFamily="2" charset="-122"/>
                      </a:endParaRPr>
                    </a:p>
                  </a:txBody>
                  <a:tcPr marT="45700" marB="457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黑体" panose="02010609060101010101" pitchFamily="49" charset="-122"/>
                          <a:cs typeface="宋体" panose="02010600030101010101" pitchFamily="2" charset="-122"/>
                        </a:rPr>
                        <a:t>涉及知识点</a:t>
                      </a: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  <a:cs typeface="宋体" panose="02010600030101010101" pitchFamily="2" charset="-122"/>
                      </a:endParaRPr>
                    </a:p>
                  </a:txBody>
                  <a:tcPr marT="45700" marB="457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</a:tr>
              <a:tr h="365708">
                <a:tc rowSpan="10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黑体" panose="02010609060101010101" pitchFamily="49" charset="-122"/>
                          <a:cs typeface="Courier New" panose="02070309020205020404" pitchFamily="49" charset="0"/>
                        </a:rPr>
                        <a:t>财政收入规模与结构分析实验</a:t>
                      </a: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黑体" panose="02010609060101010101" pitchFamily="49" charset="-122"/>
                        <a:cs typeface="Courier New" panose="02070309020205020404" pitchFamily="49" charset="0"/>
                      </a:endParaRPr>
                    </a:p>
                  </a:txBody>
                  <a:tcPr marT="45700" marB="457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黑体" panose="02010609060101010101" pitchFamily="49" charset="-122"/>
                          <a:cs typeface="宋体" panose="02010600030101010101" pitchFamily="2" charset="-122"/>
                        </a:rPr>
                        <a:t>导入培训</a:t>
                      </a: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  <a:cs typeface="宋体" panose="02010600030101010101" pitchFamily="2" charset="-122"/>
                      </a:endParaRPr>
                    </a:p>
                  </a:txBody>
                  <a:tcPr marT="45700" marB="457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黑体" panose="02010609060101010101" pitchFamily="49" charset="-122"/>
                          <a:cs typeface="Courier New" panose="02070309020205020404" pitchFamily="49" charset="0"/>
                        </a:rPr>
                        <a:t>财政收入的分类</a:t>
                      </a: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  <a:cs typeface="Courier New" panose="02070309020205020404" pitchFamily="49" charset="0"/>
                      </a:endParaRPr>
                    </a:p>
                  </a:txBody>
                  <a:tcPr marT="45700" marB="457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10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税收的经济影响</a:t>
                      </a: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税收制度</a:t>
                      </a: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非税收入</a:t>
                      </a: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土地财政</a:t>
                      </a: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T="45700" marB="457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40016">
                <a:tc vMerge="1">
                  <a:tcPr/>
                </a:tc>
                <a:tc rowSpan="3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黑体" panose="02010609060101010101" pitchFamily="49" charset="-122"/>
                          <a:cs typeface="宋体" panose="02010600030101010101" pitchFamily="2" charset="-122"/>
                        </a:rPr>
                        <a:t>实验准备</a:t>
                      </a: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  <a:cs typeface="宋体" panose="02010600030101010101" pitchFamily="2" charset="-122"/>
                      </a:endParaRPr>
                    </a:p>
                  </a:txBody>
                  <a:tcPr marT="45700" marB="457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黑体" panose="02010609060101010101" pitchFamily="49" charset="-122"/>
                          <a:cs typeface="Courier New" panose="02070309020205020404" pitchFamily="49" charset="0"/>
                        </a:rPr>
                        <a:t>理解税收对投资、劳动供给、储蓄、收入分配的影响</a:t>
                      </a: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  <a:cs typeface="Courier New" panose="02070309020205020404" pitchFamily="49" charset="0"/>
                      </a:endParaRPr>
                    </a:p>
                  </a:txBody>
                  <a:tcPr marT="45700" marB="457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/>
                </a:tc>
              </a:tr>
              <a:tr h="640016">
                <a:tc vMerge="1">
                  <a:tcPr/>
                </a:tc>
                <a:tc vMerge="1">
                  <a:tcPr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Courier New" panose="02070309020205020404" pitchFamily="49" charset="0"/>
                        </a:rPr>
                        <a:t>熟悉该沙盘实验中收入规则：税收、土地收入、其他非税收入等</a:t>
                      </a: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  <a:cs typeface="Courier New" panose="02070309020205020404" pitchFamily="49" charset="0"/>
                      </a:endParaRPr>
                    </a:p>
                  </a:txBody>
                  <a:tcPr marT="45700" marB="457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/>
                </a:tc>
              </a:tr>
              <a:tr h="365708">
                <a:tc vMerge="1">
                  <a:tcPr/>
                </a:tc>
                <a:tc vMerge="1">
                  <a:tcPr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黑体" panose="02010609060101010101" pitchFamily="49" charset="-122"/>
                          <a:cs typeface="Courier New" panose="02070309020205020404" pitchFamily="49" charset="0"/>
                        </a:rPr>
                        <a:t>熟悉我国的现行税制</a:t>
                      </a: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  <a:cs typeface="Courier New" panose="02070309020205020404" pitchFamily="49" charset="0"/>
                      </a:endParaRPr>
                    </a:p>
                  </a:txBody>
                  <a:tcPr marT="45700" marB="457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/>
                </a:tc>
              </a:tr>
              <a:tr h="365708">
                <a:tc vMerge="1">
                  <a:tcPr/>
                </a:tc>
                <a:tc rowSpan="4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黑体" panose="02010609060101010101" pitchFamily="49" charset="-122"/>
                          <a:cs typeface="宋体" panose="02010600030101010101" pitchFamily="2" charset="-122"/>
                        </a:rPr>
                        <a:t>实验实施</a:t>
                      </a: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  <a:cs typeface="宋体" panose="02010600030101010101" pitchFamily="2" charset="-122"/>
                      </a:endParaRPr>
                    </a:p>
                  </a:txBody>
                  <a:tcPr marT="45700" marB="457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黑体" panose="02010609060101010101" pitchFamily="49" charset="-122"/>
                          <a:cs typeface="Courier New" panose="02070309020205020404" pitchFamily="49" charset="0"/>
                        </a:rPr>
                        <a:t>分析实验中的税基</a:t>
                      </a: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  <a:cs typeface="Courier New" panose="02070309020205020404" pitchFamily="49" charset="0"/>
                      </a:endParaRPr>
                    </a:p>
                  </a:txBody>
                  <a:tcPr marT="45700" marB="457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/>
                </a:tc>
              </a:tr>
              <a:tr h="640016">
                <a:tc vMerge="1">
                  <a:tcPr/>
                </a:tc>
                <a:tc vMerge="1">
                  <a:tcPr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黑体" panose="02010609060101010101" pitchFamily="49" charset="-122"/>
                          <a:cs typeface="Courier New" panose="02070309020205020404" pitchFamily="49" charset="0"/>
                        </a:rPr>
                        <a:t>核算实验中土地收入、税收、其他非税收入占比</a:t>
                      </a: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  <a:cs typeface="Courier New" panose="02070309020205020404" pitchFamily="49" charset="0"/>
                      </a:endParaRPr>
                    </a:p>
                  </a:txBody>
                  <a:tcPr marT="45700" marB="457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/>
                </a:tc>
              </a:tr>
              <a:tr h="365708">
                <a:tc vMerge="1">
                  <a:tcPr/>
                </a:tc>
                <a:tc vMerge="1">
                  <a:tcPr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黑体" panose="02010609060101010101" pitchFamily="49" charset="-122"/>
                          <a:cs typeface="Courier New" panose="02070309020205020404" pitchFamily="49" charset="0"/>
                        </a:rPr>
                        <a:t>分析每年财政收入结构变化原因</a:t>
                      </a: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  <a:cs typeface="Courier New" panose="02070309020205020404" pitchFamily="49" charset="0"/>
                      </a:endParaRPr>
                    </a:p>
                  </a:txBody>
                  <a:tcPr marT="45700" marB="457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/>
                </a:tc>
              </a:tr>
              <a:tr h="365708">
                <a:tc vMerge="1">
                  <a:tcPr/>
                </a:tc>
                <a:tc vMerge="1">
                  <a:tcPr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黑体" panose="02010609060101010101" pitchFamily="49" charset="-122"/>
                          <a:cs typeface="Courier New" panose="02070309020205020404" pitchFamily="49" charset="0"/>
                        </a:rPr>
                        <a:t>总结影响收入规模的因素</a:t>
                      </a: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  <a:cs typeface="Courier New" panose="02070309020205020404" pitchFamily="49" charset="0"/>
                      </a:endParaRPr>
                    </a:p>
                  </a:txBody>
                  <a:tcPr marT="45700" marB="457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/>
                </a:tc>
              </a:tr>
              <a:tr h="640016">
                <a:tc vMerge="1">
                  <a:tcPr/>
                </a:tc>
                <a:tc rowSpan="2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黑体" panose="02010609060101010101" pitchFamily="49" charset="-122"/>
                          <a:cs typeface="宋体" panose="02010600030101010101" pitchFamily="2" charset="-122"/>
                        </a:rPr>
                        <a:t>实验总结</a:t>
                      </a: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  <a:cs typeface="宋体" panose="02010600030101010101" pitchFamily="2" charset="-122"/>
                      </a:endParaRPr>
                    </a:p>
                  </a:txBody>
                  <a:tcPr marT="45700" marB="457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黑体" panose="02010609060101010101" pitchFamily="49" charset="-122"/>
                          <a:cs typeface="Courier New" panose="02070309020205020404" pitchFamily="49" charset="0"/>
                        </a:rPr>
                        <a:t>对比沙盘实验与现实，分析财政收入结构反映了现实中哪些问题</a:t>
                      </a: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黑体" panose="02010609060101010101" pitchFamily="49" charset="-122"/>
                        <a:cs typeface="Courier New" panose="02070309020205020404" pitchFamily="49" charset="0"/>
                      </a:endParaRPr>
                    </a:p>
                  </a:txBody>
                  <a:tcPr marT="45700" marB="457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/>
                </a:tc>
              </a:tr>
              <a:tr h="640016">
                <a:tc vMerge="1">
                  <a:tcPr/>
                </a:tc>
                <a:tc vMerge="1">
                  <a:tcPr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黑体" panose="02010609060101010101" pitchFamily="49" charset="-122"/>
                          <a:cs typeface="Courier New" panose="02070309020205020404" pitchFamily="49" charset="0"/>
                        </a:rPr>
                        <a:t>对比现实，说明导致地方政府财政收入结构差异的原因</a:t>
                      </a: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黑体" panose="02010609060101010101" pitchFamily="49" charset="-122"/>
                        <a:cs typeface="Courier New" panose="02070309020205020404" pitchFamily="49" charset="0"/>
                      </a:endParaRPr>
                    </a:p>
                  </a:txBody>
                  <a:tcPr marT="45700" marB="457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/>
          </p:cNvSpPr>
          <p:nvPr>
            <p:ph type="title"/>
          </p:nvPr>
        </p:nvSpPr>
        <p:spPr>
          <a:xfrm>
            <a:off x="468313" y="161925"/>
            <a:ext cx="6983412" cy="495300"/>
          </a:xfrm>
        </p:spPr>
        <p:txBody>
          <a:bodyPr vert="horz" wrap="square" lIns="91440" tIns="45720" rIns="91440" bIns="45720" anchor="ctr" anchorCtr="0"/>
          <a:lstStyle/>
          <a:p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4  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财政支出规模与结构分析实验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4579" name="Rectangle 4"/>
          <p:cNvSpPr/>
          <p:nvPr/>
        </p:nvSpPr>
        <p:spPr>
          <a:xfrm>
            <a:off x="836613" y="1163638"/>
            <a:ext cx="184150" cy="763587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n"/>
              <a:defRPr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n"/>
              <a:defRPr sz="14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>
              <a:spcBef>
                <a:spcPct val="0"/>
              </a:spcBef>
              <a:buClrTx/>
              <a:buFontTx/>
              <a:buNone/>
            </a:pPr>
            <a:endParaRPr lang="zh-CN" altLang="en-US" sz="800" dirty="0">
              <a:ea typeface="宋体" panose="02010600030101010101" pitchFamily="2" charset="-122"/>
            </a:endParaRPr>
          </a:p>
          <a:p>
            <a:pPr marL="0" lvl="0" indent="0">
              <a:spcBef>
                <a:spcPct val="0"/>
              </a:spcBef>
              <a:buClrTx/>
              <a:buFontTx/>
              <a:buNone/>
            </a:pPr>
            <a:endParaRPr lang="zh-CN" altLang="en-US" sz="3600" dirty="0">
              <a:ea typeface="宋体" panose="02010600030101010101" pitchFamily="2" charset="-122"/>
            </a:endParaRPr>
          </a:p>
        </p:txBody>
      </p:sp>
      <p:graphicFrame>
        <p:nvGraphicFramePr>
          <p:cNvPr id="43293" name="Group 285"/>
          <p:cNvGraphicFramePr>
            <a:graphicFrameLocks noGrp="1"/>
          </p:cNvGraphicFramePr>
          <p:nvPr/>
        </p:nvGraphicFramePr>
        <p:xfrm>
          <a:off x="179388" y="908050"/>
          <a:ext cx="8532812" cy="5943600"/>
        </p:xfrm>
        <a:graphic>
          <a:graphicData uri="http://schemas.openxmlformats.org/drawingml/2006/table">
            <a:tbl>
              <a:tblPr/>
              <a:tblGrid>
                <a:gridCol w="1412875"/>
                <a:gridCol w="1089025"/>
                <a:gridCol w="4340225"/>
                <a:gridCol w="1690687"/>
              </a:tblGrid>
              <a:tr h="331788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黑体" panose="02010609060101010101" pitchFamily="49" charset="-122"/>
                          <a:cs typeface="宋体" panose="02010600030101010101" pitchFamily="2" charset="-122"/>
                        </a:rPr>
                        <a:t>一级模块</a:t>
                      </a: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  <a:cs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黑体" panose="02010609060101010101" pitchFamily="49" charset="-122"/>
                          <a:cs typeface="宋体" panose="02010600030101010101" pitchFamily="2" charset="-122"/>
                        </a:rPr>
                        <a:t>二级模块</a:t>
                      </a: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  <a:cs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黑体" panose="02010609060101010101" pitchFamily="49" charset="-122"/>
                          <a:cs typeface="宋体" panose="02010600030101010101" pitchFamily="2" charset="-122"/>
                        </a:rPr>
                        <a:t>实验项目名称</a:t>
                      </a: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  <a:cs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黑体" panose="02010609060101010101" pitchFamily="49" charset="-122"/>
                          <a:cs typeface="宋体" panose="02010600030101010101" pitchFamily="2" charset="-122"/>
                        </a:rPr>
                        <a:t>涉及知识点</a:t>
                      </a: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  <a:cs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</a:tr>
              <a:tr h="149225">
                <a:tc rowSpan="10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黑体" panose="02010609060101010101" pitchFamily="49" charset="-122"/>
                          <a:cs typeface="Courier New" panose="02070309020205020404" pitchFamily="49" charset="0"/>
                        </a:rPr>
                        <a:t>财政支出规模与结构分析实验</a:t>
                      </a: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  <a:cs typeface="Courier New" panose="02070309020205020404" pitchFamily="49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黑体" panose="02010609060101010101" pitchFamily="49" charset="-122"/>
                          <a:cs typeface="宋体" panose="02010600030101010101" pitchFamily="2" charset="-122"/>
                        </a:rPr>
                        <a:t>导入培训</a:t>
                      </a: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  <a:cs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黑体" panose="02010609060101010101" pitchFamily="49" charset="-122"/>
                          <a:cs typeface="Courier New" panose="02070309020205020404" pitchFamily="49" charset="0"/>
                        </a:rPr>
                        <a:t>财政支出的分类</a:t>
                      </a: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  <a:cs typeface="Courier New" panose="02070309020205020404" pitchFamily="49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10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Courier New" panose="02070309020205020404" pitchFamily="49" charset="0"/>
                        </a:rPr>
                        <a:t>财政支出结构</a:t>
                      </a: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黑体" panose="02010609060101010101" pitchFamily="49" charset="-122"/>
                        <a:cs typeface="Courier New" panose="02070309020205020404" pitchFamily="49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Courier New" panose="02070309020205020404" pitchFamily="49" charset="0"/>
                        </a:rPr>
                        <a:t>经常性支出</a:t>
                      </a: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黑体" panose="02010609060101010101" pitchFamily="49" charset="-122"/>
                        <a:cs typeface="Courier New" panose="02070309020205020404" pitchFamily="49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Courier New" panose="02070309020205020404" pitchFamily="49" charset="0"/>
                        </a:rPr>
                        <a:t>投资性支出</a:t>
                      </a: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黑体" panose="02010609060101010101" pitchFamily="49" charset="-122"/>
                        <a:cs typeface="Courier New" panose="02070309020205020404" pitchFamily="49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Courier New" panose="02070309020205020404" pitchFamily="49" charset="0"/>
                        </a:rPr>
                        <a:t>转移支出</a:t>
                      </a: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  <a:cs typeface="Courier New" panose="02070309020205020404" pitchFamily="49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9225">
                <a:tc vMerge="1">
                  <a:tcPr/>
                </a:tc>
                <a:tc vMerge="1">
                  <a:tcPr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Courier New" panose="02070309020205020404" pitchFamily="49" charset="0"/>
                        </a:rPr>
                        <a:t>理解现实中我国收支两条线管理的体制</a:t>
                      </a: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  <a:cs typeface="Courier New" panose="02070309020205020404" pitchFamily="49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/>
                </a:tc>
              </a:tr>
              <a:tr h="0">
                <a:tc vMerge="1">
                  <a:tcPr/>
                </a:tc>
                <a:tc rowSpan="2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黑体" panose="02010609060101010101" pitchFamily="49" charset="-122"/>
                          <a:cs typeface="宋体" panose="02010600030101010101" pitchFamily="2" charset="-122"/>
                        </a:rPr>
                        <a:t>实验准备</a:t>
                      </a: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  <a:cs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黑体" panose="02010609060101010101" pitchFamily="49" charset="-122"/>
                          <a:cs typeface="Courier New" panose="02070309020205020404" pitchFamily="49" charset="0"/>
                        </a:rPr>
                        <a:t>查找经常性支出、投资性支出、转移支出的构成</a:t>
                      </a: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  <a:cs typeface="Courier New" panose="02070309020205020404" pitchFamily="49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/>
                </a:tc>
              </a:tr>
              <a:tr h="0">
                <a:tc vMerge="1">
                  <a:tcPr/>
                </a:tc>
                <a:tc vMerge="1">
                  <a:tcPr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Courier New" panose="02070309020205020404" pitchFamily="49" charset="0"/>
                        </a:rPr>
                        <a:t>熟悉该沙盘实验中支出种类：市政支出、招商支出、公共事业支出、企业扶持等</a:t>
                      </a: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  <a:cs typeface="Courier New" panose="02070309020205020404" pitchFamily="49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/>
                </a:tc>
              </a:tr>
              <a:tr h="138113">
                <a:tc vMerge="1">
                  <a:tcPr/>
                </a:tc>
                <a:tc rowSpan="4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黑体" panose="02010609060101010101" pitchFamily="49" charset="-122"/>
                          <a:cs typeface="宋体" panose="02010600030101010101" pitchFamily="2" charset="-122"/>
                        </a:rPr>
                        <a:t>实验实施</a:t>
                      </a: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  <a:cs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黑体" panose="02010609060101010101" pitchFamily="49" charset="-122"/>
                          <a:cs typeface="Courier New" panose="02070309020205020404" pitchFamily="49" charset="0"/>
                        </a:rPr>
                        <a:t>分析竞争对手的财政支出水平与结构</a:t>
                      </a: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  <a:cs typeface="Courier New" panose="02070309020205020404" pitchFamily="49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/>
                </a:tc>
              </a:tr>
              <a:tr h="0">
                <a:tc vMerge="1">
                  <a:tcPr/>
                </a:tc>
                <a:tc vMerge="1">
                  <a:tcPr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黑体" panose="02010609060101010101" pitchFamily="49" charset="-122"/>
                          <a:cs typeface="Courier New" panose="02070309020205020404" pitchFamily="49" charset="0"/>
                        </a:rPr>
                        <a:t>在实验中根据各组竞争决策，每一年制定各项支出最优决策</a:t>
                      </a: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黑体" panose="02010609060101010101" pitchFamily="49" charset="-122"/>
                        <a:cs typeface="Courier New" panose="02070309020205020404" pitchFamily="49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/>
                </a:tc>
              </a:tr>
              <a:tr h="0">
                <a:tc vMerge="1">
                  <a:tcPr/>
                </a:tc>
                <a:tc vMerge="1">
                  <a:tcPr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黑体" panose="02010609060101010101" pitchFamily="49" charset="-122"/>
                          <a:cs typeface="Courier New" panose="02070309020205020404" pitchFamily="49" charset="0"/>
                        </a:rPr>
                        <a:t>核算实验中民生支出、发展性支出、预防性支出占比</a:t>
                      </a: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黑体" panose="02010609060101010101" pitchFamily="49" charset="-122"/>
                        <a:cs typeface="Courier New" panose="02070309020205020404" pitchFamily="49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/>
                </a:tc>
              </a:tr>
              <a:tr h="0">
                <a:tc vMerge="1">
                  <a:tcPr/>
                </a:tc>
                <a:tc vMerge="1">
                  <a:tcPr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黑体" panose="02010609060101010101" pitchFamily="49" charset="-122"/>
                          <a:cs typeface="Courier New" panose="02070309020205020404" pitchFamily="49" charset="0"/>
                        </a:rPr>
                        <a:t>分析每年财政支出结构变化原因</a:t>
                      </a: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  <a:cs typeface="Courier New" panose="02070309020205020404" pitchFamily="49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/>
                </a:tc>
              </a:tr>
              <a:tr h="153988">
                <a:tc vMerge="1">
                  <a:tcPr/>
                </a:tc>
                <a:tc rowSpan="2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黑体" panose="02010609060101010101" pitchFamily="49" charset="-122"/>
                          <a:cs typeface="宋体" panose="02010600030101010101" pitchFamily="2" charset="-122"/>
                        </a:rPr>
                        <a:t>实验总结</a:t>
                      </a: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  <a:cs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黑体" panose="02010609060101010101" pitchFamily="49" charset="-122"/>
                          <a:cs typeface="Courier New" panose="02070309020205020404" pitchFamily="49" charset="0"/>
                        </a:rPr>
                        <a:t>对比沙盘实验与现实，分析财政支出结构反映了现实中哪些问题</a:t>
                      </a: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黑体" panose="02010609060101010101" pitchFamily="49" charset="-122"/>
                        <a:cs typeface="Courier New" panose="02070309020205020404" pitchFamily="49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/>
                </a:tc>
              </a:tr>
              <a:tr h="139700">
                <a:tc vMerge="1">
                  <a:tcPr/>
                </a:tc>
                <a:tc vMerge="1">
                  <a:tcPr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黑体" panose="02010609060101010101" pitchFamily="49" charset="-122"/>
                          <a:cs typeface="Courier New" panose="02070309020205020404" pitchFamily="49" charset="0"/>
                        </a:rPr>
                        <a:t>对比现实，说明导致地方政府财政支出结构差异的原因</a:t>
                      </a: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黑体" panose="02010609060101010101" pitchFamily="49" charset="-122"/>
                        <a:cs typeface="Courier New" panose="02070309020205020404" pitchFamily="49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 anchorCtr="0"/>
          <a:lstStyle/>
          <a:p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5  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财政支出效益分析与评价实验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aphicFrame>
        <p:nvGraphicFramePr>
          <p:cNvPr id="42235" name="Group 251"/>
          <p:cNvGraphicFramePr>
            <a:graphicFrameLocks noGrp="1"/>
          </p:cNvGraphicFramePr>
          <p:nvPr/>
        </p:nvGraphicFramePr>
        <p:xfrm>
          <a:off x="468313" y="908050"/>
          <a:ext cx="8424862" cy="5761035"/>
        </p:xfrm>
        <a:graphic>
          <a:graphicData uri="http://schemas.openxmlformats.org/drawingml/2006/table">
            <a:tbl>
              <a:tblPr/>
              <a:tblGrid>
                <a:gridCol w="1150937"/>
                <a:gridCol w="1155700"/>
                <a:gridCol w="4605338"/>
                <a:gridCol w="1512887"/>
              </a:tblGrid>
              <a:tr h="365780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黑体" panose="02010609060101010101" pitchFamily="49" charset="-122"/>
                          <a:cs typeface="宋体" panose="02010600030101010101" pitchFamily="2" charset="-122"/>
                        </a:rPr>
                        <a:t>一级模块</a:t>
                      </a: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  <a:cs typeface="宋体" panose="02010600030101010101" pitchFamily="2" charset="-122"/>
                      </a:endParaRP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黑体" panose="02010609060101010101" pitchFamily="49" charset="-122"/>
                          <a:cs typeface="宋体" panose="02010600030101010101" pitchFamily="2" charset="-122"/>
                        </a:rPr>
                        <a:t>二级模块</a:t>
                      </a: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  <a:cs typeface="宋体" panose="02010600030101010101" pitchFamily="2" charset="-122"/>
                      </a:endParaRP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黑体" panose="02010609060101010101" pitchFamily="49" charset="-122"/>
                          <a:cs typeface="宋体" panose="02010600030101010101" pitchFamily="2" charset="-122"/>
                        </a:rPr>
                        <a:t>实验项目名称</a:t>
                      </a: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  <a:cs typeface="宋体" panose="02010600030101010101" pitchFamily="2" charset="-122"/>
                      </a:endParaRP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黑体" panose="02010609060101010101" pitchFamily="49" charset="-122"/>
                          <a:cs typeface="宋体" panose="02010600030101010101" pitchFamily="2" charset="-122"/>
                        </a:rPr>
                        <a:t>涉及知识点</a:t>
                      </a: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  <a:cs typeface="宋体" panose="02010600030101010101" pitchFamily="2" charset="-122"/>
                      </a:endParaRP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</a:tr>
              <a:tr h="365780">
                <a:tc rowSpan="11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黑体" panose="02010609060101010101" pitchFamily="49" charset="-122"/>
                          <a:cs typeface="Courier New" panose="02070309020205020404" pitchFamily="49" charset="0"/>
                        </a:rPr>
                        <a:t>财政支出效益分析与评价实验</a:t>
                      </a: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  <a:cs typeface="Courier New" panose="02070309020205020404" pitchFamily="49" charset="0"/>
                      </a:endParaRP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黑体" panose="02010609060101010101" pitchFamily="49" charset="-122"/>
                          <a:cs typeface="宋体" panose="02010600030101010101" pitchFamily="2" charset="-122"/>
                        </a:rPr>
                        <a:t>导入培训</a:t>
                      </a: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  <a:cs typeface="宋体" panose="02010600030101010101" pitchFamily="2" charset="-122"/>
                      </a:endParaRP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Courier New" panose="02070309020205020404" pitchFamily="49" charset="0"/>
                        </a:rPr>
                        <a:t>影响财政支出效益的因素</a:t>
                      </a: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  <a:cs typeface="Courier New" panose="02070309020205020404" pitchFamily="49" charset="0"/>
                      </a:endParaRP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11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财政支出效益评价方法</a:t>
                      </a: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政府绩效</a:t>
                      </a: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5780">
                <a:tc vMerge="1">
                  <a:tcPr/>
                </a:tc>
                <a:tc vMerge="1">
                  <a:tcPr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黑体" panose="02010609060101010101" pitchFamily="49" charset="-122"/>
                          <a:cs typeface="Courier New" panose="02070309020205020404" pitchFamily="49" charset="0"/>
                        </a:rPr>
                        <a:t>财政支出的目的及其民生、经济的影响</a:t>
                      </a: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黑体" panose="02010609060101010101" pitchFamily="49" charset="-122"/>
                        <a:cs typeface="Courier New" panose="02070309020205020404" pitchFamily="49" charset="0"/>
                      </a:endParaRP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/>
                </a:tc>
              </a:tr>
              <a:tr h="365780">
                <a:tc vMerge="1">
                  <a:tcPr/>
                </a:tc>
                <a:tc rowSpan="3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黑体" panose="02010609060101010101" pitchFamily="49" charset="-122"/>
                          <a:cs typeface="宋体" panose="02010600030101010101" pitchFamily="2" charset="-122"/>
                        </a:rPr>
                        <a:t>实验准备</a:t>
                      </a: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  <a:cs typeface="宋体" panose="02010600030101010101" pitchFamily="2" charset="-122"/>
                      </a:endParaRP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黑体" panose="02010609060101010101" pitchFamily="49" charset="-122"/>
                          <a:cs typeface="Courier New" panose="02070309020205020404" pitchFamily="49" charset="0"/>
                        </a:rPr>
                        <a:t>本沙盘实验中，每项支出对政府目标的影响</a:t>
                      </a: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  <a:cs typeface="Courier New" panose="02070309020205020404" pitchFamily="49" charset="0"/>
                      </a:endParaRP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/>
                </a:tc>
              </a:tr>
              <a:tr h="365780">
                <a:tc vMerge="1">
                  <a:tcPr/>
                </a:tc>
                <a:tc vMerge="1">
                  <a:tcPr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黑体" panose="02010609060101010101" pitchFamily="49" charset="-122"/>
                          <a:cs typeface="Courier New" panose="02070309020205020404" pitchFamily="49" charset="0"/>
                        </a:rPr>
                        <a:t>计算各财政支出对政府绩效的影响权重</a:t>
                      </a: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  <a:cs typeface="Courier New" panose="02070309020205020404" pitchFamily="49" charset="0"/>
                      </a:endParaRP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/>
                </a:tc>
              </a:tr>
              <a:tr h="914450">
                <a:tc vMerge="1">
                  <a:tcPr/>
                </a:tc>
                <a:tc vMerge="1">
                  <a:tcPr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黑体" panose="02010609060101010101" pitchFamily="49" charset="-122"/>
                          <a:cs typeface="Courier New" panose="02070309020205020404" pitchFamily="49" charset="0"/>
                        </a:rPr>
                        <a:t>根据政府目标，计算</a:t>
                      </a:r>
                      <a:r>
                        <a:rPr kumimoji="0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Courier New" panose="02070309020205020404" pitchFamily="49" charset="0"/>
                        </a:rPr>
                        <a:t>市政支出、招商支出、公共事业支出、企业扶持等支出对居民幸福指数与企业活力的影响</a:t>
                      </a: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  <a:cs typeface="Courier New" panose="02070309020205020404" pitchFamily="49" charset="0"/>
                      </a:endParaRP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/>
                </a:tc>
              </a:tr>
              <a:tr h="640115">
                <a:tc vMerge="1">
                  <a:tcPr/>
                </a:tc>
                <a:tc rowSpan="4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黑体" panose="02010609060101010101" pitchFamily="49" charset="-122"/>
                          <a:cs typeface="宋体" panose="02010600030101010101" pitchFamily="2" charset="-122"/>
                        </a:rPr>
                        <a:t>实验实施</a:t>
                      </a: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  <a:cs typeface="宋体" panose="02010600030101010101" pitchFamily="2" charset="-122"/>
                      </a:endParaRP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黑体" panose="02010609060101010101" pitchFamily="49" charset="-122"/>
                          <a:cs typeface="Courier New" panose="02070309020205020404" pitchFamily="49" charset="0"/>
                        </a:rPr>
                        <a:t>分析各效益指标，找出提升财政支出效益的途径</a:t>
                      </a: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  <a:cs typeface="Courier New" panose="02070309020205020404" pitchFamily="49" charset="0"/>
                      </a:endParaRP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/>
                </a:tc>
              </a:tr>
              <a:tr h="365780">
                <a:tc vMerge="1">
                  <a:tcPr/>
                </a:tc>
                <a:tc vMerge="1">
                  <a:tcPr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黑体" panose="02010609060101010101" pitchFamily="49" charset="-122"/>
                          <a:cs typeface="Courier New" panose="02070309020205020404" pitchFamily="49" charset="0"/>
                        </a:rPr>
                        <a:t>理解各效益指标之间的关联</a:t>
                      </a: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  <a:cs typeface="Courier New" panose="02070309020205020404" pitchFamily="49" charset="0"/>
                      </a:endParaRP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/>
                </a:tc>
              </a:tr>
              <a:tr h="640115">
                <a:tc vMerge="1">
                  <a:tcPr/>
                </a:tc>
                <a:tc vMerge="1">
                  <a:tcPr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黑体" panose="02010609060101010101" pitchFamily="49" charset="-122"/>
                          <a:cs typeface="Courier New" panose="02070309020205020404" pitchFamily="49" charset="0"/>
                        </a:rPr>
                        <a:t>说明土地政策、人才政策、产业政策、公共事业投资政策等与财政支出效益的关系</a:t>
                      </a: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  <a:cs typeface="Courier New" panose="02070309020205020404" pitchFamily="49" charset="0"/>
                      </a:endParaRP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/>
                </a:tc>
              </a:tr>
              <a:tr h="365780">
                <a:tc vMerge="1">
                  <a:tcPr/>
                </a:tc>
                <a:tc vMerge="1">
                  <a:tcPr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黑体" panose="02010609060101010101" pitchFamily="49" charset="-122"/>
                          <a:cs typeface="Courier New" panose="02070309020205020404" pitchFamily="49" charset="0"/>
                        </a:rPr>
                        <a:t>计算各期绩效指标并分项对比</a:t>
                      </a: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  <a:cs typeface="Courier New" panose="02070309020205020404" pitchFamily="49" charset="0"/>
                      </a:endParaRP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/>
                </a:tc>
              </a:tr>
              <a:tr h="640115">
                <a:tc vMerge="1">
                  <a:tcPr/>
                </a:tc>
                <a:tc rowSpan="2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黑体" panose="02010609060101010101" pitchFamily="49" charset="-122"/>
                          <a:cs typeface="宋体" panose="02010600030101010101" pitchFamily="2" charset="-122"/>
                        </a:rPr>
                        <a:t>实验总结</a:t>
                      </a: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  <a:cs typeface="宋体" panose="02010600030101010101" pitchFamily="2" charset="-122"/>
                      </a:endParaRP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黑体" panose="02010609060101010101" pitchFamily="49" charset="-122"/>
                          <a:cs typeface="Courier New" panose="02070309020205020404" pitchFamily="49" charset="0"/>
                        </a:rPr>
                        <a:t>对比各组财政支出效益，总结差异及影响因素</a:t>
                      </a: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  <a:cs typeface="Courier New" panose="02070309020205020404" pitchFamily="49" charset="0"/>
                      </a:endParaRP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/>
                </a:tc>
              </a:tr>
              <a:tr h="365780">
                <a:tc vMerge="1">
                  <a:tcPr/>
                </a:tc>
                <a:tc vMerge="1">
                  <a:tcPr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黑体" panose="02010609060101010101" pitchFamily="49" charset="-122"/>
                          <a:cs typeface="Courier New" panose="02070309020205020404" pitchFamily="49" charset="0"/>
                        </a:rPr>
                        <a:t>反思现实中政府目标对财政支出的导向作用</a:t>
                      </a: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  <a:cs typeface="Courier New" panose="02070309020205020404" pitchFamily="49" charset="0"/>
                      </a:endParaRP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 anchorCtr="0"/>
          <a:lstStyle/>
          <a:p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6  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财政政策设计、执行和评估实验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6627" name="Rectangle 4"/>
          <p:cNvSpPr/>
          <p:nvPr/>
        </p:nvSpPr>
        <p:spPr>
          <a:xfrm>
            <a:off x="836613" y="1392238"/>
            <a:ext cx="184150" cy="763587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n"/>
              <a:defRPr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n"/>
              <a:defRPr sz="14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>
              <a:spcBef>
                <a:spcPct val="0"/>
              </a:spcBef>
              <a:buClrTx/>
              <a:buFontTx/>
              <a:buNone/>
            </a:pPr>
            <a:endParaRPr lang="zh-CN" altLang="en-US" sz="800" dirty="0">
              <a:ea typeface="宋体" panose="02010600030101010101" pitchFamily="2" charset="-122"/>
            </a:endParaRPr>
          </a:p>
          <a:p>
            <a:pPr marL="0" lvl="0" indent="0">
              <a:spcBef>
                <a:spcPct val="0"/>
              </a:spcBef>
              <a:buClrTx/>
              <a:buFontTx/>
              <a:buNone/>
            </a:pPr>
            <a:endParaRPr lang="zh-CN" altLang="en-US" sz="3600" dirty="0">
              <a:ea typeface="宋体" panose="02010600030101010101" pitchFamily="2" charset="-122"/>
            </a:endParaRPr>
          </a:p>
        </p:txBody>
      </p:sp>
      <p:graphicFrame>
        <p:nvGraphicFramePr>
          <p:cNvPr id="44286" name="Group 254"/>
          <p:cNvGraphicFramePr>
            <a:graphicFrameLocks noGrp="1"/>
          </p:cNvGraphicFramePr>
          <p:nvPr/>
        </p:nvGraphicFramePr>
        <p:xfrm>
          <a:off x="971550" y="1341438"/>
          <a:ext cx="7848600" cy="5121275"/>
        </p:xfrm>
        <a:graphic>
          <a:graphicData uri="http://schemas.openxmlformats.org/drawingml/2006/table">
            <a:tbl>
              <a:tblPr/>
              <a:tblGrid>
                <a:gridCol w="1296988"/>
                <a:gridCol w="1098550"/>
                <a:gridCol w="3970337"/>
                <a:gridCol w="1482725"/>
              </a:tblGrid>
              <a:tr h="36580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黑体" panose="02010609060101010101" pitchFamily="49" charset="-122"/>
                          <a:cs typeface="宋体" panose="02010600030101010101" pitchFamily="2" charset="-122"/>
                        </a:rPr>
                        <a:t>一级模块</a:t>
                      </a: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  <a:cs typeface="宋体" panose="02010600030101010101" pitchFamily="2" charset="-122"/>
                      </a:endParaRPr>
                    </a:p>
                  </a:txBody>
                  <a:tcPr marT="45726" marB="4572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黑体" panose="02010609060101010101" pitchFamily="49" charset="-122"/>
                          <a:cs typeface="宋体" panose="02010600030101010101" pitchFamily="2" charset="-122"/>
                        </a:rPr>
                        <a:t>二级模块</a:t>
                      </a: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  <a:cs typeface="宋体" panose="02010600030101010101" pitchFamily="2" charset="-122"/>
                      </a:endParaRPr>
                    </a:p>
                  </a:txBody>
                  <a:tcPr marT="45726" marB="4572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黑体" panose="02010609060101010101" pitchFamily="49" charset="-122"/>
                          <a:cs typeface="宋体" panose="02010600030101010101" pitchFamily="2" charset="-122"/>
                        </a:rPr>
                        <a:t>实验项目名称</a:t>
                      </a: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  <a:cs typeface="宋体" panose="02010600030101010101" pitchFamily="2" charset="-122"/>
                      </a:endParaRPr>
                    </a:p>
                  </a:txBody>
                  <a:tcPr marT="45726" marB="4572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黑体" panose="02010609060101010101" pitchFamily="49" charset="-122"/>
                          <a:cs typeface="宋体" panose="02010600030101010101" pitchFamily="2" charset="-122"/>
                        </a:rPr>
                        <a:t>涉及知识点</a:t>
                      </a: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  <a:cs typeface="宋体" panose="02010600030101010101" pitchFamily="2" charset="-122"/>
                      </a:endParaRPr>
                    </a:p>
                  </a:txBody>
                  <a:tcPr marT="45726" marB="4572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</a:tr>
              <a:tr h="365805">
                <a:tc rowSpan="10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黑体" panose="02010609060101010101" pitchFamily="49" charset="-122"/>
                          <a:cs typeface="Courier New" panose="02070309020205020404" pitchFamily="49" charset="0"/>
                        </a:rPr>
                        <a:t>财政政策设计、执行和评估实验</a:t>
                      </a: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  <a:cs typeface="Courier New" panose="02070309020205020404" pitchFamily="49" charset="0"/>
                      </a:endParaRPr>
                    </a:p>
                  </a:txBody>
                  <a:tcPr marT="45726" marB="4572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黑体" panose="02010609060101010101" pitchFamily="49" charset="-122"/>
                          <a:cs typeface="宋体" panose="02010600030101010101" pitchFamily="2" charset="-122"/>
                        </a:rPr>
                        <a:t>导入培训</a:t>
                      </a: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  <a:cs typeface="宋体" panose="02010600030101010101" pitchFamily="2" charset="-122"/>
                      </a:endParaRPr>
                    </a:p>
                  </a:txBody>
                  <a:tcPr marT="45726" marB="4572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黑体" panose="02010609060101010101" pitchFamily="49" charset="-122"/>
                          <a:cs typeface="Courier New" panose="02070309020205020404" pitchFamily="49" charset="0"/>
                        </a:rPr>
                        <a:t>财政政策的措施</a:t>
                      </a: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  <a:cs typeface="Courier New" panose="02070309020205020404" pitchFamily="49" charset="0"/>
                      </a:endParaRPr>
                    </a:p>
                  </a:txBody>
                  <a:tcPr marT="45726" marB="4572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10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Courier New" panose="02070309020205020404" pitchFamily="49" charset="0"/>
                        </a:rPr>
                        <a:t>财政政策的构成</a:t>
                      </a: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黑体" panose="02010609060101010101" pitchFamily="49" charset="-122"/>
                        <a:cs typeface="Courier New" panose="02070309020205020404" pitchFamily="49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Courier New" panose="02070309020205020404" pitchFamily="49" charset="0"/>
                        </a:rPr>
                        <a:t>财政政策的效果</a:t>
                      </a: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  <a:cs typeface="Courier New" panose="02070309020205020404" pitchFamily="49" charset="0"/>
                      </a:endParaRPr>
                    </a:p>
                  </a:txBody>
                  <a:tcPr marT="45726" marB="4572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5805">
                <a:tc vMerge="1">
                  <a:tcPr/>
                </a:tc>
                <a:tc vMerge="1">
                  <a:tcPr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黑体" panose="02010609060101010101" pitchFamily="49" charset="-122"/>
                          <a:cs typeface="Courier New" panose="02070309020205020404" pitchFamily="49" charset="0"/>
                        </a:rPr>
                        <a:t>现行地方政府的财政政策权限</a:t>
                      </a: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  <a:cs typeface="Courier New" panose="02070309020205020404" pitchFamily="49" charset="0"/>
                      </a:endParaRPr>
                    </a:p>
                  </a:txBody>
                  <a:tcPr marT="45726" marB="4572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/>
                </a:tc>
              </a:tr>
              <a:tr h="365805">
                <a:tc vMerge="1">
                  <a:tcPr/>
                </a:tc>
                <a:tc rowSpan="2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黑体" panose="02010609060101010101" pitchFamily="49" charset="-122"/>
                          <a:cs typeface="宋体" panose="02010600030101010101" pitchFamily="2" charset="-122"/>
                        </a:rPr>
                        <a:t>实验准备</a:t>
                      </a: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  <a:cs typeface="宋体" panose="02010600030101010101" pitchFamily="2" charset="-122"/>
                      </a:endParaRPr>
                    </a:p>
                  </a:txBody>
                  <a:tcPr marT="45726" marB="4572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黑体" panose="02010609060101010101" pitchFamily="49" charset="-122"/>
                          <a:cs typeface="Courier New" panose="02070309020205020404" pitchFamily="49" charset="0"/>
                        </a:rPr>
                        <a:t>分析沙盘实验中涉及到的财政政策</a:t>
                      </a: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  <a:cs typeface="Courier New" panose="02070309020205020404" pitchFamily="49" charset="0"/>
                      </a:endParaRPr>
                    </a:p>
                  </a:txBody>
                  <a:tcPr marT="45726" marB="4572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/>
                </a:tc>
              </a:tr>
              <a:tr h="365805">
                <a:tc vMerge="1">
                  <a:tcPr/>
                </a:tc>
                <a:tc vMerge="1">
                  <a:tcPr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黑体" panose="02010609060101010101" pitchFamily="49" charset="-122"/>
                          <a:cs typeface="Courier New" panose="02070309020205020404" pitchFamily="49" charset="0"/>
                        </a:rPr>
                        <a:t>分析本区域的经济与民生状况</a:t>
                      </a: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  <a:cs typeface="Courier New" panose="02070309020205020404" pitchFamily="49" charset="0"/>
                      </a:endParaRPr>
                    </a:p>
                  </a:txBody>
                  <a:tcPr marT="45726" marB="4572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/>
                </a:tc>
              </a:tr>
              <a:tr h="640160">
                <a:tc vMerge="1">
                  <a:tcPr/>
                </a:tc>
                <a:tc rowSpan="4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黑体" panose="02010609060101010101" pitchFamily="49" charset="-122"/>
                          <a:cs typeface="宋体" panose="02010600030101010101" pitchFamily="2" charset="-122"/>
                        </a:rPr>
                        <a:t>实验实施</a:t>
                      </a: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  <a:cs typeface="宋体" panose="02010600030101010101" pitchFamily="2" charset="-122"/>
                      </a:endParaRPr>
                    </a:p>
                  </a:txBody>
                  <a:tcPr marT="45726" marB="4572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黑体" panose="02010609060101010101" pitchFamily="49" charset="-122"/>
                          <a:cs typeface="Courier New" panose="02070309020205020404" pitchFamily="49" charset="0"/>
                        </a:rPr>
                        <a:t>根据各小组竞争决策，制定本区域历年财政政策的目标</a:t>
                      </a: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  <a:cs typeface="Courier New" panose="02070309020205020404" pitchFamily="49" charset="0"/>
                      </a:endParaRPr>
                    </a:p>
                  </a:txBody>
                  <a:tcPr marT="45726" marB="4572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/>
                </a:tc>
              </a:tr>
              <a:tr h="640160">
                <a:tc vMerge="1">
                  <a:tcPr/>
                </a:tc>
                <a:tc vMerge="1">
                  <a:tcPr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制定</a:t>
                      </a:r>
                      <a:r>
                        <a:rPr kumimoji="0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黑体" panose="02010609060101010101" pitchFamily="49" charset="-122"/>
                          <a:cs typeface="Courier New" panose="02070309020205020404" pitchFamily="49" charset="0"/>
                        </a:rPr>
                        <a:t>土地政策、人才政策、产业政策、公共事业投资政策等具体</a:t>
                      </a:r>
                      <a:r>
                        <a:rPr kumimoji="0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措施</a:t>
                      </a: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T="45726" marB="4572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/>
                </a:tc>
              </a:tr>
              <a:tr h="365805">
                <a:tc vMerge="1">
                  <a:tcPr/>
                </a:tc>
                <a:tc vMerge="1">
                  <a:tcPr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黑体" panose="02010609060101010101" pitchFamily="49" charset="-122"/>
                          <a:cs typeface="Courier New" panose="02070309020205020404" pitchFamily="49" charset="0"/>
                        </a:rPr>
                        <a:t>模拟不同部门政策执行</a:t>
                      </a:r>
                      <a:r>
                        <a:rPr kumimoji="0" lang="en-US" altLang="zh-CN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黑体" panose="02010609060101010101" pitchFamily="49" charset="-122"/>
                          <a:cs typeface="Courier New" panose="02070309020205020404" pitchFamily="49" charset="0"/>
                        </a:rPr>
                        <a:t>,</a:t>
                      </a:r>
                      <a:r>
                        <a:rPr kumimoji="0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黑体" panose="02010609060101010101" pitchFamily="49" charset="-122"/>
                          <a:cs typeface="Courier New" panose="02070309020205020404" pitchFamily="49" charset="0"/>
                        </a:rPr>
                        <a:t>总结要点</a:t>
                      </a: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  <a:cs typeface="Courier New" panose="02070309020205020404" pitchFamily="49" charset="0"/>
                      </a:endParaRPr>
                    </a:p>
                  </a:txBody>
                  <a:tcPr marT="45726" marB="4572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/>
                </a:tc>
              </a:tr>
              <a:tr h="640160">
                <a:tc vMerge="1">
                  <a:tcPr/>
                </a:tc>
                <a:tc vMerge="1">
                  <a:tcPr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黑体" panose="02010609060101010101" pitchFamily="49" charset="-122"/>
                          <a:cs typeface="Courier New" panose="02070309020205020404" pitchFamily="49" charset="0"/>
                        </a:rPr>
                        <a:t>对比政策目标，评估财政政策执行效果</a:t>
                      </a: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  <a:cs typeface="Courier New" panose="02070309020205020404" pitchFamily="49" charset="0"/>
                      </a:endParaRPr>
                    </a:p>
                  </a:txBody>
                  <a:tcPr marT="45726" marB="4572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/>
                </a:tc>
              </a:tr>
              <a:tr h="640160">
                <a:tc vMerge="1">
                  <a:tcPr/>
                </a:tc>
                <a:tc rowSpan="2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黑体" panose="02010609060101010101" pitchFamily="49" charset="-122"/>
                          <a:cs typeface="宋体" panose="02010600030101010101" pitchFamily="2" charset="-122"/>
                        </a:rPr>
                        <a:t>实验总结</a:t>
                      </a: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  <a:cs typeface="宋体" panose="02010600030101010101" pitchFamily="2" charset="-122"/>
                      </a:endParaRPr>
                    </a:p>
                  </a:txBody>
                  <a:tcPr marT="45726" marB="4572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黑体" panose="02010609060101010101" pitchFamily="49" charset="-122"/>
                          <a:cs typeface="Courier New" panose="02070309020205020404" pitchFamily="49" charset="0"/>
                        </a:rPr>
                        <a:t>不同区域环境下历年财政政策目标与措施差异化</a:t>
                      </a: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  <a:cs typeface="Courier New" panose="02070309020205020404" pitchFamily="49" charset="0"/>
                      </a:endParaRPr>
                    </a:p>
                  </a:txBody>
                  <a:tcPr marT="45726" marB="4572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/>
                </a:tc>
              </a:tr>
              <a:tr h="365805">
                <a:tc vMerge="1">
                  <a:tcPr/>
                </a:tc>
                <a:tc vMerge="1">
                  <a:tcPr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anose="0201060004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黑体" panose="02010609060101010101" pitchFamily="49" charset="-122"/>
                          <a:cs typeface="Courier New" panose="02070309020205020404" pitchFamily="49" charset="0"/>
                        </a:rPr>
                        <a:t>影响财政政策执行的因素</a:t>
                      </a: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  <a:cs typeface="Courier New" panose="02070309020205020404" pitchFamily="49" charset="0"/>
                      </a:endParaRPr>
                    </a:p>
                  </a:txBody>
                  <a:tcPr marT="45726" marB="4572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AutoShape 2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2555875" y="117475"/>
            <a:ext cx="4392613" cy="503238"/>
          </a:xfrm>
          <a:prstGeom prst="bevel">
            <a:avLst>
              <a:gd name="adj" fmla="val 12500"/>
            </a:avLst>
          </a:prstGeom>
          <a:gradFill rotWithShape="1">
            <a:gsLst>
              <a:gs pos="0">
                <a:srgbClr val="5BBE4E"/>
              </a:gs>
              <a:gs pos="50000">
                <a:schemeClr val="bg1"/>
              </a:gs>
              <a:gs pos="100000">
                <a:srgbClr val="5BBE4E"/>
              </a:gs>
            </a:gsLst>
            <a:lin ang="5400000" scaled="1"/>
          </a:gradFill>
          <a:ln w="9525">
            <a:solidFill>
              <a:schemeClr val="bg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Arial" panose="020B0604020202020204" pitchFamily="34" charset="0"/>
                <a:ea typeface="华文细黑" panose="02010600040101010101" pitchFamily="2" charset="-122"/>
                <a:cs typeface="+mn-cs"/>
                <a:sym typeface="Arial" panose="020B0604020202020204" pitchFamily="34" charset="0"/>
              </a:rPr>
              <a:t>学员感言 </a:t>
            </a:r>
            <a:r>
              <a:rPr kumimoji="0" lang="zh-CN" altLang="en-US" sz="2400" b="1" i="1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华文细黑" panose="02010600040101010101" pitchFamily="2" charset="-122"/>
                <a:cs typeface="+mn-cs"/>
                <a:sym typeface="Arial" panose="020B0604020202020204" pitchFamily="34" charset="0"/>
              </a:rPr>
              <a:t> </a:t>
            </a:r>
            <a:endParaRPr kumimoji="0" lang="zh-CN" altLang="en-US" sz="2400" b="1" i="1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华文细黑" panose="02010600040101010101" pitchFamily="2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46083" name="Rectangle 3"/>
          <p:cNvSpPr/>
          <p:nvPr/>
        </p:nvSpPr>
        <p:spPr>
          <a:xfrm>
            <a:off x="468313" y="836613"/>
            <a:ext cx="8135937" cy="6021387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n"/>
              <a:defRPr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n"/>
              <a:defRPr sz="14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342900" lvl="0" indent="-342900" eaLnBrk="1" hangingPunct="1">
              <a:lnSpc>
                <a:spcPct val="190000"/>
              </a:lnSpc>
            </a:pPr>
            <a:r>
              <a:rPr lang="zh-CN" altLang="en-US" sz="1800" b="1" dirty="0">
                <a:ea typeface="宋体" panose="02010600030101010101" pitchFamily="2" charset="-122"/>
              </a:rPr>
              <a:t>我们对政府职能和财政管理的真实运作情况有了一定的了解。由我们亲自动手，结合政府调控与招商引资、企业服务、人才竞争、公共事业投资，从头到尾，实际操作一遍，宏观系统的财政学思维太重要了，实战真是太残酷了！</a:t>
            </a:r>
            <a:endParaRPr lang="zh-CN" altLang="en-US" sz="1800" b="1" dirty="0">
              <a:ea typeface="宋体" panose="02010600030101010101" pitchFamily="2" charset="-122"/>
            </a:endParaRPr>
          </a:p>
          <a:p>
            <a:pPr marL="342900" lvl="0" indent="-342900" eaLnBrk="1" hangingPunct="1">
              <a:lnSpc>
                <a:spcPct val="190000"/>
              </a:lnSpc>
            </a:pPr>
            <a:r>
              <a:rPr lang="en-US" altLang="zh-CN" sz="1800" b="1" dirty="0">
                <a:ea typeface="宋体" panose="02010600030101010101" pitchFamily="2" charset="-122"/>
              </a:rPr>
              <a:t>2</a:t>
            </a:r>
            <a:r>
              <a:rPr lang="zh-CN" altLang="en-US" sz="1800" b="1" dirty="0">
                <a:ea typeface="宋体" panose="02010600030101010101" pitchFamily="2" charset="-122"/>
              </a:rPr>
              <a:t>天时间，我们学会了分析现实财政收入与支出结构，学会了判断财政支出效益的方法。体会了财政学的基本知识，以及如何分析区情，政府如何在发展工业、商业、服务业，提高人民生活幸福值之间找到财政收支的平衡。</a:t>
            </a:r>
            <a:endParaRPr lang="zh-CN" altLang="en-US" sz="1800" b="1" dirty="0">
              <a:ea typeface="宋体" panose="02010600030101010101" pitchFamily="2" charset="-122"/>
            </a:endParaRPr>
          </a:p>
          <a:p>
            <a:pPr marL="342900" lvl="0" indent="-342900" eaLnBrk="1" hangingPunct="1">
              <a:lnSpc>
                <a:spcPct val="190000"/>
              </a:lnSpc>
            </a:pPr>
            <a:r>
              <a:rPr lang="zh-CN" altLang="en-US" sz="1800" b="1" dirty="0">
                <a:ea typeface="宋体" panose="02010600030101010101" pitchFamily="2" charset="-122"/>
              </a:rPr>
              <a:t>我们相信经过这门实训课程，我们在以后的专业学习时不会从书本到书本，一定会联系实际生活思考问题了！</a:t>
            </a:r>
            <a:endParaRPr lang="zh-CN" altLang="en-US" sz="1800" b="1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60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60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60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60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60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60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83" grpId="0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AutoShape 2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2555875" y="117475"/>
            <a:ext cx="4392613" cy="503238"/>
          </a:xfrm>
          <a:prstGeom prst="bevel">
            <a:avLst>
              <a:gd name="adj" fmla="val 12500"/>
            </a:avLst>
          </a:prstGeom>
          <a:gradFill rotWithShape="1">
            <a:gsLst>
              <a:gs pos="0">
                <a:srgbClr val="5BBE4E"/>
              </a:gs>
              <a:gs pos="50000">
                <a:schemeClr val="bg1"/>
              </a:gs>
              <a:gs pos="100000">
                <a:srgbClr val="5BBE4E"/>
              </a:gs>
            </a:gsLst>
            <a:lin ang="5400000" scaled="1"/>
          </a:gradFill>
          <a:ln w="9525">
            <a:solidFill>
              <a:schemeClr val="bg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Arial" panose="020B0604020202020204" pitchFamily="34" charset="0"/>
                <a:ea typeface="华文细黑" panose="02010600040101010101" pitchFamily="2" charset="-122"/>
                <a:cs typeface="+mn-cs"/>
                <a:sym typeface="Arial" panose="020B0604020202020204" pitchFamily="34" charset="0"/>
              </a:rPr>
              <a:t>学员感言 </a:t>
            </a:r>
            <a:r>
              <a:rPr kumimoji="0" lang="zh-CN" altLang="en-US" sz="2400" b="1" i="1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华文细黑" panose="02010600040101010101" pitchFamily="2" charset="-122"/>
                <a:cs typeface="+mn-cs"/>
                <a:sym typeface="Arial" panose="020B0604020202020204" pitchFamily="34" charset="0"/>
              </a:rPr>
              <a:t> </a:t>
            </a:r>
            <a:endParaRPr kumimoji="0" lang="zh-CN" altLang="en-US" sz="2400" b="1" i="1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华文细黑" panose="02010600040101010101" pitchFamily="2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47107" name="Rectangle 3"/>
          <p:cNvSpPr/>
          <p:nvPr/>
        </p:nvSpPr>
        <p:spPr>
          <a:xfrm>
            <a:off x="468313" y="836613"/>
            <a:ext cx="8135937" cy="6021387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n"/>
              <a:defRPr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n"/>
              <a:defRPr sz="14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342900" lvl="0" indent="-342900" eaLnBrk="1" hangingPunct="1">
              <a:lnSpc>
                <a:spcPct val="190000"/>
              </a:lnSpc>
            </a:pPr>
            <a:r>
              <a:rPr lang="en-US" altLang="zh-CN" b="1" dirty="0">
                <a:ea typeface="宋体" panose="02010600030101010101" pitchFamily="2" charset="-122"/>
              </a:rPr>
              <a:t>“2</a:t>
            </a:r>
            <a:r>
              <a:rPr lang="zh-CN" altLang="en-US" b="1" dirty="0">
                <a:ea typeface="宋体" panose="02010600030101010101" pitchFamily="2" charset="-122"/>
              </a:rPr>
              <a:t>天的实战，是团队与团队的打拼，团队成员一个都不能少，因为政府各部门职责太重要了，它让我们知道团队精神与与团队合作的重要性，包括如何分析环境，在危机中如何化险为夷，想尽一切办法！</a:t>
            </a:r>
            <a:endParaRPr lang="zh-CN" altLang="en-US" b="1" dirty="0">
              <a:ea typeface="宋体" panose="02010600030101010101" pitchFamily="2" charset="-122"/>
            </a:endParaRPr>
          </a:p>
          <a:p>
            <a:pPr marL="342900" lvl="0" indent="-342900" eaLnBrk="1" hangingPunct="1">
              <a:lnSpc>
                <a:spcPct val="190000"/>
              </a:lnSpc>
            </a:pPr>
            <a:r>
              <a:rPr lang="zh-CN" altLang="en-US" b="1" dirty="0">
                <a:ea typeface="宋体" panose="02010600030101010101" pitchFamily="2" charset="-122"/>
              </a:rPr>
              <a:t>每一次体验，都是一次成长，一次知识的洗礼！以前认为学校学到的知识肯定用不上，这一次彻底改变了</a:t>
            </a:r>
            <a:r>
              <a:rPr lang="en-US" altLang="zh-CN" b="1" dirty="0">
                <a:ea typeface="宋体" panose="02010600030101010101" pitchFamily="2" charset="-122"/>
              </a:rPr>
              <a:t>......</a:t>
            </a:r>
            <a:r>
              <a:rPr lang="zh-CN" altLang="en-US" b="1" dirty="0">
                <a:ea typeface="宋体" panose="02010600030101010101" pitchFamily="2" charset="-122"/>
              </a:rPr>
              <a:t>这次实训课程将成为大学里永远的回忆！” </a:t>
            </a:r>
            <a:endParaRPr lang="zh-CN" altLang="en-US" b="1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71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71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71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71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07" grpId="0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haishihong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61463" cy="68849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9699" name="Rectangle 3"/>
          <p:cNvSpPr/>
          <p:nvPr/>
        </p:nvSpPr>
        <p:spPr>
          <a:xfrm>
            <a:off x="5294313" y="3659188"/>
            <a:ext cx="2951162" cy="1714500"/>
          </a:xfrm>
          <a:prstGeom prst="rect">
            <a:avLst/>
          </a:prstGeom>
          <a:noFill/>
          <a:ln w="9525">
            <a:noFill/>
          </a:ln>
        </p:spPr>
        <p:txBody>
          <a:bodyPr lIns="0" rIns="0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n"/>
              <a:defRPr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n"/>
              <a:defRPr sz="14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lnSpc>
                <a:spcPct val="120000"/>
              </a:lnSpc>
              <a:buClrTx/>
              <a:buFontTx/>
              <a:buNone/>
            </a:pPr>
            <a:endParaRPr lang="en-US" altLang="zh-CN" b="1" i="1" dirty="0">
              <a:solidFill>
                <a:schemeClr val="bg1"/>
              </a:solidFill>
              <a:ea typeface="宋体" panose="02010600030101010101" pitchFamily="2" charset="-122"/>
            </a:endParaRPr>
          </a:p>
        </p:txBody>
      </p:sp>
      <p:grpSp>
        <p:nvGrpSpPr>
          <p:cNvPr id="29700" name="Group 4"/>
          <p:cNvGrpSpPr/>
          <p:nvPr/>
        </p:nvGrpSpPr>
        <p:grpSpPr>
          <a:xfrm>
            <a:off x="5299075" y="2565400"/>
            <a:ext cx="2465388" cy="1044575"/>
            <a:chOff x="0" y="0"/>
            <a:chExt cx="1553" cy="658"/>
          </a:xfrm>
        </p:grpSpPr>
        <p:sp>
          <p:nvSpPr>
            <p:cNvPr id="29701" name="WordArt 5"/>
            <p:cNvSpPr>
              <a:spLocks noTextEdit="1"/>
            </p:cNvSpPr>
            <p:nvPr/>
          </p:nvSpPr>
          <p:spPr>
            <a:xfrm>
              <a:off x="0" y="0"/>
              <a:ext cx="1553" cy="383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normAutofit/>
            </a:bodyPr>
            <a:lstStyle/>
            <a:p>
              <a:pPr algn="ctr"/>
              <a:r>
                <a:rPr lang="zh-CN" altLang="en-US" sz="2400" b="1" i="1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谢谢</a:t>
              </a:r>
              <a:endParaRPr lang="zh-CN" altLang="en-US" sz="2400" b="1" i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29702" name="WordArt 6"/>
            <p:cNvSpPr>
              <a:spLocks noTextEdit="1"/>
            </p:cNvSpPr>
            <p:nvPr/>
          </p:nvSpPr>
          <p:spPr>
            <a:xfrm flipV="1">
              <a:off x="0" y="399"/>
              <a:ext cx="1553" cy="259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normAutofit fontScale="92500" lnSpcReduction="10000"/>
            </a:bodyPr>
            <a:lstStyle/>
            <a:p>
              <a:pPr algn="ctr"/>
              <a:r>
                <a:rPr lang="zh-CN" altLang="en-US" sz="2400" b="1" i="1">
                  <a:gradFill rotWithShape="1">
                    <a:gsLst>
                      <a:gs pos="0">
                        <a:srgbClr val="FFFFFF">
                          <a:alpha val="0"/>
                        </a:srgbClr>
                      </a:gs>
                      <a:gs pos="100000">
                        <a:schemeClr val="bg1">
                          <a:alpha val="14000"/>
                        </a:schemeClr>
                      </a:gs>
                    </a:gsLst>
                    <a:lin ang="5400000" scaled="1"/>
                    <a:tileRect/>
                  </a:gradFill>
                  <a:latin typeface="黑体" panose="02010609060101010101" pitchFamily="49" charset="-122"/>
                  <a:ea typeface="黑体" panose="02010609060101010101" pitchFamily="49" charset="-122"/>
                </a:rPr>
                <a:t>谢谢观赏</a:t>
              </a:r>
              <a:endParaRPr lang="zh-CN" altLang="en-US" sz="2400" b="1" i="1">
                <a:gradFill rotWithShape="1">
                  <a:gsLst>
                    <a:gs pos="0">
                      <a:srgbClr val="FFFFFF">
                        <a:alpha val="0"/>
                      </a:srgbClr>
                    </a:gs>
                    <a:gs pos="100000">
                      <a:schemeClr val="bg1">
                        <a:alpha val="14000"/>
                      </a:schemeClr>
                    </a:gs>
                  </a:gsLst>
                  <a:lin ang="5400000" scaled="1"/>
                  <a:tileRect/>
                </a:gra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/>
          </p:cNvSpPr>
          <p:nvPr>
            <p:ph type="body" idx="4294967295"/>
          </p:nvPr>
        </p:nvSpPr>
        <p:spPr/>
        <p:txBody>
          <a:bodyPr vert="horz" wrap="square" lIns="91440" tIns="45720" rIns="91440" bIns="45720" anchor="t" anchorCtr="0"/>
          <a:lstStyle/>
          <a:p>
            <a:pPr eaLnBrk="1" hangingPunct="1">
              <a:lnSpc>
                <a:spcPct val="180000"/>
              </a:lnSpc>
            </a:pP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第一类：财税业务流程与单据实验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lnSpc>
                <a:spcPct val="180000"/>
              </a:lnSpc>
            </a:pP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第二类：案例分析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lnSpc>
                <a:spcPct val="180000"/>
              </a:lnSpc>
            </a:pP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第三类：大型综合仿真系统演练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8371" name="Rectangle 3"/>
          <p:cNvSpPr>
            <a:spLocks noChangeArrowheads="1"/>
          </p:cNvSpPr>
          <p:nvPr/>
        </p:nvSpPr>
        <p:spPr bwMode="auto">
          <a:xfrm>
            <a:off x="1908175" y="188913"/>
            <a:ext cx="5759450" cy="641350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50000">
                <a:srgbClr val="CCCCFF"/>
              </a:gs>
              <a:gs pos="100000">
                <a:schemeClr val="bg1"/>
              </a:gs>
            </a:gsLst>
            <a:lin ang="5400000" scaled="1"/>
          </a:gradFill>
          <a:ln>
            <a:noFill/>
          </a:ln>
          <a:effectLst/>
          <a:scene3d>
            <a:camera prst="legacyPerspectiveBottom"/>
            <a:lightRig rig="legacyFlat3" dir="t"/>
          </a:scene3d>
          <a:sp3d extrusionH="887400" prstMaterial="legacyMatte">
            <a:bevelT w="13500" h="13500" prst="angle"/>
            <a:bevelB w="13500" h="13500" prst="angle"/>
            <a:extrusionClr>
              <a:srgbClr val="CCCCFF"/>
            </a:extrusionClr>
          </a:sp3d>
          <a:extLst>
            <a:ext uri="{91240B29-F687-4F45-9708-019B960494DF}">
              <a14:hiddenLine xmlns:a14="http://schemas.microsoft.com/office/drawing/2010/main" w="9525">
                <a:noFill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13500000" algn="ctr" rotWithShape="0">
                    <a:srgbClr val="CCCCFF">
                      <a:gamma/>
                      <a:shade val="60000"/>
                      <a:invGamma/>
                    </a:srgbClr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>
            <a:lvl1pPr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财政学的三种实验教学方式 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AutoShape 2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2627313" y="188913"/>
            <a:ext cx="3527425" cy="503238"/>
          </a:xfrm>
          <a:prstGeom prst="bevel">
            <a:avLst>
              <a:gd name="adj" fmla="val 12500"/>
            </a:avLst>
          </a:prstGeom>
          <a:gradFill rotWithShape="1">
            <a:gsLst>
              <a:gs pos="0">
                <a:srgbClr val="5BBE4E"/>
              </a:gs>
              <a:gs pos="50000">
                <a:schemeClr val="bg1"/>
              </a:gs>
              <a:gs pos="100000">
                <a:srgbClr val="5BBE4E"/>
              </a:gs>
            </a:gsLst>
            <a:lin ang="5400000" scaled="1"/>
          </a:gradFill>
          <a:ln w="9525">
            <a:solidFill>
              <a:schemeClr val="bg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华文细黑" panose="02010600040101010101" pitchFamily="2" charset="-122"/>
                <a:cs typeface="+mn-cs"/>
                <a:sym typeface="Arial" panose="020B0604020202020204" pitchFamily="34" charset="0"/>
              </a:rPr>
              <a:t>常见问题</a:t>
            </a:r>
            <a:endParaRPr kumimoji="0" lang="zh-CN" altLang="en-US" sz="2000" b="1" i="1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华文细黑" panose="02010600040101010101" pitchFamily="2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70" name="AutoShape 81"/>
          <p:cNvSpPr>
            <a:spLocks noChangeArrowheads="1"/>
          </p:cNvSpPr>
          <p:nvPr/>
        </p:nvSpPr>
        <p:spPr bwMode="auto">
          <a:xfrm>
            <a:off x="2241407" y="1359660"/>
            <a:ext cx="4098727" cy="1017383"/>
          </a:xfrm>
          <a:prstGeom prst="roundRect">
            <a:avLst>
              <a:gd name="adj" fmla="val 5005"/>
            </a:avLst>
          </a:prstGeom>
          <a:solidFill>
            <a:sysClr val="window" lastClr="FFFFFF">
              <a:alpha val="60000"/>
            </a:sysClr>
          </a:solidFill>
          <a:ln w="38100" cap="flat" cmpd="sng" algn="ctr">
            <a:gradFill>
              <a:gsLst>
                <a:gs pos="50000">
                  <a:srgbClr val="FFCF01"/>
                </a:gs>
                <a:gs pos="100000">
                  <a:srgbClr val="E22000"/>
                </a:gs>
              </a:gsLst>
              <a:lin ang="5400000" scaled="0"/>
            </a:gradFill>
            <a:prstDash val="solid"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contourW="19050">
            <a:bevelT w="101600" prst="artDeco"/>
            <a:bevelB w="0" h="0"/>
            <a:contourClr>
              <a:sysClr val="window" lastClr="FFFFFF"/>
            </a:contourClr>
          </a:sp3d>
        </p:spPr>
        <p:txBody>
          <a:bodyPr anchor="ctr"/>
          <a:lstStyle/>
          <a:p>
            <a:pPr marL="0" marR="0" lvl="2" indent="0" algn="ctr" defTabSz="914400" rtl="0" eaLnBrk="0" fontAlgn="ctr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anose="05000000000000000000" pitchFamily="2" charset="2"/>
              <a:buChar char="n"/>
              <a:tabLst>
                <a:tab pos="136525" algn="l"/>
              </a:tabLst>
              <a:defRPr/>
            </a:pP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7174" name="矩形 112"/>
          <p:cNvSpPr/>
          <p:nvPr/>
        </p:nvSpPr>
        <p:spPr>
          <a:xfrm>
            <a:off x="2339975" y="1341438"/>
            <a:ext cx="4000500" cy="8667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n"/>
              <a:defRPr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n"/>
              <a:defRPr sz="14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 eaLnBrk="1" hangingPunct="1">
              <a:lnSpc>
                <a:spcPct val="140000"/>
              </a:lnSpc>
              <a:spcBef>
                <a:spcPct val="0"/>
              </a:spcBef>
              <a:buClrTx/>
              <a:buFontTx/>
              <a:buNone/>
            </a:pPr>
            <a:r>
              <a:rPr lang="zh-CN" altLang="en-US" b="1" dirty="0"/>
              <a:t>对应哪门课程：</a:t>
            </a:r>
            <a:r>
              <a:rPr lang="en-US" altLang="zh-CN" sz="1600" b="1" dirty="0"/>
              <a:t>《</a:t>
            </a:r>
            <a:r>
              <a:rPr lang="zh-CN" altLang="en-US" sz="1600" b="1" dirty="0"/>
              <a:t>财政学</a:t>
            </a:r>
            <a:r>
              <a:rPr lang="en-US" altLang="zh-CN" sz="1600" b="1" dirty="0"/>
              <a:t>》</a:t>
            </a:r>
            <a:r>
              <a:rPr lang="zh-CN" altLang="en-US" sz="1600" b="1" dirty="0"/>
              <a:t>、</a:t>
            </a:r>
            <a:r>
              <a:rPr lang="en-US" altLang="zh-CN" sz="1600" b="1" dirty="0"/>
              <a:t>《</a:t>
            </a:r>
            <a:r>
              <a:rPr lang="zh-CN" altLang="en-US" sz="1600" b="1" dirty="0"/>
              <a:t>财政管理</a:t>
            </a:r>
            <a:r>
              <a:rPr lang="en-US" altLang="zh-CN" sz="1600" b="1" dirty="0"/>
              <a:t>》</a:t>
            </a:r>
            <a:r>
              <a:rPr lang="zh-CN" altLang="en-US" sz="1600" b="1" dirty="0"/>
              <a:t>、</a:t>
            </a:r>
            <a:r>
              <a:rPr lang="en-US" altLang="zh-CN" sz="1600" b="1" dirty="0"/>
              <a:t>《</a:t>
            </a:r>
            <a:r>
              <a:rPr lang="zh-CN" altLang="en-US" sz="1600" b="1" dirty="0"/>
              <a:t>政府预算</a:t>
            </a:r>
            <a:r>
              <a:rPr lang="en-US" altLang="zh-CN" sz="1600" b="1" dirty="0"/>
              <a:t>》</a:t>
            </a:r>
            <a:r>
              <a:rPr lang="zh-CN" altLang="en-US" sz="1600" b="1" dirty="0"/>
              <a:t>、《公共财政概论》</a:t>
            </a:r>
            <a:endParaRPr lang="zh-CN" altLang="en-US" sz="1600" b="1" dirty="0"/>
          </a:p>
        </p:txBody>
      </p:sp>
      <p:sp>
        <p:nvSpPr>
          <p:cNvPr id="2" name="AutoShape 81"/>
          <p:cNvSpPr>
            <a:spLocks noChangeArrowheads="1"/>
          </p:cNvSpPr>
          <p:nvPr/>
        </p:nvSpPr>
        <p:spPr bwMode="auto">
          <a:xfrm>
            <a:off x="2236964" y="2800992"/>
            <a:ext cx="4071017" cy="1016064"/>
          </a:xfrm>
          <a:prstGeom prst="roundRect">
            <a:avLst>
              <a:gd name="adj" fmla="val 5005"/>
            </a:avLst>
          </a:prstGeom>
          <a:solidFill>
            <a:sysClr val="window" lastClr="FFFFFF">
              <a:alpha val="60000"/>
            </a:sysClr>
          </a:solidFill>
          <a:ln w="38100" cap="flat" cmpd="sng" algn="ctr">
            <a:gradFill>
              <a:gsLst>
                <a:gs pos="50000">
                  <a:srgbClr val="FFCF01"/>
                </a:gs>
                <a:gs pos="100000">
                  <a:srgbClr val="E22000"/>
                </a:gs>
              </a:gsLst>
              <a:lin ang="5400000" scaled="0"/>
            </a:gradFill>
            <a:prstDash val="solid"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contourW="19050">
            <a:bevelT w="101600" prst="artDeco"/>
            <a:bevelB w="0" h="0"/>
            <a:contourClr>
              <a:sysClr val="window" lastClr="FFFFFF"/>
            </a:contourClr>
          </a:sp3d>
        </p:spPr>
        <p:txBody>
          <a:bodyPr anchor="ctr"/>
          <a:lstStyle/>
          <a:p>
            <a:pPr marL="0" marR="0" lvl="2" indent="0" algn="ctr" defTabSz="914400" rtl="0" eaLnBrk="0" fontAlgn="ctr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anose="05000000000000000000" pitchFamily="2" charset="2"/>
              <a:buChar char="n"/>
              <a:tabLst>
                <a:tab pos="136525" algn="l"/>
              </a:tabLst>
              <a:defRPr/>
            </a:pP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7178" name="矩形 112"/>
          <p:cNvSpPr/>
          <p:nvPr/>
        </p:nvSpPr>
        <p:spPr>
          <a:xfrm>
            <a:off x="2484438" y="2997200"/>
            <a:ext cx="381635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n"/>
              <a:defRPr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n"/>
              <a:defRPr sz="14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lnSpc>
                <a:spcPct val="140000"/>
              </a:lnSpc>
              <a:spcBef>
                <a:spcPct val="0"/>
              </a:spcBef>
              <a:buClrTx/>
              <a:buFontTx/>
              <a:buNone/>
            </a:pPr>
            <a:r>
              <a:rPr lang="zh-CN" altLang="en-US" b="1" dirty="0"/>
              <a:t>什么时候开课：大二或大三</a:t>
            </a:r>
            <a:endParaRPr lang="zh-CN" altLang="en-US" b="1" dirty="0"/>
          </a:p>
        </p:txBody>
      </p:sp>
      <p:sp>
        <p:nvSpPr>
          <p:cNvPr id="3" name="AutoShape 81"/>
          <p:cNvSpPr>
            <a:spLocks noChangeArrowheads="1"/>
          </p:cNvSpPr>
          <p:nvPr/>
        </p:nvSpPr>
        <p:spPr bwMode="auto">
          <a:xfrm>
            <a:off x="2241407" y="4240972"/>
            <a:ext cx="4098727" cy="1017383"/>
          </a:xfrm>
          <a:prstGeom prst="roundRect">
            <a:avLst>
              <a:gd name="adj" fmla="val 5005"/>
            </a:avLst>
          </a:prstGeom>
          <a:solidFill>
            <a:sysClr val="window" lastClr="FFFFFF">
              <a:alpha val="60000"/>
            </a:sysClr>
          </a:solidFill>
          <a:ln w="38100" cap="flat" cmpd="sng" algn="ctr">
            <a:gradFill>
              <a:gsLst>
                <a:gs pos="50000">
                  <a:srgbClr val="FFCF01"/>
                </a:gs>
                <a:gs pos="100000">
                  <a:srgbClr val="E22000"/>
                </a:gs>
              </a:gsLst>
              <a:lin ang="5400000" scaled="0"/>
            </a:gradFill>
            <a:prstDash val="solid"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contourW="19050">
            <a:bevelT w="101600" prst="artDeco"/>
            <a:bevelB w="0" h="0"/>
            <a:contourClr>
              <a:sysClr val="window" lastClr="FFFFFF"/>
            </a:contourClr>
          </a:sp3d>
        </p:spPr>
        <p:txBody>
          <a:bodyPr anchor="ctr"/>
          <a:lstStyle/>
          <a:p>
            <a:pPr marL="0" marR="0" lvl="2" indent="0" algn="ctr" defTabSz="914400" rtl="0" eaLnBrk="0" fontAlgn="ctr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anose="05000000000000000000" pitchFamily="2" charset="2"/>
              <a:buChar char="n"/>
              <a:tabLst>
                <a:tab pos="136525" algn="l"/>
              </a:tabLst>
              <a:defRPr/>
            </a:pP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7182" name="矩形 112"/>
          <p:cNvSpPr/>
          <p:nvPr/>
        </p:nvSpPr>
        <p:spPr>
          <a:xfrm>
            <a:off x="2339975" y="4437063"/>
            <a:ext cx="3960813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n"/>
              <a:defRPr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n"/>
              <a:defRPr sz="14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lnSpc>
                <a:spcPct val="140000"/>
              </a:lnSpc>
              <a:spcBef>
                <a:spcPct val="0"/>
              </a:spcBef>
              <a:buClrTx/>
              <a:buFontTx/>
              <a:buNone/>
            </a:pPr>
            <a:r>
              <a:rPr lang="zh-CN" altLang="en-US" b="1" dirty="0"/>
              <a:t>课时：</a:t>
            </a:r>
            <a:r>
              <a:rPr lang="en-US" altLang="zh-CN" b="1" dirty="0"/>
              <a:t>1</a:t>
            </a:r>
            <a:r>
              <a:rPr lang="zh-CN" altLang="en-US" b="1" dirty="0"/>
              <a:t>学分，</a:t>
            </a:r>
            <a:r>
              <a:rPr lang="en-US" altLang="zh-CN" b="1" dirty="0"/>
              <a:t>16</a:t>
            </a:r>
            <a:r>
              <a:rPr lang="zh-CN" altLang="en-US" b="1" dirty="0"/>
              <a:t>课时，连续两天</a:t>
            </a:r>
            <a:endParaRPr lang="zh-CN" altLang="en-US" b="1" dirty="0"/>
          </a:p>
        </p:txBody>
      </p:sp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 Box 2"/>
          <p:cNvSpPr txBox="1"/>
          <p:nvPr/>
        </p:nvSpPr>
        <p:spPr>
          <a:xfrm>
            <a:off x="0" y="0"/>
            <a:ext cx="6732588" cy="762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n"/>
              <a:defRPr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n"/>
              <a:defRPr sz="14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3200" b="1" dirty="0">
                <a:solidFill>
                  <a:srgbClr val="FFFFCC"/>
                </a:solidFill>
              </a:rPr>
              <a:t>思考：</a:t>
            </a:r>
            <a:r>
              <a:rPr lang="en-US" altLang="zh-CN" sz="3200" b="1" dirty="0">
                <a:solidFill>
                  <a:srgbClr val="FFFFCC"/>
                </a:solidFill>
              </a:rPr>
              <a:t>《</a:t>
            </a:r>
            <a:r>
              <a:rPr lang="zh-CN" altLang="en-US" sz="3200" b="1" dirty="0">
                <a:solidFill>
                  <a:srgbClr val="FFFFCC"/>
                </a:solidFill>
              </a:rPr>
              <a:t>财政管理</a:t>
            </a:r>
            <a:r>
              <a:rPr lang="en-US" altLang="zh-CN" sz="3200" b="1" dirty="0">
                <a:solidFill>
                  <a:srgbClr val="FFFFCC"/>
                </a:solidFill>
              </a:rPr>
              <a:t>》</a:t>
            </a:r>
            <a:r>
              <a:rPr lang="zh-CN" altLang="en-US" sz="3200" b="1" dirty="0">
                <a:solidFill>
                  <a:srgbClr val="FFFFCC"/>
                </a:solidFill>
              </a:rPr>
              <a:t>能否用实验上课？</a:t>
            </a:r>
            <a:endParaRPr lang="zh-CN" altLang="en-US" sz="3200" b="1" dirty="0">
              <a:solidFill>
                <a:srgbClr val="FFFFCC"/>
              </a:solidFill>
            </a:endParaRPr>
          </a:p>
        </p:txBody>
      </p:sp>
      <p:sp>
        <p:nvSpPr>
          <p:cNvPr id="8195" name="未知"/>
          <p:cNvSpPr/>
          <p:nvPr/>
        </p:nvSpPr>
        <p:spPr>
          <a:xfrm rot="964010" flipH="1">
            <a:off x="2997200" y="2514600"/>
            <a:ext cx="2714625" cy="1262063"/>
          </a:xfrm>
          <a:custGeom>
            <a:avLst/>
            <a:gdLst/>
            <a:ahLst/>
            <a:cxnLst>
              <a:cxn ang="0">
                <a:pos x="2147483646" y="1943382538"/>
              </a:cxn>
              <a:cxn ang="0">
                <a:pos x="2147483646" y="1763598560"/>
              </a:cxn>
              <a:cxn ang="0">
                <a:pos x="2147483646" y="1596654522"/>
              </a:cxn>
              <a:cxn ang="0">
                <a:pos x="2147483646" y="1442554561"/>
              </a:cxn>
              <a:cxn ang="0">
                <a:pos x="2147483646" y="1275612591"/>
              </a:cxn>
              <a:cxn ang="0">
                <a:pos x="2147483646" y="1121510561"/>
              </a:cxn>
              <a:cxn ang="0">
                <a:pos x="2147483646" y="1001655955"/>
              </a:cxn>
              <a:cxn ang="0">
                <a:pos x="2147483646" y="881799280"/>
              </a:cxn>
              <a:cxn ang="0">
                <a:pos x="2147483646" y="659208608"/>
              </a:cxn>
              <a:cxn ang="0">
                <a:pos x="2147483646" y="470863292"/>
              </a:cxn>
              <a:cxn ang="0">
                <a:pos x="2147483646" y="338166677"/>
              </a:cxn>
              <a:cxn ang="0">
                <a:pos x="2147483646" y="209748664"/>
              </a:cxn>
              <a:cxn ang="0">
                <a:pos x="2147483646" y="128418014"/>
              </a:cxn>
              <a:cxn ang="0">
                <a:pos x="1988560047" y="72769311"/>
              </a:cxn>
              <a:cxn ang="0">
                <a:pos x="1649914547" y="29964686"/>
              </a:cxn>
              <a:cxn ang="0">
                <a:pos x="1417587891" y="0"/>
              </a:cxn>
              <a:cxn ang="0">
                <a:pos x="1208887203" y="12842008"/>
              </a:cxn>
              <a:cxn ang="0">
                <a:pos x="1004125500" y="21403347"/>
              </a:cxn>
              <a:cxn ang="0">
                <a:pos x="830863766" y="68488642"/>
              </a:cxn>
              <a:cxn ang="0">
                <a:pos x="637915047" y="132698683"/>
              </a:cxn>
              <a:cxn ang="0">
                <a:pos x="500094250" y="209748664"/>
              </a:cxn>
              <a:cxn ang="0">
                <a:pos x="374086438" y="321044000"/>
              </a:cxn>
              <a:cxn ang="0">
                <a:pos x="283517578" y="419497327"/>
              </a:cxn>
              <a:cxn ang="0">
                <a:pos x="212637688" y="539351933"/>
              </a:cxn>
              <a:cxn ang="0">
                <a:pos x="169322750" y="612123314"/>
              </a:cxn>
              <a:cxn ang="0">
                <a:pos x="122070813" y="710576641"/>
              </a:cxn>
              <a:cxn ang="0">
                <a:pos x="0" y="1074425266"/>
              </a:cxn>
              <a:cxn ang="0">
                <a:pos x="133883797" y="933165244"/>
              </a:cxn>
              <a:cxn ang="0">
                <a:pos x="263828609" y="821871977"/>
              </a:cxn>
              <a:cxn ang="0">
                <a:pos x="389836422" y="740539258"/>
              </a:cxn>
              <a:cxn ang="0">
                <a:pos x="535533203" y="680611955"/>
              </a:cxn>
              <a:cxn ang="0">
                <a:pos x="720607922" y="629243922"/>
              </a:cxn>
              <a:cxn ang="0">
                <a:pos x="882054688" y="582158628"/>
              </a:cxn>
              <a:cxn ang="0">
                <a:pos x="1082879391" y="573597289"/>
              </a:cxn>
              <a:cxn ang="0">
                <a:pos x="1307332047" y="573597289"/>
              </a:cxn>
              <a:cxn ang="0">
                <a:pos x="1535719719" y="599281305"/>
              </a:cxn>
              <a:cxn ang="0">
                <a:pos x="1760172375" y="629243922"/>
              </a:cxn>
              <a:cxn ang="0">
                <a:pos x="2031876969" y="693453964"/>
              </a:cxn>
              <a:cxn ang="0">
                <a:pos x="2147483646" y="770503944"/>
              </a:cxn>
              <a:cxn ang="0">
                <a:pos x="2147483646" y="873237941"/>
              </a:cxn>
              <a:cxn ang="0">
                <a:pos x="2147483646" y="1014497963"/>
              </a:cxn>
              <a:cxn ang="0">
                <a:pos x="2147483646" y="1151475247"/>
              </a:cxn>
              <a:cxn ang="0">
                <a:pos x="2147483646" y="1344101233"/>
              </a:cxn>
              <a:cxn ang="0">
                <a:pos x="2147483646" y="1583814583"/>
              </a:cxn>
              <a:cxn ang="0">
                <a:pos x="2147483646" y="1806403186"/>
              </a:cxn>
              <a:cxn ang="0">
                <a:pos x="2147483646" y="2016151849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1943382538"/>
              </a:cxn>
            </a:cxnLst>
            <a:rect l="0" t="0" r="0" b="0"/>
            <a:pathLst>
              <a:path w="1368" h="610">
                <a:moveTo>
                  <a:pt x="1367" y="454"/>
                </a:moveTo>
                <a:lnTo>
                  <a:pt x="1333" y="412"/>
                </a:lnTo>
                <a:lnTo>
                  <a:pt x="1289" y="373"/>
                </a:lnTo>
                <a:lnTo>
                  <a:pt x="1238" y="337"/>
                </a:lnTo>
                <a:lnTo>
                  <a:pt x="1178" y="298"/>
                </a:lnTo>
                <a:lnTo>
                  <a:pt x="1115" y="262"/>
                </a:lnTo>
                <a:lnTo>
                  <a:pt x="1060" y="234"/>
                </a:lnTo>
                <a:lnTo>
                  <a:pt x="1007" y="206"/>
                </a:lnTo>
                <a:lnTo>
                  <a:pt x="902" y="154"/>
                </a:lnTo>
                <a:lnTo>
                  <a:pt x="797" y="110"/>
                </a:lnTo>
                <a:lnTo>
                  <a:pt x="718" y="79"/>
                </a:lnTo>
                <a:lnTo>
                  <a:pt x="629" y="49"/>
                </a:lnTo>
                <a:lnTo>
                  <a:pt x="564" y="30"/>
                </a:lnTo>
                <a:lnTo>
                  <a:pt x="505" y="17"/>
                </a:lnTo>
                <a:lnTo>
                  <a:pt x="419" y="7"/>
                </a:lnTo>
                <a:lnTo>
                  <a:pt x="360" y="0"/>
                </a:lnTo>
                <a:lnTo>
                  <a:pt x="307" y="3"/>
                </a:lnTo>
                <a:lnTo>
                  <a:pt x="255" y="5"/>
                </a:lnTo>
                <a:lnTo>
                  <a:pt x="211" y="16"/>
                </a:lnTo>
                <a:lnTo>
                  <a:pt x="162" y="31"/>
                </a:lnTo>
                <a:lnTo>
                  <a:pt x="127" y="49"/>
                </a:lnTo>
                <a:lnTo>
                  <a:pt x="95" y="75"/>
                </a:lnTo>
                <a:lnTo>
                  <a:pt x="72" y="98"/>
                </a:lnTo>
                <a:lnTo>
                  <a:pt x="54" y="126"/>
                </a:lnTo>
                <a:lnTo>
                  <a:pt x="43" y="143"/>
                </a:lnTo>
                <a:lnTo>
                  <a:pt x="31" y="166"/>
                </a:lnTo>
                <a:lnTo>
                  <a:pt x="0" y="251"/>
                </a:lnTo>
                <a:lnTo>
                  <a:pt x="34" y="218"/>
                </a:lnTo>
                <a:lnTo>
                  <a:pt x="67" y="192"/>
                </a:lnTo>
                <a:lnTo>
                  <a:pt x="99" y="173"/>
                </a:lnTo>
                <a:lnTo>
                  <a:pt x="136" y="159"/>
                </a:lnTo>
                <a:lnTo>
                  <a:pt x="183" y="147"/>
                </a:lnTo>
                <a:lnTo>
                  <a:pt x="224" y="136"/>
                </a:lnTo>
                <a:lnTo>
                  <a:pt x="275" y="134"/>
                </a:lnTo>
                <a:lnTo>
                  <a:pt x="332" y="134"/>
                </a:lnTo>
                <a:lnTo>
                  <a:pt x="390" y="140"/>
                </a:lnTo>
                <a:lnTo>
                  <a:pt x="447" y="147"/>
                </a:lnTo>
                <a:lnTo>
                  <a:pt x="516" y="162"/>
                </a:lnTo>
                <a:lnTo>
                  <a:pt x="586" y="180"/>
                </a:lnTo>
                <a:lnTo>
                  <a:pt x="661" y="204"/>
                </a:lnTo>
                <a:lnTo>
                  <a:pt x="750" y="237"/>
                </a:lnTo>
                <a:lnTo>
                  <a:pt x="821" y="269"/>
                </a:lnTo>
                <a:lnTo>
                  <a:pt x="914" y="314"/>
                </a:lnTo>
                <a:lnTo>
                  <a:pt x="1010" y="370"/>
                </a:lnTo>
                <a:lnTo>
                  <a:pt x="1088" y="422"/>
                </a:lnTo>
                <a:lnTo>
                  <a:pt x="1168" y="471"/>
                </a:lnTo>
                <a:lnTo>
                  <a:pt x="1231" y="517"/>
                </a:lnTo>
                <a:lnTo>
                  <a:pt x="1281" y="564"/>
                </a:lnTo>
                <a:lnTo>
                  <a:pt x="1313" y="609"/>
                </a:lnTo>
                <a:lnTo>
                  <a:pt x="1367" y="454"/>
                </a:lnTo>
              </a:path>
            </a:pathLst>
          </a:custGeom>
          <a:solidFill>
            <a:srgbClr val="A50021">
              <a:alpha val="100000"/>
            </a:srgbClr>
          </a:solidFill>
          <a:ln w="9525">
            <a:noFill/>
          </a:ln>
          <a:effectLst>
            <a:outerShdw dist="107763" dir="2699999" algn="ctr" rotWithShape="0">
              <a:schemeClr val="tx1">
                <a:alpha val="50000"/>
              </a:schemeClr>
            </a:outerShdw>
          </a:effectLst>
        </p:spPr>
        <p:txBody>
          <a:bodyPr/>
          <a:lstStyle/>
          <a:p>
            <a:endParaRPr lang="zh-CN" altLang="en-US"/>
          </a:p>
        </p:txBody>
      </p:sp>
      <p:sp>
        <p:nvSpPr>
          <p:cNvPr id="8196" name="未知"/>
          <p:cNvSpPr/>
          <p:nvPr/>
        </p:nvSpPr>
        <p:spPr>
          <a:xfrm rot="964010" flipH="1">
            <a:off x="3201988" y="969963"/>
            <a:ext cx="2155825" cy="2786062"/>
          </a:xfrm>
          <a:custGeom>
            <a:avLst/>
            <a:gdLst/>
            <a:ahLst/>
            <a:cxnLst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6400965" y="2147483646"/>
              </a:cxn>
              <a:cxn ang="0">
                <a:pos x="1834614321" y="2147483646"/>
              </a:cxn>
              <a:cxn ang="0">
                <a:pos x="1611441144" y="2147483646"/>
              </a:cxn>
              <a:cxn ang="0">
                <a:pos x="1362012191" y="2147483646"/>
              </a:cxn>
              <a:cxn ang="0">
                <a:pos x="1188069723" y="2147483646"/>
              </a:cxn>
              <a:cxn ang="0">
                <a:pos x="1037098566" y="2147483646"/>
              </a:cxn>
              <a:cxn ang="0">
                <a:pos x="827054181" y="2073456117"/>
              </a:cxn>
              <a:cxn ang="0">
                <a:pos x="702338799" y="1785122380"/>
              </a:cxn>
              <a:cxn ang="0">
                <a:pos x="590752210" y="1505270380"/>
              </a:cxn>
              <a:cxn ang="0">
                <a:pos x="485729112" y="1221176482"/>
              </a:cxn>
              <a:cxn ang="0">
                <a:pos x="410244439" y="966765573"/>
              </a:cxn>
              <a:cxn ang="0">
                <a:pos x="0" y="996446503"/>
              </a:cxn>
              <a:cxn ang="0">
                <a:pos x="187071261" y="0"/>
              </a:cxn>
              <a:cxn ang="0">
                <a:pos x="1276681377" y="1068529937"/>
              </a:cxn>
              <a:cxn ang="0">
                <a:pos x="774542632" y="966765573"/>
              </a:cxn>
              <a:cxn ang="0">
                <a:pos x="899256203" y="1263578987"/>
              </a:cxn>
              <a:cxn ang="0">
                <a:pos x="1030535075" y="1543430987"/>
              </a:cxn>
              <a:cxn ang="0">
                <a:pos x="1168377439" y="1823285046"/>
              </a:cxn>
              <a:cxn ang="0">
                <a:pos x="1339039068" y="2137059874"/>
              </a:cxn>
              <a:cxn ang="0">
                <a:pos x="1526110329" y="2147483646"/>
              </a:cxn>
              <a:cxn ang="0">
                <a:pos x="1726310384" y="2147483646"/>
              </a:cxn>
              <a:cxn ang="0">
                <a:pos x="1985585478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</a:cxnLst>
            <a:rect l="0" t="0" r="0" b="0"/>
            <a:pathLst>
              <a:path w="1190" h="1353">
                <a:moveTo>
                  <a:pt x="1130" y="1352"/>
                </a:moveTo>
                <a:lnTo>
                  <a:pt x="1099" y="1343"/>
                </a:lnTo>
                <a:lnTo>
                  <a:pt x="1041" y="1318"/>
                </a:lnTo>
                <a:lnTo>
                  <a:pt x="997" y="1286"/>
                </a:lnTo>
                <a:lnTo>
                  <a:pt x="933" y="1238"/>
                </a:lnTo>
                <a:lnTo>
                  <a:pt x="837" y="1151"/>
                </a:lnTo>
                <a:lnTo>
                  <a:pt x="751" y="1077"/>
                </a:lnTo>
                <a:lnTo>
                  <a:pt x="654" y="982"/>
                </a:lnTo>
                <a:lnTo>
                  <a:pt x="559" y="886"/>
                </a:lnTo>
                <a:lnTo>
                  <a:pt x="491" y="808"/>
                </a:lnTo>
                <a:lnTo>
                  <a:pt x="415" y="719"/>
                </a:lnTo>
                <a:lnTo>
                  <a:pt x="362" y="650"/>
                </a:lnTo>
                <a:lnTo>
                  <a:pt x="316" y="586"/>
                </a:lnTo>
                <a:lnTo>
                  <a:pt x="252" y="489"/>
                </a:lnTo>
                <a:lnTo>
                  <a:pt x="214" y="421"/>
                </a:lnTo>
                <a:lnTo>
                  <a:pt x="180" y="355"/>
                </a:lnTo>
                <a:lnTo>
                  <a:pt x="148" y="288"/>
                </a:lnTo>
                <a:lnTo>
                  <a:pt x="125" y="228"/>
                </a:lnTo>
                <a:lnTo>
                  <a:pt x="0" y="235"/>
                </a:lnTo>
                <a:lnTo>
                  <a:pt x="57" y="0"/>
                </a:lnTo>
                <a:lnTo>
                  <a:pt x="389" y="252"/>
                </a:lnTo>
                <a:lnTo>
                  <a:pt x="236" y="228"/>
                </a:lnTo>
                <a:lnTo>
                  <a:pt x="274" y="298"/>
                </a:lnTo>
                <a:lnTo>
                  <a:pt x="314" y="364"/>
                </a:lnTo>
                <a:lnTo>
                  <a:pt x="356" y="430"/>
                </a:lnTo>
                <a:lnTo>
                  <a:pt x="408" y="504"/>
                </a:lnTo>
                <a:lnTo>
                  <a:pt x="465" y="578"/>
                </a:lnTo>
                <a:lnTo>
                  <a:pt x="526" y="654"/>
                </a:lnTo>
                <a:lnTo>
                  <a:pt x="605" y="740"/>
                </a:lnTo>
                <a:lnTo>
                  <a:pt x="669" y="808"/>
                </a:lnTo>
                <a:lnTo>
                  <a:pt x="756" y="889"/>
                </a:lnTo>
                <a:lnTo>
                  <a:pt x="850" y="971"/>
                </a:lnTo>
                <a:lnTo>
                  <a:pt x="933" y="1045"/>
                </a:lnTo>
                <a:lnTo>
                  <a:pt x="1016" y="1105"/>
                </a:lnTo>
                <a:lnTo>
                  <a:pt x="1086" y="1149"/>
                </a:lnTo>
                <a:lnTo>
                  <a:pt x="1137" y="1174"/>
                </a:lnTo>
                <a:lnTo>
                  <a:pt x="1189" y="1176"/>
                </a:lnTo>
                <a:lnTo>
                  <a:pt x="1130" y="1352"/>
                </a:lnTo>
              </a:path>
            </a:pathLst>
          </a:custGeom>
          <a:gradFill rotWithShape="0">
            <a:gsLst>
              <a:gs pos="0">
                <a:srgbClr val="CC0000">
                  <a:alpha val="100000"/>
                </a:srgbClr>
              </a:gs>
              <a:gs pos="50000">
                <a:srgbClr val="E99191">
                  <a:alpha val="100000"/>
                </a:srgbClr>
              </a:gs>
              <a:gs pos="100000">
                <a:srgbClr val="CC0000">
                  <a:alpha val="100000"/>
                </a:srgbClr>
              </a:gs>
            </a:gsLst>
            <a:lin ang="0" scaled="1"/>
            <a:tileRect/>
          </a:gradFill>
          <a:ln w="9525">
            <a:noFill/>
          </a:ln>
          <a:effectLst>
            <a:outerShdw dist="107763" dir="2699999" algn="ctr" rotWithShape="0">
              <a:schemeClr val="tx1">
                <a:alpha val="50000"/>
              </a:schemeClr>
            </a:outerShdw>
          </a:effectLst>
        </p:spPr>
        <p:txBody>
          <a:bodyPr/>
          <a:lstStyle/>
          <a:p>
            <a:endParaRPr lang="zh-CN" altLang="en-US"/>
          </a:p>
        </p:txBody>
      </p:sp>
      <p:sp>
        <p:nvSpPr>
          <p:cNvPr id="8197" name="未知"/>
          <p:cNvSpPr/>
          <p:nvPr/>
        </p:nvSpPr>
        <p:spPr>
          <a:xfrm rot="964010" flipH="1">
            <a:off x="2354263" y="4078288"/>
            <a:ext cx="3854450" cy="1079500"/>
          </a:xfrm>
          <a:custGeom>
            <a:avLst/>
            <a:gdLst/>
            <a:ahLst/>
            <a:cxnLst>
              <a:cxn ang="0">
                <a:pos x="2147483646" y="1740668671"/>
              </a:cxn>
              <a:cxn ang="0">
                <a:pos x="2147483646" y="1583722456"/>
              </a:cxn>
              <a:cxn ang="0">
                <a:pos x="2147483646" y="1431532583"/>
              </a:cxn>
              <a:cxn ang="0">
                <a:pos x="2147483646" y="1288855395"/>
              </a:cxn>
              <a:cxn ang="0">
                <a:pos x="2147483646" y="1141421865"/>
              </a:cxn>
              <a:cxn ang="0">
                <a:pos x="2147483646" y="1008255181"/>
              </a:cxn>
              <a:cxn ang="0">
                <a:pos x="2147483646" y="894113867"/>
              </a:cxn>
              <a:cxn ang="0">
                <a:pos x="2147483646" y="784726714"/>
              </a:cxn>
              <a:cxn ang="0">
                <a:pos x="2147483646" y="584977779"/>
              </a:cxn>
              <a:cxn ang="0">
                <a:pos x="2147483646" y="418521060"/>
              </a:cxn>
              <a:cxn ang="0">
                <a:pos x="2147483646" y="294867061"/>
              </a:cxn>
              <a:cxn ang="0">
                <a:pos x="2147483646" y="180725746"/>
              </a:cxn>
              <a:cxn ang="0">
                <a:pos x="2147483646" y="109387153"/>
              </a:cxn>
              <a:cxn ang="0">
                <a:pos x="2147483646" y="66582252"/>
              </a:cxn>
              <a:cxn ang="0">
                <a:pos x="2147483646" y="14266846"/>
              </a:cxn>
              <a:cxn ang="0">
                <a:pos x="2020894883" y="0"/>
              </a:cxn>
              <a:cxn ang="0">
                <a:pos x="1717564356" y="14266846"/>
              </a:cxn>
              <a:cxn ang="0">
                <a:pos x="1437868633" y="14266846"/>
              </a:cxn>
              <a:cxn ang="0">
                <a:pos x="1185749495" y="52315405"/>
              </a:cxn>
              <a:cxn ang="0">
                <a:pos x="921810970" y="109387153"/>
              </a:cxn>
              <a:cxn ang="0">
                <a:pos x="716965411" y="190236251"/>
              </a:cxn>
              <a:cxn ang="0">
                <a:pos x="547572059" y="275843872"/>
              </a:cxn>
              <a:cxn ang="0">
                <a:pos x="401815496" y="361449312"/>
              </a:cxn>
              <a:cxn ang="0">
                <a:pos x="315149915" y="470836465"/>
              </a:cxn>
              <a:cxn ang="0">
                <a:pos x="244241531" y="542175059"/>
              </a:cxn>
              <a:cxn ang="0">
                <a:pos x="189090346" y="632536841"/>
              </a:cxn>
              <a:cxn ang="0">
                <a:pos x="0" y="965452461"/>
              </a:cxn>
              <a:cxn ang="0">
                <a:pos x="204847544" y="827531615"/>
              </a:cxn>
              <a:cxn ang="0">
                <a:pos x="389998094" y="732411309"/>
              </a:cxn>
              <a:cxn ang="0">
                <a:pos x="559389461" y="656318554"/>
              </a:cxn>
              <a:cxn ang="0">
                <a:pos x="776054407" y="599246806"/>
              </a:cxn>
              <a:cxn ang="0">
                <a:pos x="1036053137" y="551687743"/>
              </a:cxn>
              <a:cxn ang="0">
                <a:pos x="1268475281" y="508882842"/>
              </a:cxn>
              <a:cxn ang="0">
                <a:pos x="1548171004" y="508882842"/>
              </a:cxn>
              <a:cxn ang="0">
                <a:pos x="1863320918" y="518395527"/>
              </a:cxn>
              <a:cxn ang="0">
                <a:pos x="2147483646" y="537418716"/>
              </a:cxn>
              <a:cxn ang="0">
                <a:pos x="2147483646" y="565954590"/>
              </a:cxn>
              <a:cxn ang="0">
                <a:pos x="2147483646" y="618269995"/>
              </a:cxn>
              <a:cxn ang="0">
                <a:pos x="2147483646" y="684852246"/>
              </a:cxn>
              <a:cxn ang="0">
                <a:pos x="2147483646" y="779972553"/>
              </a:cxn>
              <a:cxn ang="0">
                <a:pos x="2147483646" y="908380713"/>
              </a:cxn>
              <a:cxn ang="0">
                <a:pos x="2147483646" y="1027280551"/>
              </a:cxn>
              <a:cxn ang="0">
                <a:pos x="2147483646" y="1208004116"/>
              </a:cxn>
              <a:cxn ang="0">
                <a:pos x="2147483646" y="1417265736"/>
              </a:cxn>
              <a:cxn ang="0">
                <a:pos x="2147483646" y="1612258329"/>
              </a:cxn>
              <a:cxn ang="0">
                <a:pos x="2147483646" y="1812007265"/>
              </a:cxn>
              <a:cxn ang="0">
                <a:pos x="2147483646" y="1978463984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1740668671"/>
              </a:cxn>
            </a:cxnLst>
            <a:rect l="0" t="0" r="0" b="0"/>
            <a:pathLst>
              <a:path w="1942" h="495">
                <a:moveTo>
                  <a:pt x="1941" y="366"/>
                </a:moveTo>
                <a:lnTo>
                  <a:pt x="1891" y="333"/>
                </a:lnTo>
                <a:lnTo>
                  <a:pt x="1828" y="301"/>
                </a:lnTo>
                <a:lnTo>
                  <a:pt x="1759" y="271"/>
                </a:lnTo>
                <a:lnTo>
                  <a:pt x="1671" y="240"/>
                </a:lnTo>
                <a:lnTo>
                  <a:pt x="1583" y="212"/>
                </a:lnTo>
                <a:lnTo>
                  <a:pt x="1506" y="188"/>
                </a:lnTo>
                <a:lnTo>
                  <a:pt x="1428" y="165"/>
                </a:lnTo>
                <a:lnTo>
                  <a:pt x="1281" y="123"/>
                </a:lnTo>
                <a:lnTo>
                  <a:pt x="1132" y="88"/>
                </a:lnTo>
                <a:lnTo>
                  <a:pt x="1020" y="62"/>
                </a:lnTo>
                <a:lnTo>
                  <a:pt x="893" y="38"/>
                </a:lnTo>
                <a:lnTo>
                  <a:pt x="800" y="23"/>
                </a:lnTo>
                <a:lnTo>
                  <a:pt x="719" y="14"/>
                </a:lnTo>
                <a:lnTo>
                  <a:pt x="597" y="3"/>
                </a:lnTo>
                <a:lnTo>
                  <a:pt x="513" y="0"/>
                </a:lnTo>
                <a:lnTo>
                  <a:pt x="436" y="3"/>
                </a:lnTo>
                <a:lnTo>
                  <a:pt x="365" y="3"/>
                </a:lnTo>
                <a:lnTo>
                  <a:pt x="301" y="11"/>
                </a:lnTo>
                <a:lnTo>
                  <a:pt x="234" y="23"/>
                </a:lnTo>
                <a:lnTo>
                  <a:pt x="182" y="40"/>
                </a:lnTo>
                <a:lnTo>
                  <a:pt x="139" y="58"/>
                </a:lnTo>
                <a:lnTo>
                  <a:pt x="102" y="76"/>
                </a:lnTo>
                <a:lnTo>
                  <a:pt x="80" y="99"/>
                </a:lnTo>
                <a:lnTo>
                  <a:pt x="62" y="114"/>
                </a:lnTo>
                <a:lnTo>
                  <a:pt x="48" y="133"/>
                </a:lnTo>
                <a:lnTo>
                  <a:pt x="0" y="203"/>
                </a:lnTo>
                <a:lnTo>
                  <a:pt x="52" y="174"/>
                </a:lnTo>
                <a:lnTo>
                  <a:pt x="99" y="154"/>
                </a:lnTo>
                <a:lnTo>
                  <a:pt x="142" y="138"/>
                </a:lnTo>
                <a:lnTo>
                  <a:pt x="197" y="126"/>
                </a:lnTo>
                <a:lnTo>
                  <a:pt x="263" y="116"/>
                </a:lnTo>
                <a:lnTo>
                  <a:pt x="322" y="107"/>
                </a:lnTo>
                <a:lnTo>
                  <a:pt x="393" y="107"/>
                </a:lnTo>
                <a:lnTo>
                  <a:pt x="473" y="109"/>
                </a:lnTo>
                <a:lnTo>
                  <a:pt x="554" y="113"/>
                </a:lnTo>
                <a:lnTo>
                  <a:pt x="637" y="119"/>
                </a:lnTo>
                <a:lnTo>
                  <a:pt x="732" y="130"/>
                </a:lnTo>
                <a:lnTo>
                  <a:pt x="833" y="144"/>
                </a:lnTo>
                <a:lnTo>
                  <a:pt x="940" y="164"/>
                </a:lnTo>
                <a:lnTo>
                  <a:pt x="1065" y="191"/>
                </a:lnTo>
                <a:lnTo>
                  <a:pt x="1167" y="216"/>
                </a:lnTo>
                <a:lnTo>
                  <a:pt x="1299" y="254"/>
                </a:lnTo>
                <a:lnTo>
                  <a:pt x="1434" y="298"/>
                </a:lnTo>
                <a:lnTo>
                  <a:pt x="1546" y="339"/>
                </a:lnTo>
                <a:lnTo>
                  <a:pt x="1659" y="381"/>
                </a:lnTo>
                <a:lnTo>
                  <a:pt x="1751" y="416"/>
                </a:lnTo>
                <a:lnTo>
                  <a:pt x="1818" y="456"/>
                </a:lnTo>
                <a:lnTo>
                  <a:pt x="1863" y="494"/>
                </a:lnTo>
                <a:lnTo>
                  <a:pt x="1941" y="366"/>
                </a:lnTo>
              </a:path>
            </a:pathLst>
          </a:custGeom>
          <a:solidFill>
            <a:srgbClr val="A50021">
              <a:alpha val="100000"/>
            </a:srgbClr>
          </a:solidFill>
          <a:ln w="9525">
            <a:noFill/>
          </a:ln>
          <a:effectLst>
            <a:outerShdw dist="107763" dir="2699999" algn="ctr" rotWithShape="0">
              <a:schemeClr val="bg2">
                <a:alpha val="100000"/>
              </a:schemeClr>
            </a:outerShdw>
          </a:effectLst>
        </p:spPr>
        <p:txBody>
          <a:bodyPr/>
          <a:lstStyle/>
          <a:p>
            <a:endParaRPr lang="zh-CN" altLang="en-US"/>
          </a:p>
        </p:txBody>
      </p:sp>
      <p:sp>
        <p:nvSpPr>
          <p:cNvPr id="8198" name="未知"/>
          <p:cNvSpPr/>
          <p:nvPr/>
        </p:nvSpPr>
        <p:spPr>
          <a:xfrm rot="964010" flipH="1">
            <a:off x="2551113" y="2667000"/>
            <a:ext cx="2955925" cy="2371725"/>
          </a:xfrm>
          <a:custGeom>
            <a:avLst/>
            <a:gdLst/>
            <a:ahLst/>
            <a:cxnLst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1773414053" y="2147483646"/>
              </a:cxn>
              <a:cxn ang="0">
                <a:pos x="1493607661" y="2147483646"/>
              </a:cxn>
              <a:cxn ang="0">
                <a:pos x="1249270384" y="2147483646"/>
              </a:cxn>
              <a:cxn ang="0">
                <a:pos x="914294005" y="2147483646"/>
              </a:cxn>
              <a:cxn ang="0">
                <a:pos x="701483287" y="1949694422"/>
              </a:cxn>
              <a:cxn ang="0">
                <a:pos x="520201111" y="1731636330"/>
              </a:cxn>
              <a:cxn ang="0">
                <a:pos x="354683208" y="1526406644"/>
              </a:cxn>
              <a:cxn ang="0">
                <a:pos x="224632433" y="1334001229"/>
              </a:cxn>
              <a:cxn ang="0">
                <a:pos x="110345931" y="1115943137"/>
              </a:cxn>
              <a:cxn ang="0">
                <a:pos x="39409686" y="927815925"/>
              </a:cxn>
              <a:cxn ang="0">
                <a:pos x="7881143" y="761065255"/>
              </a:cxn>
              <a:cxn ang="0">
                <a:pos x="0" y="615693193"/>
              </a:cxn>
              <a:cxn ang="0">
                <a:pos x="27585986" y="495975876"/>
              </a:cxn>
              <a:cxn ang="0">
                <a:pos x="39409686" y="406187372"/>
              </a:cxn>
              <a:cxn ang="0">
                <a:pos x="82759944" y="312122732"/>
              </a:cxn>
              <a:cxn ang="0">
                <a:pos x="240396705" y="0"/>
              </a:cxn>
              <a:cxn ang="0">
                <a:pos x="244337277" y="209505821"/>
              </a:cxn>
              <a:cxn ang="0">
                <a:pos x="279804406" y="397635101"/>
              </a:cxn>
              <a:cxn ang="0">
                <a:pos x="334978364" y="560109636"/>
              </a:cxn>
              <a:cxn ang="0">
                <a:pos x="417738309" y="748238916"/>
              </a:cxn>
              <a:cxn ang="0">
                <a:pos x="532024811" y="953468602"/>
              </a:cxn>
              <a:cxn ang="0">
                <a:pos x="654192457" y="1124495408"/>
              </a:cxn>
              <a:cxn ang="0">
                <a:pos x="811829218" y="1334001229"/>
              </a:cxn>
              <a:cxn ang="0">
                <a:pos x="1024637951" y="1552059321"/>
              </a:cxn>
              <a:cxn ang="0">
                <a:pos x="1221684398" y="1770117413"/>
              </a:cxn>
              <a:cxn ang="0">
                <a:pos x="1454197975" y="1966796896"/>
              </a:cxn>
              <a:cxn ang="0">
                <a:pos x="1734004366" y="2147483646"/>
              </a:cxn>
              <a:cxn ang="0">
                <a:pos x="2025632472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</a:cxnLst>
            <a:rect l="0" t="0" r="0" b="0"/>
            <a:pathLst>
              <a:path w="1489" h="1147">
                <a:moveTo>
                  <a:pt x="1410" y="1146"/>
                </a:moveTo>
                <a:lnTo>
                  <a:pt x="1365" y="1142"/>
                </a:lnTo>
                <a:lnTo>
                  <a:pt x="1292" y="1121"/>
                </a:lnTo>
                <a:lnTo>
                  <a:pt x="1233" y="1097"/>
                </a:lnTo>
                <a:lnTo>
                  <a:pt x="1145" y="1061"/>
                </a:lnTo>
                <a:lnTo>
                  <a:pt x="1015" y="999"/>
                </a:lnTo>
                <a:lnTo>
                  <a:pt x="901" y="941"/>
                </a:lnTo>
                <a:lnTo>
                  <a:pt x="769" y="872"/>
                </a:lnTo>
                <a:lnTo>
                  <a:pt x="644" y="797"/>
                </a:lnTo>
                <a:lnTo>
                  <a:pt x="551" y="742"/>
                </a:lnTo>
                <a:lnTo>
                  <a:pt x="450" y="673"/>
                </a:lnTo>
                <a:lnTo>
                  <a:pt x="379" y="624"/>
                </a:lnTo>
                <a:lnTo>
                  <a:pt x="317" y="577"/>
                </a:lnTo>
                <a:lnTo>
                  <a:pt x="232" y="507"/>
                </a:lnTo>
                <a:lnTo>
                  <a:pt x="178" y="456"/>
                </a:lnTo>
                <a:lnTo>
                  <a:pt x="132" y="405"/>
                </a:lnTo>
                <a:lnTo>
                  <a:pt x="90" y="357"/>
                </a:lnTo>
                <a:lnTo>
                  <a:pt x="57" y="312"/>
                </a:lnTo>
                <a:lnTo>
                  <a:pt x="28" y="261"/>
                </a:lnTo>
                <a:lnTo>
                  <a:pt x="10" y="217"/>
                </a:lnTo>
                <a:lnTo>
                  <a:pt x="2" y="178"/>
                </a:lnTo>
                <a:lnTo>
                  <a:pt x="0" y="144"/>
                </a:lnTo>
                <a:lnTo>
                  <a:pt x="7" y="116"/>
                </a:lnTo>
                <a:lnTo>
                  <a:pt x="10" y="95"/>
                </a:lnTo>
                <a:lnTo>
                  <a:pt x="21" y="73"/>
                </a:lnTo>
                <a:lnTo>
                  <a:pt x="61" y="0"/>
                </a:lnTo>
                <a:lnTo>
                  <a:pt x="62" y="49"/>
                </a:lnTo>
                <a:lnTo>
                  <a:pt x="71" y="93"/>
                </a:lnTo>
                <a:lnTo>
                  <a:pt x="85" y="131"/>
                </a:lnTo>
                <a:lnTo>
                  <a:pt x="106" y="175"/>
                </a:lnTo>
                <a:lnTo>
                  <a:pt x="135" y="223"/>
                </a:lnTo>
                <a:lnTo>
                  <a:pt x="166" y="263"/>
                </a:lnTo>
                <a:lnTo>
                  <a:pt x="206" y="312"/>
                </a:lnTo>
                <a:lnTo>
                  <a:pt x="260" y="363"/>
                </a:lnTo>
                <a:lnTo>
                  <a:pt x="310" y="414"/>
                </a:lnTo>
                <a:lnTo>
                  <a:pt x="369" y="460"/>
                </a:lnTo>
                <a:lnTo>
                  <a:pt x="440" y="517"/>
                </a:lnTo>
                <a:lnTo>
                  <a:pt x="514" y="572"/>
                </a:lnTo>
                <a:lnTo>
                  <a:pt x="599" y="628"/>
                </a:lnTo>
                <a:lnTo>
                  <a:pt x="703" y="692"/>
                </a:lnTo>
                <a:lnTo>
                  <a:pt x="790" y="742"/>
                </a:lnTo>
                <a:lnTo>
                  <a:pt x="906" y="803"/>
                </a:lnTo>
                <a:lnTo>
                  <a:pt x="1032" y="862"/>
                </a:lnTo>
                <a:lnTo>
                  <a:pt x="1150" y="922"/>
                </a:lnTo>
                <a:lnTo>
                  <a:pt x="1254" y="964"/>
                </a:lnTo>
                <a:lnTo>
                  <a:pt x="1349" y="998"/>
                </a:lnTo>
                <a:lnTo>
                  <a:pt x="1422" y="1013"/>
                </a:lnTo>
                <a:lnTo>
                  <a:pt x="1488" y="1016"/>
                </a:lnTo>
                <a:lnTo>
                  <a:pt x="1410" y="1146"/>
                </a:lnTo>
              </a:path>
            </a:pathLst>
          </a:custGeom>
          <a:gradFill rotWithShape="0">
            <a:gsLst>
              <a:gs pos="0">
                <a:srgbClr val="CC0000">
                  <a:alpha val="100000"/>
                </a:srgbClr>
              </a:gs>
              <a:gs pos="50000">
                <a:srgbClr val="E99191">
                  <a:alpha val="100000"/>
                </a:srgbClr>
              </a:gs>
              <a:gs pos="100000">
                <a:srgbClr val="CC0000">
                  <a:alpha val="100000"/>
                </a:srgbClr>
              </a:gs>
            </a:gsLst>
            <a:lin ang="0" scaled="1"/>
            <a:tileRect/>
          </a:gradFill>
          <a:ln w="9525">
            <a:noFill/>
          </a:ln>
          <a:effectLst>
            <a:outerShdw dist="107763" dir="2699999" algn="ctr" rotWithShape="0">
              <a:schemeClr val="tx1">
                <a:alpha val="50000"/>
              </a:schemeClr>
            </a:outerShdw>
          </a:effectLst>
        </p:spPr>
        <p:txBody>
          <a:bodyPr/>
          <a:lstStyle/>
          <a:p>
            <a:endParaRPr lang="zh-CN" altLang="en-US"/>
          </a:p>
        </p:txBody>
      </p:sp>
      <p:sp>
        <p:nvSpPr>
          <p:cNvPr id="8199" name="未知"/>
          <p:cNvSpPr/>
          <p:nvPr/>
        </p:nvSpPr>
        <p:spPr>
          <a:xfrm rot="964010" flipH="1">
            <a:off x="2352675" y="4298950"/>
            <a:ext cx="3676650" cy="1776413"/>
          </a:xfrm>
          <a:custGeom>
            <a:avLst/>
            <a:gdLst/>
            <a:ahLst/>
            <a:cxnLst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12655513"/>
              </a:cxn>
              <a:cxn ang="0">
                <a:pos x="1873962512" y="1962973589"/>
              </a:cxn>
              <a:cxn ang="0">
                <a:pos x="1562947288" y="1817566223"/>
              </a:cxn>
              <a:cxn ang="0">
                <a:pos x="1141700025" y="1595181650"/>
              </a:cxn>
              <a:cxn ang="0">
                <a:pos x="877927670" y="1428393220"/>
              </a:cxn>
              <a:cxn ang="0">
                <a:pos x="653525034" y="1274434669"/>
              </a:cxn>
              <a:cxn ang="0">
                <a:pos x="429122397" y="1120476119"/>
              </a:cxn>
              <a:cxn ang="0">
                <a:pos x="291330365" y="979347447"/>
              </a:cxn>
              <a:cxn ang="0">
                <a:pos x="137792032" y="816835644"/>
              </a:cxn>
              <a:cxn ang="0">
                <a:pos x="43306294" y="684260225"/>
              </a:cxn>
              <a:cxn ang="0">
                <a:pos x="15748284" y="560238059"/>
              </a:cxn>
              <a:cxn ang="0">
                <a:pos x="0" y="449045773"/>
              </a:cxn>
              <a:cxn ang="0">
                <a:pos x="35431160" y="363513245"/>
              </a:cxn>
              <a:cxn ang="0">
                <a:pos x="59052594" y="295087222"/>
              </a:cxn>
              <a:cxn ang="0">
                <a:pos x="86612588" y="235214452"/>
              </a:cxn>
              <a:cxn ang="0">
                <a:pos x="283457215" y="0"/>
              </a:cxn>
              <a:cxn ang="0">
                <a:pos x="311015224" y="153958551"/>
              </a:cxn>
              <a:cxn ang="0">
                <a:pos x="342509809" y="303640475"/>
              </a:cxn>
              <a:cxn ang="0">
                <a:pos x="421247263" y="410556135"/>
              </a:cxn>
              <a:cxn ang="0">
                <a:pos x="507859851" y="547408180"/>
              </a:cxn>
              <a:cxn ang="0">
                <a:pos x="669271334" y="692813478"/>
              </a:cxn>
              <a:cxn ang="0">
                <a:pos x="814936516" y="825388897"/>
              </a:cxn>
              <a:cxn ang="0">
                <a:pos x="1023592852" y="970794194"/>
              </a:cxn>
              <a:cxn ang="0">
                <a:pos x="1271616923" y="1137582624"/>
              </a:cxn>
              <a:cxn ang="0">
                <a:pos x="1547199004" y="1291541175"/>
              </a:cxn>
              <a:cxn ang="0">
                <a:pos x="1818844509" y="1441223099"/>
              </a:cxn>
              <a:cxn ang="0">
                <a:pos x="2147483646" y="1625118035"/>
              </a:cxn>
              <a:cxn ang="0">
                <a:pos x="2147483646" y="1800459718"/>
              </a:cxn>
              <a:cxn ang="0">
                <a:pos x="2147483646" y="1975803468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</a:cxnLst>
            <a:rect l="0" t="0" r="0" b="0"/>
            <a:pathLst>
              <a:path w="1853" h="859">
                <a:moveTo>
                  <a:pt x="1760" y="858"/>
                </a:moveTo>
                <a:lnTo>
                  <a:pt x="1584" y="816"/>
                </a:lnTo>
                <a:lnTo>
                  <a:pt x="1435" y="779"/>
                </a:lnTo>
                <a:lnTo>
                  <a:pt x="1278" y="734"/>
                </a:lnTo>
                <a:lnTo>
                  <a:pt x="1134" y="692"/>
                </a:lnTo>
                <a:lnTo>
                  <a:pt x="971" y="642"/>
                </a:lnTo>
                <a:lnTo>
                  <a:pt x="809" y="586"/>
                </a:lnTo>
                <a:lnTo>
                  <a:pt x="694" y="544"/>
                </a:lnTo>
                <a:lnTo>
                  <a:pt x="569" y="494"/>
                </a:lnTo>
                <a:lnTo>
                  <a:pt x="476" y="459"/>
                </a:lnTo>
                <a:lnTo>
                  <a:pt x="397" y="425"/>
                </a:lnTo>
                <a:lnTo>
                  <a:pt x="290" y="373"/>
                </a:lnTo>
                <a:lnTo>
                  <a:pt x="223" y="334"/>
                </a:lnTo>
                <a:lnTo>
                  <a:pt x="166" y="298"/>
                </a:lnTo>
                <a:lnTo>
                  <a:pt x="109" y="262"/>
                </a:lnTo>
                <a:lnTo>
                  <a:pt x="74" y="229"/>
                </a:lnTo>
                <a:lnTo>
                  <a:pt x="35" y="191"/>
                </a:lnTo>
                <a:lnTo>
                  <a:pt x="11" y="160"/>
                </a:lnTo>
                <a:lnTo>
                  <a:pt x="4" y="131"/>
                </a:lnTo>
                <a:lnTo>
                  <a:pt x="0" y="105"/>
                </a:lnTo>
                <a:lnTo>
                  <a:pt x="9" y="85"/>
                </a:lnTo>
                <a:lnTo>
                  <a:pt x="15" y="69"/>
                </a:lnTo>
                <a:lnTo>
                  <a:pt x="22" y="55"/>
                </a:lnTo>
                <a:lnTo>
                  <a:pt x="72" y="0"/>
                </a:lnTo>
                <a:lnTo>
                  <a:pt x="79" y="36"/>
                </a:lnTo>
                <a:lnTo>
                  <a:pt x="87" y="71"/>
                </a:lnTo>
                <a:lnTo>
                  <a:pt x="107" y="96"/>
                </a:lnTo>
                <a:lnTo>
                  <a:pt x="129" y="128"/>
                </a:lnTo>
                <a:lnTo>
                  <a:pt x="170" y="162"/>
                </a:lnTo>
                <a:lnTo>
                  <a:pt x="207" y="193"/>
                </a:lnTo>
                <a:lnTo>
                  <a:pt x="260" y="227"/>
                </a:lnTo>
                <a:lnTo>
                  <a:pt x="323" y="266"/>
                </a:lnTo>
                <a:lnTo>
                  <a:pt x="393" y="302"/>
                </a:lnTo>
                <a:lnTo>
                  <a:pt x="462" y="337"/>
                </a:lnTo>
                <a:lnTo>
                  <a:pt x="552" y="380"/>
                </a:lnTo>
                <a:lnTo>
                  <a:pt x="646" y="421"/>
                </a:lnTo>
                <a:lnTo>
                  <a:pt x="753" y="462"/>
                </a:lnTo>
                <a:lnTo>
                  <a:pt x="883" y="509"/>
                </a:lnTo>
                <a:lnTo>
                  <a:pt x="995" y="545"/>
                </a:lnTo>
                <a:lnTo>
                  <a:pt x="1141" y="590"/>
                </a:lnTo>
                <a:lnTo>
                  <a:pt x="1300" y="636"/>
                </a:lnTo>
                <a:lnTo>
                  <a:pt x="1438" y="669"/>
                </a:lnTo>
                <a:lnTo>
                  <a:pt x="1575" y="703"/>
                </a:lnTo>
                <a:lnTo>
                  <a:pt x="1688" y="730"/>
                </a:lnTo>
                <a:lnTo>
                  <a:pt x="1852" y="768"/>
                </a:lnTo>
                <a:lnTo>
                  <a:pt x="1760" y="858"/>
                </a:lnTo>
              </a:path>
            </a:pathLst>
          </a:custGeom>
          <a:gradFill rotWithShape="0">
            <a:gsLst>
              <a:gs pos="0">
                <a:srgbClr val="CC0000">
                  <a:alpha val="100000"/>
                </a:srgbClr>
              </a:gs>
              <a:gs pos="50000">
                <a:srgbClr val="E99191">
                  <a:alpha val="100000"/>
                </a:srgbClr>
              </a:gs>
              <a:gs pos="100000">
                <a:srgbClr val="CC0000">
                  <a:alpha val="100000"/>
                </a:srgbClr>
              </a:gs>
            </a:gsLst>
            <a:lin ang="0" scaled="1"/>
            <a:tileRect/>
          </a:gradFill>
          <a:ln w="9525">
            <a:noFill/>
          </a:ln>
          <a:effectLst>
            <a:outerShdw dist="107763" dir="2699999" algn="ctr" rotWithShape="0">
              <a:schemeClr val="tx1">
                <a:alpha val="50000"/>
              </a:schemeClr>
            </a:outerShdw>
          </a:effectLst>
        </p:spPr>
        <p:txBody>
          <a:bodyPr/>
          <a:lstStyle/>
          <a:p>
            <a:endParaRPr lang="zh-CN" altLang="en-US"/>
          </a:p>
        </p:txBody>
      </p:sp>
      <p:sp>
        <p:nvSpPr>
          <p:cNvPr id="8200" name="Rectangle 8"/>
          <p:cNvSpPr/>
          <p:nvPr/>
        </p:nvSpPr>
        <p:spPr>
          <a:xfrm>
            <a:off x="1360488" y="5359400"/>
            <a:ext cx="793750" cy="457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n"/>
              <a:defRPr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n"/>
              <a:defRPr sz="14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2400" b="1" dirty="0"/>
              <a:t>体验</a:t>
            </a:r>
            <a:endParaRPr lang="zh-CN" altLang="en-US" sz="2400" b="1" dirty="0"/>
          </a:p>
        </p:txBody>
      </p:sp>
      <p:sp>
        <p:nvSpPr>
          <p:cNvPr id="8201" name="Rectangle 9"/>
          <p:cNvSpPr/>
          <p:nvPr/>
        </p:nvSpPr>
        <p:spPr>
          <a:xfrm>
            <a:off x="6313488" y="4768850"/>
            <a:ext cx="793750" cy="457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n"/>
              <a:defRPr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n"/>
              <a:defRPr sz="14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2400" b="1" dirty="0"/>
              <a:t>分享</a:t>
            </a:r>
            <a:endParaRPr lang="zh-CN" altLang="en-US" sz="2400" b="1" dirty="0"/>
          </a:p>
        </p:txBody>
      </p:sp>
      <p:sp>
        <p:nvSpPr>
          <p:cNvPr id="8202" name="Rectangle 10"/>
          <p:cNvSpPr/>
          <p:nvPr/>
        </p:nvSpPr>
        <p:spPr>
          <a:xfrm>
            <a:off x="1500188" y="4191000"/>
            <a:ext cx="793750" cy="457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n"/>
              <a:defRPr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n"/>
              <a:defRPr sz="14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2400" b="1" dirty="0"/>
              <a:t>提升</a:t>
            </a:r>
            <a:endParaRPr lang="zh-CN" altLang="en-US" sz="2400" b="1" dirty="0"/>
          </a:p>
        </p:txBody>
      </p:sp>
      <p:sp>
        <p:nvSpPr>
          <p:cNvPr id="8203" name="Rectangle 11"/>
          <p:cNvSpPr/>
          <p:nvPr/>
        </p:nvSpPr>
        <p:spPr>
          <a:xfrm>
            <a:off x="6029325" y="3038475"/>
            <a:ext cx="793750" cy="457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n"/>
              <a:defRPr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n"/>
              <a:defRPr sz="14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2400" b="1" dirty="0"/>
              <a:t>应用</a:t>
            </a:r>
            <a:endParaRPr lang="zh-CN" altLang="en-US" sz="2400" b="1" dirty="0"/>
          </a:p>
        </p:txBody>
      </p:sp>
      <p:grpSp>
        <p:nvGrpSpPr>
          <p:cNvPr id="8204" name="Group 12"/>
          <p:cNvGrpSpPr/>
          <p:nvPr/>
        </p:nvGrpSpPr>
        <p:grpSpPr>
          <a:xfrm>
            <a:off x="6969125" y="4419600"/>
            <a:ext cx="1838325" cy="1069975"/>
            <a:chOff x="0" y="0"/>
            <a:chExt cx="849" cy="379"/>
          </a:xfrm>
        </p:grpSpPr>
        <p:grpSp>
          <p:nvGrpSpPr>
            <p:cNvPr id="8209" name="Group 13"/>
            <p:cNvGrpSpPr/>
            <p:nvPr/>
          </p:nvGrpSpPr>
          <p:grpSpPr>
            <a:xfrm>
              <a:off x="293" y="32"/>
              <a:ext cx="259" cy="226"/>
              <a:chOff x="0" y="0"/>
              <a:chExt cx="259" cy="226"/>
            </a:xfrm>
          </p:grpSpPr>
          <p:grpSp>
            <p:nvGrpSpPr>
              <p:cNvPr id="8281" name="Group 14"/>
              <p:cNvGrpSpPr/>
              <p:nvPr/>
            </p:nvGrpSpPr>
            <p:grpSpPr>
              <a:xfrm>
                <a:off x="0" y="69"/>
                <a:ext cx="259" cy="157"/>
                <a:chOff x="0" y="0"/>
                <a:chExt cx="259" cy="157"/>
              </a:xfrm>
            </p:grpSpPr>
            <p:grpSp>
              <p:nvGrpSpPr>
                <p:cNvPr id="8312" name="Group 15"/>
                <p:cNvGrpSpPr/>
                <p:nvPr/>
              </p:nvGrpSpPr>
              <p:grpSpPr>
                <a:xfrm>
                  <a:off x="77" y="6"/>
                  <a:ext cx="97" cy="148"/>
                  <a:chOff x="0" y="0"/>
                  <a:chExt cx="97" cy="148"/>
                </a:xfrm>
              </p:grpSpPr>
              <p:sp>
                <p:nvSpPr>
                  <p:cNvPr id="8328" name="未知"/>
                  <p:cNvSpPr/>
                  <p:nvPr/>
                </p:nvSpPr>
                <p:spPr>
                  <a:xfrm>
                    <a:off x="0" y="0"/>
                    <a:ext cx="97" cy="148"/>
                  </a:xfrm>
                  <a:custGeom>
                    <a:avLst/>
                    <a:gdLst/>
                    <a:ahLst/>
                    <a:cxnLst>
                      <a:cxn ang="0">
                        <a:pos x="30" y="0"/>
                      </a:cxn>
                      <a:cxn ang="0">
                        <a:pos x="57" y="19"/>
                      </a:cxn>
                      <a:cxn ang="0">
                        <a:pos x="78" y="3"/>
                      </a:cxn>
                      <a:cxn ang="0">
                        <a:pos x="84" y="74"/>
                      </a:cxn>
                      <a:cxn ang="0">
                        <a:pos x="90" y="115"/>
                      </a:cxn>
                      <a:cxn ang="0">
                        <a:pos x="96" y="147"/>
                      </a:cxn>
                      <a:cxn ang="0">
                        <a:pos x="0" y="147"/>
                      </a:cxn>
                      <a:cxn ang="0">
                        <a:pos x="14" y="107"/>
                      </a:cxn>
                      <a:cxn ang="0">
                        <a:pos x="22" y="57"/>
                      </a:cxn>
                      <a:cxn ang="0">
                        <a:pos x="30" y="0"/>
                      </a:cxn>
                    </a:cxnLst>
                    <a:rect l="0" t="0" r="0" b="0"/>
                    <a:pathLst>
                      <a:path w="97" h="148">
                        <a:moveTo>
                          <a:pt x="30" y="0"/>
                        </a:moveTo>
                        <a:lnTo>
                          <a:pt x="57" y="19"/>
                        </a:lnTo>
                        <a:lnTo>
                          <a:pt x="78" y="3"/>
                        </a:lnTo>
                        <a:lnTo>
                          <a:pt x="84" y="74"/>
                        </a:lnTo>
                        <a:lnTo>
                          <a:pt x="90" y="115"/>
                        </a:lnTo>
                        <a:lnTo>
                          <a:pt x="96" y="147"/>
                        </a:lnTo>
                        <a:lnTo>
                          <a:pt x="0" y="147"/>
                        </a:lnTo>
                        <a:lnTo>
                          <a:pt x="14" y="107"/>
                        </a:lnTo>
                        <a:lnTo>
                          <a:pt x="22" y="57"/>
                        </a:lnTo>
                        <a:lnTo>
                          <a:pt x="30" y="0"/>
                        </a:lnTo>
                      </a:path>
                    </a:pathLst>
                  </a:custGeom>
                  <a:solidFill>
                    <a:srgbClr val="DFDFDF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8329" name="未知"/>
                  <p:cNvSpPr/>
                  <p:nvPr/>
                </p:nvSpPr>
                <p:spPr>
                  <a:xfrm>
                    <a:off x="61" y="13"/>
                    <a:ext cx="21" cy="25"/>
                  </a:xfrm>
                  <a:custGeom>
                    <a:avLst/>
                    <a:gdLst/>
                    <a:ahLst/>
                    <a:cxnLst>
                      <a:cxn ang="0">
                        <a:pos x="0" y="9"/>
                      </a:cxn>
                      <a:cxn ang="0">
                        <a:pos x="3" y="12"/>
                      </a:cxn>
                      <a:cxn ang="0">
                        <a:pos x="4" y="13"/>
                      </a:cxn>
                      <a:cxn ang="0">
                        <a:pos x="5" y="16"/>
                      </a:cxn>
                      <a:cxn ang="0">
                        <a:pos x="6" y="19"/>
                      </a:cxn>
                      <a:cxn ang="0">
                        <a:pos x="7" y="23"/>
                      </a:cxn>
                      <a:cxn ang="0">
                        <a:pos x="9" y="24"/>
                      </a:cxn>
                      <a:cxn ang="0">
                        <a:pos x="20" y="10"/>
                      </a:cxn>
                      <a:cxn ang="0">
                        <a:pos x="14" y="0"/>
                      </a:cxn>
                      <a:cxn ang="0">
                        <a:pos x="0" y="9"/>
                      </a:cxn>
                    </a:cxnLst>
                    <a:rect l="0" t="0" r="0" b="0"/>
                    <a:pathLst>
                      <a:path w="21" h="25">
                        <a:moveTo>
                          <a:pt x="0" y="9"/>
                        </a:moveTo>
                        <a:lnTo>
                          <a:pt x="3" y="12"/>
                        </a:lnTo>
                        <a:lnTo>
                          <a:pt x="4" y="13"/>
                        </a:lnTo>
                        <a:lnTo>
                          <a:pt x="5" y="16"/>
                        </a:lnTo>
                        <a:lnTo>
                          <a:pt x="6" y="19"/>
                        </a:lnTo>
                        <a:lnTo>
                          <a:pt x="7" y="23"/>
                        </a:lnTo>
                        <a:lnTo>
                          <a:pt x="9" y="24"/>
                        </a:lnTo>
                        <a:lnTo>
                          <a:pt x="20" y="10"/>
                        </a:lnTo>
                        <a:lnTo>
                          <a:pt x="14" y="0"/>
                        </a:lnTo>
                        <a:lnTo>
                          <a:pt x="0" y="9"/>
                        </a:lnTo>
                      </a:path>
                    </a:pathLst>
                  </a:custGeom>
                  <a:solidFill>
                    <a:srgbClr val="FFFFFF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8330" name="未知"/>
                  <p:cNvSpPr/>
                  <p:nvPr/>
                </p:nvSpPr>
                <p:spPr>
                  <a:xfrm>
                    <a:off x="27" y="2"/>
                    <a:ext cx="18" cy="36"/>
                  </a:xfrm>
                  <a:custGeom>
                    <a:avLst/>
                    <a:gdLst/>
                    <a:ahLst/>
                    <a:cxnLst>
                      <a:cxn ang="0">
                        <a:pos x="17" y="16"/>
                      </a:cxn>
                      <a:cxn ang="0">
                        <a:pos x="16" y="18"/>
                      </a:cxn>
                      <a:cxn ang="0">
                        <a:pos x="14" y="23"/>
                      </a:cxn>
                      <a:cxn ang="0">
                        <a:pos x="12" y="29"/>
                      </a:cxn>
                      <a:cxn ang="0">
                        <a:pos x="9" y="35"/>
                      </a:cxn>
                      <a:cxn ang="0">
                        <a:pos x="4" y="24"/>
                      </a:cxn>
                      <a:cxn ang="0">
                        <a:pos x="1" y="14"/>
                      </a:cxn>
                      <a:cxn ang="0">
                        <a:pos x="0" y="3"/>
                      </a:cxn>
                      <a:cxn ang="0">
                        <a:pos x="0" y="0"/>
                      </a:cxn>
                      <a:cxn ang="0">
                        <a:pos x="4" y="0"/>
                      </a:cxn>
                      <a:cxn ang="0">
                        <a:pos x="17" y="16"/>
                      </a:cxn>
                    </a:cxnLst>
                    <a:rect l="0" t="0" r="0" b="0"/>
                    <a:pathLst>
                      <a:path w="18" h="36">
                        <a:moveTo>
                          <a:pt x="17" y="16"/>
                        </a:moveTo>
                        <a:lnTo>
                          <a:pt x="16" y="18"/>
                        </a:lnTo>
                        <a:lnTo>
                          <a:pt x="14" y="23"/>
                        </a:lnTo>
                        <a:lnTo>
                          <a:pt x="12" y="29"/>
                        </a:lnTo>
                        <a:lnTo>
                          <a:pt x="9" y="35"/>
                        </a:lnTo>
                        <a:lnTo>
                          <a:pt x="4" y="24"/>
                        </a:lnTo>
                        <a:lnTo>
                          <a:pt x="1" y="14"/>
                        </a:lnTo>
                        <a:lnTo>
                          <a:pt x="0" y="3"/>
                        </a:lnTo>
                        <a:lnTo>
                          <a:pt x="0" y="0"/>
                        </a:lnTo>
                        <a:lnTo>
                          <a:pt x="4" y="0"/>
                        </a:lnTo>
                        <a:lnTo>
                          <a:pt x="17" y="16"/>
                        </a:lnTo>
                      </a:path>
                    </a:pathLst>
                  </a:custGeom>
                  <a:solidFill>
                    <a:srgbClr val="FFFFFF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grpSp>
                <p:nvGrpSpPr>
                  <p:cNvPr id="8331" name="Group 19"/>
                  <p:cNvGrpSpPr/>
                  <p:nvPr/>
                </p:nvGrpSpPr>
                <p:grpSpPr>
                  <a:xfrm>
                    <a:off x="20" y="63"/>
                    <a:ext cx="63" cy="77"/>
                    <a:chOff x="0" y="0"/>
                    <a:chExt cx="63" cy="77"/>
                  </a:xfrm>
                </p:grpSpPr>
                <p:sp>
                  <p:nvSpPr>
                    <p:cNvPr id="8333" name="未知"/>
                    <p:cNvSpPr/>
                    <p:nvPr/>
                  </p:nvSpPr>
                  <p:spPr>
                    <a:xfrm>
                      <a:off x="7" y="0"/>
                      <a:ext cx="48" cy="42"/>
                    </a:xfrm>
                    <a:custGeom>
                      <a:avLst/>
                      <a:gdLst/>
                      <a:ahLst/>
                      <a:cxnLst>
                        <a:cxn ang="0">
                          <a:pos x="47" y="0"/>
                        </a:cxn>
                        <a:cxn ang="0">
                          <a:pos x="41" y="1"/>
                        </a:cxn>
                        <a:cxn ang="0">
                          <a:pos x="35" y="2"/>
                        </a:cxn>
                        <a:cxn ang="0">
                          <a:pos x="26" y="6"/>
                        </a:cxn>
                        <a:cxn ang="0">
                          <a:pos x="15" y="14"/>
                        </a:cxn>
                        <a:cxn ang="0">
                          <a:pos x="11" y="18"/>
                        </a:cxn>
                        <a:cxn ang="0">
                          <a:pos x="8" y="22"/>
                        </a:cxn>
                        <a:cxn ang="0">
                          <a:pos x="4" y="27"/>
                        </a:cxn>
                        <a:cxn ang="0">
                          <a:pos x="2" y="30"/>
                        </a:cxn>
                        <a:cxn ang="0">
                          <a:pos x="1" y="35"/>
                        </a:cxn>
                        <a:cxn ang="0">
                          <a:pos x="0" y="39"/>
                        </a:cxn>
                        <a:cxn ang="0">
                          <a:pos x="1" y="41"/>
                        </a:cxn>
                        <a:cxn ang="0">
                          <a:pos x="3" y="41"/>
                        </a:cxn>
                        <a:cxn ang="0">
                          <a:pos x="4" y="39"/>
                        </a:cxn>
                        <a:cxn ang="0">
                          <a:pos x="7" y="34"/>
                        </a:cxn>
                        <a:cxn ang="0">
                          <a:pos x="10" y="28"/>
                        </a:cxn>
                        <a:cxn ang="0">
                          <a:pos x="12" y="24"/>
                        </a:cxn>
                        <a:cxn ang="0">
                          <a:pos x="16" y="18"/>
                        </a:cxn>
                        <a:cxn ang="0">
                          <a:pos x="22" y="12"/>
                        </a:cxn>
                        <a:cxn ang="0">
                          <a:pos x="32" y="6"/>
                        </a:cxn>
                        <a:cxn ang="0">
                          <a:pos x="39" y="3"/>
                        </a:cxn>
                        <a:cxn ang="0">
                          <a:pos x="47" y="0"/>
                        </a:cxn>
                      </a:cxnLst>
                      <a:rect l="0" t="0" r="0" b="0"/>
                      <a:pathLst>
                        <a:path w="48" h="42">
                          <a:moveTo>
                            <a:pt x="47" y="0"/>
                          </a:moveTo>
                          <a:lnTo>
                            <a:pt x="41" y="1"/>
                          </a:lnTo>
                          <a:lnTo>
                            <a:pt x="35" y="2"/>
                          </a:lnTo>
                          <a:lnTo>
                            <a:pt x="26" y="6"/>
                          </a:lnTo>
                          <a:lnTo>
                            <a:pt x="15" y="14"/>
                          </a:lnTo>
                          <a:lnTo>
                            <a:pt x="11" y="18"/>
                          </a:lnTo>
                          <a:lnTo>
                            <a:pt x="8" y="22"/>
                          </a:lnTo>
                          <a:lnTo>
                            <a:pt x="4" y="27"/>
                          </a:lnTo>
                          <a:lnTo>
                            <a:pt x="2" y="30"/>
                          </a:lnTo>
                          <a:lnTo>
                            <a:pt x="1" y="35"/>
                          </a:lnTo>
                          <a:lnTo>
                            <a:pt x="0" y="39"/>
                          </a:lnTo>
                          <a:lnTo>
                            <a:pt x="1" y="41"/>
                          </a:lnTo>
                          <a:lnTo>
                            <a:pt x="3" y="41"/>
                          </a:lnTo>
                          <a:lnTo>
                            <a:pt x="4" y="39"/>
                          </a:lnTo>
                          <a:lnTo>
                            <a:pt x="7" y="34"/>
                          </a:lnTo>
                          <a:lnTo>
                            <a:pt x="10" y="28"/>
                          </a:lnTo>
                          <a:lnTo>
                            <a:pt x="12" y="24"/>
                          </a:lnTo>
                          <a:lnTo>
                            <a:pt x="16" y="18"/>
                          </a:lnTo>
                          <a:lnTo>
                            <a:pt x="22" y="12"/>
                          </a:lnTo>
                          <a:lnTo>
                            <a:pt x="32" y="6"/>
                          </a:lnTo>
                          <a:lnTo>
                            <a:pt x="39" y="3"/>
                          </a:lnTo>
                          <a:lnTo>
                            <a:pt x="47" y="0"/>
                          </a:lnTo>
                        </a:path>
                      </a:pathLst>
                    </a:custGeom>
                    <a:solidFill>
                      <a:srgbClr val="C0C0C0">
                        <a:alpha val="100000"/>
                      </a:srgbClr>
                    </a:solidFill>
                    <a:ln w="9525">
                      <a:noFill/>
                    </a:ln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8334" name="未知"/>
                    <p:cNvSpPr/>
                    <p:nvPr/>
                  </p:nvSpPr>
                  <p:spPr>
                    <a:xfrm>
                      <a:off x="0" y="20"/>
                      <a:ext cx="63" cy="57"/>
                    </a:xfrm>
                    <a:custGeom>
                      <a:avLst/>
                      <a:gdLst/>
                      <a:ahLst/>
                      <a:cxnLst>
                        <a:cxn ang="0">
                          <a:pos x="61" y="0"/>
                        </a:cxn>
                        <a:cxn ang="0">
                          <a:pos x="53" y="8"/>
                        </a:cxn>
                        <a:cxn ang="0">
                          <a:pos x="48" y="10"/>
                        </a:cxn>
                        <a:cxn ang="0">
                          <a:pos x="44" y="12"/>
                        </a:cxn>
                        <a:cxn ang="0">
                          <a:pos x="39" y="15"/>
                        </a:cxn>
                        <a:cxn ang="0">
                          <a:pos x="21" y="26"/>
                        </a:cxn>
                        <a:cxn ang="0">
                          <a:pos x="18" y="30"/>
                        </a:cxn>
                        <a:cxn ang="0">
                          <a:pos x="12" y="33"/>
                        </a:cxn>
                        <a:cxn ang="0">
                          <a:pos x="8" y="36"/>
                        </a:cxn>
                        <a:cxn ang="0">
                          <a:pos x="4" y="38"/>
                        </a:cxn>
                        <a:cxn ang="0">
                          <a:pos x="1" y="41"/>
                        </a:cxn>
                        <a:cxn ang="0">
                          <a:pos x="0" y="42"/>
                        </a:cxn>
                        <a:cxn ang="0">
                          <a:pos x="0" y="44"/>
                        </a:cxn>
                        <a:cxn ang="0">
                          <a:pos x="2" y="44"/>
                        </a:cxn>
                        <a:cxn ang="0">
                          <a:pos x="6" y="42"/>
                        </a:cxn>
                        <a:cxn ang="0">
                          <a:pos x="9" y="40"/>
                        </a:cxn>
                        <a:cxn ang="0">
                          <a:pos x="13" y="38"/>
                        </a:cxn>
                        <a:cxn ang="0">
                          <a:pos x="12" y="41"/>
                        </a:cxn>
                        <a:cxn ang="0">
                          <a:pos x="10" y="45"/>
                        </a:cxn>
                        <a:cxn ang="0">
                          <a:pos x="7" y="47"/>
                        </a:cxn>
                        <a:cxn ang="0">
                          <a:pos x="7" y="48"/>
                        </a:cxn>
                        <a:cxn ang="0">
                          <a:pos x="4" y="50"/>
                        </a:cxn>
                        <a:cxn ang="0">
                          <a:pos x="2" y="54"/>
                        </a:cxn>
                        <a:cxn ang="0">
                          <a:pos x="2" y="56"/>
                        </a:cxn>
                        <a:cxn ang="0">
                          <a:pos x="9" y="55"/>
                        </a:cxn>
                        <a:cxn ang="0">
                          <a:pos x="11" y="51"/>
                        </a:cxn>
                        <a:cxn ang="0">
                          <a:pos x="16" y="47"/>
                        </a:cxn>
                        <a:cxn ang="0">
                          <a:pos x="15" y="44"/>
                        </a:cxn>
                        <a:cxn ang="0">
                          <a:pos x="21" y="39"/>
                        </a:cxn>
                        <a:cxn ang="0">
                          <a:pos x="54" y="18"/>
                        </a:cxn>
                        <a:cxn ang="0">
                          <a:pos x="49" y="18"/>
                        </a:cxn>
                        <a:cxn ang="0">
                          <a:pos x="47" y="14"/>
                        </a:cxn>
                        <a:cxn ang="0">
                          <a:pos x="52" y="12"/>
                        </a:cxn>
                        <a:cxn ang="0">
                          <a:pos x="53" y="11"/>
                        </a:cxn>
                        <a:cxn ang="0">
                          <a:pos x="55" y="11"/>
                        </a:cxn>
                        <a:cxn ang="0">
                          <a:pos x="62" y="3"/>
                        </a:cxn>
                        <a:cxn ang="0">
                          <a:pos x="61" y="0"/>
                        </a:cxn>
                      </a:cxnLst>
                      <a:rect l="0" t="0" r="0" b="0"/>
                      <a:pathLst>
                        <a:path w="63" h="57">
                          <a:moveTo>
                            <a:pt x="61" y="0"/>
                          </a:moveTo>
                          <a:lnTo>
                            <a:pt x="53" y="8"/>
                          </a:lnTo>
                          <a:lnTo>
                            <a:pt x="48" y="10"/>
                          </a:lnTo>
                          <a:lnTo>
                            <a:pt x="44" y="12"/>
                          </a:lnTo>
                          <a:lnTo>
                            <a:pt x="39" y="15"/>
                          </a:lnTo>
                          <a:lnTo>
                            <a:pt x="21" y="26"/>
                          </a:lnTo>
                          <a:lnTo>
                            <a:pt x="18" y="30"/>
                          </a:lnTo>
                          <a:lnTo>
                            <a:pt x="12" y="33"/>
                          </a:lnTo>
                          <a:lnTo>
                            <a:pt x="8" y="36"/>
                          </a:lnTo>
                          <a:lnTo>
                            <a:pt x="4" y="38"/>
                          </a:lnTo>
                          <a:lnTo>
                            <a:pt x="1" y="41"/>
                          </a:lnTo>
                          <a:lnTo>
                            <a:pt x="0" y="42"/>
                          </a:lnTo>
                          <a:lnTo>
                            <a:pt x="0" y="44"/>
                          </a:lnTo>
                          <a:lnTo>
                            <a:pt x="2" y="44"/>
                          </a:lnTo>
                          <a:lnTo>
                            <a:pt x="6" y="42"/>
                          </a:lnTo>
                          <a:lnTo>
                            <a:pt x="9" y="40"/>
                          </a:lnTo>
                          <a:lnTo>
                            <a:pt x="13" y="38"/>
                          </a:lnTo>
                          <a:lnTo>
                            <a:pt x="12" y="41"/>
                          </a:lnTo>
                          <a:lnTo>
                            <a:pt x="10" y="45"/>
                          </a:lnTo>
                          <a:lnTo>
                            <a:pt x="7" y="47"/>
                          </a:lnTo>
                          <a:lnTo>
                            <a:pt x="7" y="48"/>
                          </a:lnTo>
                          <a:lnTo>
                            <a:pt x="4" y="50"/>
                          </a:lnTo>
                          <a:lnTo>
                            <a:pt x="2" y="54"/>
                          </a:lnTo>
                          <a:lnTo>
                            <a:pt x="2" y="56"/>
                          </a:lnTo>
                          <a:lnTo>
                            <a:pt x="9" y="55"/>
                          </a:lnTo>
                          <a:lnTo>
                            <a:pt x="11" y="51"/>
                          </a:lnTo>
                          <a:lnTo>
                            <a:pt x="16" y="47"/>
                          </a:lnTo>
                          <a:lnTo>
                            <a:pt x="15" y="44"/>
                          </a:lnTo>
                          <a:lnTo>
                            <a:pt x="21" y="39"/>
                          </a:lnTo>
                          <a:lnTo>
                            <a:pt x="54" y="18"/>
                          </a:lnTo>
                          <a:lnTo>
                            <a:pt x="49" y="18"/>
                          </a:lnTo>
                          <a:lnTo>
                            <a:pt x="47" y="14"/>
                          </a:lnTo>
                          <a:lnTo>
                            <a:pt x="52" y="12"/>
                          </a:lnTo>
                          <a:lnTo>
                            <a:pt x="53" y="11"/>
                          </a:lnTo>
                          <a:lnTo>
                            <a:pt x="55" y="11"/>
                          </a:lnTo>
                          <a:lnTo>
                            <a:pt x="62" y="3"/>
                          </a:lnTo>
                          <a:lnTo>
                            <a:pt x="61" y="0"/>
                          </a:lnTo>
                        </a:path>
                      </a:pathLst>
                    </a:custGeom>
                    <a:solidFill>
                      <a:srgbClr val="C0C0C0">
                        <a:alpha val="100000"/>
                      </a:srgbClr>
                    </a:solidFill>
                    <a:ln w="9525">
                      <a:noFill/>
                    </a:ln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</p:grpSp>
              <p:sp>
                <p:nvSpPr>
                  <p:cNvPr id="8332" name="未知"/>
                  <p:cNvSpPr/>
                  <p:nvPr/>
                </p:nvSpPr>
                <p:spPr>
                  <a:xfrm>
                    <a:off x="41" y="21"/>
                    <a:ext cx="29" cy="119"/>
                  </a:xfrm>
                  <a:custGeom>
                    <a:avLst/>
                    <a:gdLst/>
                    <a:ahLst/>
                    <a:cxnLst>
                      <a:cxn ang="0">
                        <a:pos x="5" y="0"/>
                      </a:cxn>
                      <a:cxn ang="0">
                        <a:pos x="8" y="3"/>
                      </a:cxn>
                      <a:cxn ang="0">
                        <a:pos x="11" y="4"/>
                      </a:cxn>
                      <a:cxn ang="0">
                        <a:pos x="15" y="4"/>
                      </a:cxn>
                      <a:cxn ang="0">
                        <a:pos x="19" y="3"/>
                      </a:cxn>
                      <a:cxn ang="0">
                        <a:pos x="20" y="5"/>
                      </a:cxn>
                      <a:cxn ang="0">
                        <a:pos x="20" y="8"/>
                      </a:cxn>
                      <a:cxn ang="0">
                        <a:pos x="19" y="11"/>
                      </a:cxn>
                      <a:cxn ang="0">
                        <a:pos x="18" y="12"/>
                      </a:cxn>
                      <a:cxn ang="0">
                        <a:pos x="15" y="14"/>
                      </a:cxn>
                      <a:cxn ang="0">
                        <a:pos x="20" y="21"/>
                      </a:cxn>
                      <a:cxn ang="0">
                        <a:pos x="23" y="25"/>
                      </a:cxn>
                      <a:cxn ang="0">
                        <a:pos x="24" y="28"/>
                      </a:cxn>
                      <a:cxn ang="0">
                        <a:pos x="25" y="38"/>
                      </a:cxn>
                      <a:cxn ang="0">
                        <a:pos x="27" y="58"/>
                      </a:cxn>
                      <a:cxn ang="0">
                        <a:pos x="28" y="70"/>
                      </a:cxn>
                      <a:cxn ang="0">
                        <a:pos x="28" y="84"/>
                      </a:cxn>
                      <a:cxn ang="0">
                        <a:pos x="28" y="100"/>
                      </a:cxn>
                      <a:cxn ang="0">
                        <a:pos x="27" y="118"/>
                      </a:cxn>
                      <a:cxn ang="0">
                        <a:pos x="1" y="118"/>
                      </a:cxn>
                      <a:cxn ang="0">
                        <a:pos x="0" y="100"/>
                      </a:cxn>
                      <a:cxn ang="0">
                        <a:pos x="1" y="89"/>
                      </a:cxn>
                      <a:cxn ang="0">
                        <a:pos x="2" y="76"/>
                      </a:cxn>
                      <a:cxn ang="0">
                        <a:pos x="2" y="54"/>
                      </a:cxn>
                      <a:cxn ang="0">
                        <a:pos x="2" y="47"/>
                      </a:cxn>
                      <a:cxn ang="0">
                        <a:pos x="2" y="30"/>
                      </a:cxn>
                      <a:cxn ang="0">
                        <a:pos x="4" y="24"/>
                      </a:cxn>
                      <a:cxn ang="0">
                        <a:pos x="7" y="15"/>
                      </a:cxn>
                      <a:cxn ang="0">
                        <a:pos x="3" y="10"/>
                      </a:cxn>
                      <a:cxn ang="0">
                        <a:pos x="1" y="8"/>
                      </a:cxn>
                      <a:cxn ang="0">
                        <a:pos x="5" y="0"/>
                      </a:cxn>
                    </a:cxnLst>
                    <a:rect l="0" t="0" r="0" b="0"/>
                    <a:pathLst>
                      <a:path w="29" h="119">
                        <a:moveTo>
                          <a:pt x="5" y="0"/>
                        </a:moveTo>
                        <a:lnTo>
                          <a:pt x="8" y="3"/>
                        </a:lnTo>
                        <a:lnTo>
                          <a:pt x="11" y="4"/>
                        </a:lnTo>
                        <a:lnTo>
                          <a:pt x="15" y="4"/>
                        </a:lnTo>
                        <a:lnTo>
                          <a:pt x="19" y="3"/>
                        </a:lnTo>
                        <a:lnTo>
                          <a:pt x="20" y="5"/>
                        </a:lnTo>
                        <a:lnTo>
                          <a:pt x="20" y="8"/>
                        </a:lnTo>
                        <a:lnTo>
                          <a:pt x="19" y="11"/>
                        </a:lnTo>
                        <a:lnTo>
                          <a:pt x="18" y="12"/>
                        </a:lnTo>
                        <a:lnTo>
                          <a:pt x="15" y="14"/>
                        </a:lnTo>
                        <a:lnTo>
                          <a:pt x="20" y="21"/>
                        </a:lnTo>
                        <a:lnTo>
                          <a:pt x="23" y="25"/>
                        </a:lnTo>
                        <a:lnTo>
                          <a:pt x="24" y="28"/>
                        </a:lnTo>
                        <a:lnTo>
                          <a:pt x="25" y="38"/>
                        </a:lnTo>
                        <a:lnTo>
                          <a:pt x="27" y="58"/>
                        </a:lnTo>
                        <a:lnTo>
                          <a:pt x="28" y="70"/>
                        </a:lnTo>
                        <a:lnTo>
                          <a:pt x="28" y="84"/>
                        </a:lnTo>
                        <a:lnTo>
                          <a:pt x="28" y="100"/>
                        </a:lnTo>
                        <a:lnTo>
                          <a:pt x="27" y="118"/>
                        </a:lnTo>
                        <a:lnTo>
                          <a:pt x="1" y="118"/>
                        </a:lnTo>
                        <a:lnTo>
                          <a:pt x="0" y="100"/>
                        </a:lnTo>
                        <a:lnTo>
                          <a:pt x="1" y="89"/>
                        </a:lnTo>
                        <a:lnTo>
                          <a:pt x="2" y="76"/>
                        </a:lnTo>
                        <a:lnTo>
                          <a:pt x="2" y="54"/>
                        </a:lnTo>
                        <a:lnTo>
                          <a:pt x="2" y="47"/>
                        </a:lnTo>
                        <a:lnTo>
                          <a:pt x="2" y="30"/>
                        </a:lnTo>
                        <a:lnTo>
                          <a:pt x="4" y="24"/>
                        </a:lnTo>
                        <a:lnTo>
                          <a:pt x="7" y="15"/>
                        </a:lnTo>
                        <a:lnTo>
                          <a:pt x="3" y="10"/>
                        </a:lnTo>
                        <a:lnTo>
                          <a:pt x="1" y="8"/>
                        </a:lnTo>
                        <a:lnTo>
                          <a:pt x="5" y="0"/>
                        </a:lnTo>
                      </a:path>
                    </a:pathLst>
                  </a:custGeom>
                  <a:solidFill>
                    <a:srgbClr val="0000FF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8313" name="Group 23"/>
                <p:cNvGrpSpPr/>
                <p:nvPr/>
              </p:nvGrpSpPr>
              <p:grpSpPr>
                <a:xfrm>
                  <a:off x="0" y="0"/>
                  <a:ext cx="259" cy="157"/>
                  <a:chOff x="0" y="0"/>
                  <a:chExt cx="259" cy="157"/>
                </a:xfrm>
              </p:grpSpPr>
              <p:grpSp>
                <p:nvGrpSpPr>
                  <p:cNvPr id="8314" name="Group 24"/>
                  <p:cNvGrpSpPr/>
                  <p:nvPr/>
                </p:nvGrpSpPr>
                <p:grpSpPr>
                  <a:xfrm>
                    <a:off x="0" y="4"/>
                    <a:ext cx="110" cy="153"/>
                    <a:chOff x="0" y="0"/>
                    <a:chExt cx="110" cy="153"/>
                  </a:xfrm>
                </p:grpSpPr>
                <p:sp>
                  <p:nvSpPr>
                    <p:cNvPr id="8322" name="未知"/>
                    <p:cNvSpPr/>
                    <p:nvPr/>
                  </p:nvSpPr>
                  <p:spPr>
                    <a:xfrm>
                      <a:off x="0" y="2"/>
                      <a:ext cx="108" cy="151"/>
                    </a:xfrm>
                    <a:custGeom>
                      <a:avLst/>
                      <a:gdLst/>
                      <a:ahLst/>
                      <a:cxnLst>
                        <a:cxn ang="0">
                          <a:pos x="95" y="0"/>
                        </a:cxn>
                        <a:cxn ang="0">
                          <a:pos x="91" y="5"/>
                        </a:cxn>
                        <a:cxn ang="0">
                          <a:pos x="81" y="8"/>
                        </a:cxn>
                        <a:cxn ang="0">
                          <a:pos x="72" y="10"/>
                        </a:cxn>
                        <a:cxn ang="0">
                          <a:pos x="65" y="11"/>
                        </a:cxn>
                        <a:cxn ang="0">
                          <a:pos x="52" y="12"/>
                        </a:cxn>
                        <a:cxn ang="0">
                          <a:pos x="47" y="14"/>
                        </a:cxn>
                        <a:cxn ang="0">
                          <a:pos x="46" y="15"/>
                        </a:cxn>
                        <a:cxn ang="0">
                          <a:pos x="45" y="16"/>
                        </a:cxn>
                        <a:cxn ang="0">
                          <a:pos x="41" y="31"/>
                        </a:cxn>
                        <a:cxn ang="0">
                          <a:pos x="39" y="39"/>
                        </a:cxn>
                        <a:cxn ang="0">
                          <a:pos x="36" y="47"/>
                        </a:cxn>
                        <a:cxn ang="0">
                          <a:pos x="35" y="51"/>
                        </a:cxn>
                        <a:cxn ang="0">
                          <a:pos x="34" y="52"/>
                        </a:cxn>
                        <a:cxn ang="0">
                          <a:pos x="31" y="53"/>
                        </a:cxn>
                        <a:cxn ang="0">
                          <a:pos x="30" y="56"/>
                        </a:cxn>
                        <a:cxn ang="0">
                          <a:pos x="29" y="59"/>
                        </a:cxn>
                        <a:cxn ang="0">
                          <a:pos x="22" y="74"/>
                        </a:cxn>
                        <a:cxn ang="0">
                          <a:pos x="21" y="79"/>
                        </a:cxn>
                        <a:cxn ang="0">
                          <a:pos x="20" y="82"/>
                        </a:cxn>
                        <a:cxn ang="0">
                          <a:pos x="12" y="90"/>
                        </a:cxn>
                        <a:cxn ang="0">
                          <a:pos x="11" y="93"/>
                        </a:cxn>
                        <a:cxn ang="0">
                          <a:pos x="9" y="96"/>
                        </a:cxn>
                        <a:cxn ang="0">
                          <a:pos x="7" y="99"/>
                        </a:cxn>
                        <a:cxn ang="0">
                          <a:pos x="5" y="102"/>
                        </a:cxn>
                        <a:cxn ang="0">
                          <a:pos x="3" y="108"/>
                        </a:cxn>
                        <a:cxn ang="0">
                          <a:pos x="1" y="113"/>
                        </a:cxn>
                        <a:cxn ang="0">
                          <a:pos x="0" y="116"/>
                        </a:cxn>
                        <a:cxn ang="0">
                          <a:pos x="0" y="120"/>
                        </a:cxn>
                        <a:cxn ang="0">
                          <a:pos x="1" y="123"/>
                        </a:cxn>
                        <a:cxn ang="0">
                          <a:pos x="2" y="127"/>
                        </a:cxn>
                        <a:cxn ang="0">
                          <a:pos x="4" y="130"/>
                        </a:cxn>
                        <a:cxn ang="0">
                          <a:pos x="5" y="133"/>
                        </a:cxn>
                        <a:cxn ang="0">
                          <a:pos x="9" y="137"/>
                        </a:cxn>
                        <a:cxn ang="0">
                          <a:pos x="44" y="138"/>
                        </a:cxn>
                        <a:cxn ang="0">
                          <a:pos x="51" y="119"/>
                        </a:cxn>
                        <a:cxn ang="0">
                          <a:pos x="57" y="109"/>
                        </a:cxn>
                        <a:cxn ang="0">
                          <a:pos x="61" y="96"/>
                        </a:cxn>
                        <a:cxn ang="0">
                          <a:pos x="55" y="122"/>
                        </a:cxn>
                        <a:cxn ang="0">
                          <a:pos x="53" y="131"/>
                        </a:cxn>
                        <a:cxn ang="0">
                          <a:pos x="51" y="141"/>
                        </a:cxn>
                        <a:cxn ang="0">
                          <a:pos x="47" y="150"/>
                        </a:cxn>
                        <a:cxn ang="0">
                          <a:pos x="74" y="150"/>
                        </a:cxn>
                        <a:cxn ang="0">
                          <a:pos x="83" y="136"/>
                        </a:cxn>
                        <a:cxn ang="0">
                          <a:pos x="88" y="129"/>
                        </a:cxn>
                        <a:cxn ang="0">
                          <a:pos x="92" y="120"/>
                        </a:cxn>
                        <a:cxn ang="0">
                          <a:pos x="97" y="109"/>
                        </a:cxn>
                        <a:cxn ang="0">
                          <a:pos x="99" y="99"/>
                        </a:cxn>
                        <a:cxn ang="0">
                          <a:pos x="101" y="90"/>
                        </a:cxn>
                        <a:cxn ang="0">
                          <a:pos x="104" y="80"/>
                        </a:cxn>
                        <a:cxn ang="0">
                          <a:pos x="105" y="70"/>
                        </a:cxn>
                        <a:cxn ang="0">
                          <a:pos x="107" y="58"/>
                        </a:cxn>
                        <a:cxn ang="0">
                          <a:pos x="107" y="50"/>
                        </a:cxn>
                        <a:cxn ang="0">
                          <a:pos x="107" y="43"/>
                        </a:cxn>
                        <a:cxn ang="0">
                          <a:pos x="107" y="32"/>
                        </a:cxn>
                        <a:cxn ang="0">
                          <a:pos x="107" y="25"/>
                        </a:cxn>
                        <a:cxn ang="0">
                          <a:pos x="103" y="3"/>
                        </a:cxn>
                        <a:cxn ang="0">
                          <a:pos x="95" y="0"/>
                        </a:cxn>
                      </a:cxnLst>
                      <a:rect l="0" t="0" r="0" b="0"/>
                      <a:pathLst>
                        <a:path w="108" h="151">
                          <a:moveTo>
                            <a:pt x="95" y="0"/>
                          </a:moveTo>
                          <a:lnTo>
                            <a:pt x="91" y="5"/>
                          </a:lnTo>
                          <a:lnTo>
                            <a:pt x="81" y="8"/>
                          </a:lnTo>
                          <a:lnTo>
                            <a:pt x="72" y="10"/>
                          </a:lnTo>
                          <a:lnTo>
                            <a:pt x="65" y="11"/>
                          </a:lnTo>
                          <a:lnTo>
                            <a:pt x="52" y="12"/>
                          </a:lnTo>
                          <a:lnTo>
                            <a:pt x="47" y="14"/>
                          </a:lnTo>
                          <a:lnTo>
                            <a:pt x="46" y="15"/>
                          </a:lnTo>
                          <a:lnTo>
                            <a:pt x="45" y="16"/>
                          </a:lnTo>
                          <a:lnTo>
                            <a:pt x="41" y="31"/>
                          </a:lnTo>
                          <a:lnTo>
                            <a:pt x="39" y="39"/>
                          </a:lnTo>
                          <a:lnTo>
                            <a:pt x="36" y="47"/>
                          </a:lnTo>
                          <a:lnTo>
                            <a:pt x="35" y="51"/>
                          </a:lnTo>
                          <a:lnTo>
                            <a:pt x="34" y="52"/>
                          </a:lnTo>
                          <a:lnTo>
                            <a:pt x="31" y="53"/>
                          </a:lnTo>
                          <a:lnTo>
                            <a:pt x="30" y="56"/>
                          </a:lnTo>
                          <a:lnTo>
                            <a:pt x="29" y="59"/>
                          </a:lnTo>
                          <a:lnTo>
                            <a:pt x="22" y="74"/>
                          </a:lnTo>
                          <a:lnTo>
                            <a:pt x="21" y="79"/>
                          </a:lnTo>
                          <a:lnTo>
                            <a:pt x="20" y="82"/>
                          </a:lnTo>
                          <a:lnTo>
                            <a:pt x="12" y="90"/>
                          </a:lnTo>
                          <a:lnTo>
                            <a:pt x="11" y="93"/>
                          </a:lnTo>
                          <a:lnTo>
                            <a:pt x="9" y="96"/>
                          </a:lnTo>
                          <a:lnTo>
                            <a:pt x="7" y="99"/>
                          </a:lnTo>
                          <a:lnTo>
                            <a:pt x="5" y="102"/>
                          </a:lnTo>
                          <a:lnTo>
                            <a:pt x="3" y="108"/>
                          </a:lnTo>
                          <a:lnTo>
                            <a:pt x="1" y="113"/>
                          </a:lnTo>
                          <a:lnTo>
                            <a:pt x="0" y="116"/>
                          </a:lnTo>
                          <a:lnTo>
                            <a:pt x="0" y="120"/>
                          </a:lnTo>
                          <a:lnTo>
                            <a:pt x="1" y="123"/>
                          </a:lnTo>
                          <a:lnTo>
                            <a:pt x="2" y="127"/>
                          </a:lnTo>
                          <a:lnTo>
                            <a:pt x="4" y="130"/>
                          </a:lnTo>
                          <a:lnTo>
                            <a:pt x="5" y="133"/>
                          </a:lnTo>
                          <a:lnTo>
                            <a:pt x="9" y="137"/>
                          </a:lnTo>
                          <a:lnTo>
                            <a:pt x="44" y="138"/>
                          </a:lnTo>
                          <a:lnTo>
                            <a:pt x="51" y="119"/>
                          </a:lnTo>
                          <a:lnTo>
                            <a:pt x="57" y="109"/>
                          </a:lnTo>
                          <a:lnTo>
                            <a:pt x="61" y="96"/>
                          </a:lnTo>
                          <a:lnTo>
                            <a:pt x="55" y="122"/>
                          </a:lnTo>
                          <a:lnTo>
                            <a:pt x="53" y="131"/>
                          </a:lnTo>
                          <a:lnTo>
                            <a:pt x="51" y="141"/>
                          </a:lnTo>
                          <a:lnTo>
                            <a:pt x="47" y="150"/>
                          </a:lnTo>
                          <a:lnTo>
                            <a:pt x="74" y="150"/>
                          </a:lnTo>
                          <a:lnTo>
                            <a:pt x="83" y="136"/>
                          </a:lnTo>
                          <a:lnTo>
                            <a:pt x="88" y="129"/>
                          </a:lnTo>
                          <a:lnTo>
                            <a:pt x="92" y="120"/>
                          </a:lnTo>
                          <a:lnTo>
                            <a:pt x="97" y="109"/>
                          </a:lnTo>
                          <a:lnTo>
                            <a:pt x="99" y="99"/>
                          </a:lnTo>
                          <a:lnTo>
                            <a:pt x="101" y="90"/>
                          </a:lnTo>
                          <a:lnTo>
                            <a:pt x="104" y="80"/>
                          </a:lnTo>
                          <a:lnTo>
                            <a:pt x="105" y="70"/>
                          </a:lnTo>
                          <a:lnTo>
                            <a:pt x="107" y="58"/>
                          </a:lnTo>
                          <a:lnTo>
                            <a:pt x="107" y="50"/>
                          </a:lnTo>
                          <a:lnTo>
                            <a:pt x="107" y="43"/>
                          </a:lnTo>
                          <a:lnTo>
                            <a:pt x="107" y="32"/>
                          </a:lnTo>
                          <a:lnTo>
                            <a:pt x="107" y="25"/>
                          </a:lnTo>
                          <a:lnTo>
                            <a:pt x="103" y="3"/>
                          </a:lnTo>
                          <a:lnTo>
                            <a:pt x="95" y="0"/>
                          </a:lnTo>
                        </a:path>
                      </a:pathLst>
                    </a:custGeom>
                    <a:solidFill>
                      <a:srgbClr val="7F7F7F">
                        <a:alpha val="100000"/>
                      </a:srgbClr>
                    </a:solidFill>
                    <a:ln w="9525">
                      <a:noFill/>
                    </a:ln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8323" name="未知"/>
                    <p:cNvSpPr/>
                    <p:nvPr/>
                  </p:nvSpPr>
                  <p:spPr>
                    <a:xfrm>
                      <a:off x="29" y="73"/>
                      <a:ext cx="44" cy="34"/>
                    </a:xfrm>
                    <a:custGeom>
                      <a:avLst/>
                      <a:gdLst/>
                      <a:ahLst/>
                      <a:cxnLst>
                        <a:cxn ang="0">
                          <a:pos x="14" y="0"/>
                        </a:cxn>
                        <a:cxn ang="0">
                          <a:pos x="19" y="1"/>
                        </a:cxn>
                        <a:cxn ang="0">
                          <a:pos x="22" y="2"/>
                        </a:cxn>
                        <a:cxn ang="0">
                          <a:pos x="24" y="3"/>
                        </a:cxn>
                        <a:cxn ang="0">
                          <a:pos x="27" y="5"/>
                        </a:cxn>
                        <a:cxn ang="0">
                          <a:pos x="29" y="6"/>
                        </a:cxn>
                        <a:cxn ang="0">
                          <a:pos x="31" y="7"/>
                        </a:cxn>
                        <a:cxn ang="0">
                          <a:pos x="34" y="3"/>
                        </a:cxn>
                        <a:cxn ang="0">
                          <a:pos x="34" y="8"/>
                        </a:cxn>
                        <a:cxn ang="0">
                          <a:pos x="35" y="12"/>
                        </a:cxn>
                        <a:cxn ang="0">
                          <a:pos x="38" y="9"/>
                        </a:cxn>
                        <a:cxn ang="0">
                          <a:pos x="41" y="6"/>
                        </a:cxn>
                        <a:cxn ang="0">
                          <a:pos x="43" y="4"/>
                        </a:cxn>
                        <a:cxn ang="0">
                          <a:pos x="43" y="8"/>
                        </a:cxn>
                        <a:cxn ang="0">
                          <a:pos x="41" y="13"/>
                        </a:cxn>
                        <a:cxn ang="0">
                          <a:pos x="39" y="17"/>
                        </a:cxn>
                        <a:cxn ang="0">
                          <a:pos x="36" y="19"/>
                        </a:cxn>
                        <a:cxn ang="0">
                          <a:pos x="35" y="21"/>
                        </a:cxn>
                        <a:cxn ang="0">
                          <a:pos x="32" y="21"/>
                        </a:cxn>
                        <a:cxn ang="0">
                          <a:pos x="28" y="33"/>
                        </a:cxn>
                        <a:cxn ang="0">
                          <a:pos x="24" y="33"/>
                        </a:cxn>
                        <a:cxn ang="0">
                          <a:pos x="20" y="32"/>
                        </a:cxn>
                        <a:cxn ang="0">
                          <a:pos x="17" y="30"/>
                        </a:cxn>
                        <a:cxn ang="0">
                          <a:pos x="21" y="29"/>
                        </a:cxn>
                        <a:cxn ang="0">
                          <a:pos x="22" y="28"/>
                        </a:cxn>
                        <a:cxn ang="0">
                          <a:pos x="14" y="21"/>
                        </a:cxn>
                        <a:cxn ang="0">
                          <a:pos x="9" y="20"/>
                        </a:cxn>
                        <a:cxn ang="0">
                          <a:pos x="3" y="20"/>
                        </a:cxn>
                        <a:cxn ang="0">
                          <a:pos x="2" y="20"/>
                        </a:cxn>
                        <a:cxn ang="0">
                          <a:pos x="0" y="19"/>
                        </a:cxn>
                        <a:cxn ang="0">
                          <a:pos x="0" y="17"/>
                        </a:cxn>
                        <a:cxn ang="0">
                          <a:pos x="8" y="17"/>
                        </a:cxn>
                        <a:cxn ang="0">
                          <a:pos x="11" y="17"/>
                        </a:cxn>
                        <a:cxn ang="0">
                          <a:pos x="10" y="17"/>
                        </a:cxn>
                        <a:cxn ang="0">
                          <a:pos x="14" y="20"/>
                        </a:cxn>
                        <a:cxn ang="0">
                          <a:pos x="19" y="23"/>
                        </a:cxn>
                        <a:cxn ang="0">
                          <a:pos x="22" y="25"/>
                        </a:cxn>
                        <a:cxn ang="0">
                          <a:pos x="25" y="20"/>
                        </a:cxn>
                        <a:cxn ang="0">
                          <a:pos x="25" y="19"/>
                        </a:cxn>
                        <a:cxn ang="0">
                          <a:pos x="25" y="14"/>
                        </a:cxn>
                        <a:cxn ang="0">
                          <a:pos x="28" y="15"/>
                        </a:cxn>
                        <a:cxn ang="0">
                          <a:pos x="30" y="13"/>
                        </a:cxn>
                        <a:cxn ang="0">
                          <a:pos x="27" y="11"/>
                        </a:cxn>
                        <a:cxn ang="0">
                          <a:pos x="25" y="9"/>
                        </a:cxn>
                        <a:cxn ang="0">
                          <a:pos x="20" y="6"/>
                        </a:cxn>
                        <a:cxn ang="0">
                          <a:pos x="18" y="3"/>
                        </a:cxn>
                        <a:cxn ang="0">
                          <a:pos x="14" y="0"/>
                        </a:cxn>
                      </a:cxnLst>
                      <a:rect l="0" t="0" r="0" b="0"/>
                      <a:pathLst>
                        <a:path w="44" h="34">
                          <a:moveTo>
                            <a:pt x="14" y="0"/>
                          </a:moveTo>
                          <a:lnTo>
                            <a:pt x="19" y="1"/>
                          </a:lnTo>
                          <a:lnTo>
                            <a:pt x="22" y="2"/>
                          </a:lnTo>
                          <a:lnTo>
                            <a:pt x="24" y="3"/>
                          </a:lnTo>
                          <a:lnTo>
                            <a:pt x="27" y="5"/>
                          </a:lnTo>
                          <a:lnTo>
                            <a:pt x="29" y="6"/>
                          </a:lnTo>
                          <a:lnTo>
                            <a:pt x="31" y="7"/>
                          </a:lnTo>
                          <a:lnTo>
                            <a:pt x="34" y="3"/>
                          </a:lnTo>
                          <a:lnTo>
                            <a:pt x="34" y="8"/>
                          </a:lnTo>
                          <a:lnTo>
                            <a:pt x="35" y="12"/>
                          </a:lnTo>
                          <a:lnTo>
                            <a:pt x="38" y="9"/>
                          </a:lnTo>
                          <a:lnTo>
                            <a:pt x="41" y="6"/>
                          </a:lnTo>
                          <a:lnTo>
                            <a:pt x="43" y="4"/>
                          </a:lnTo>
                          <a:lnTo>
                            <a:pt x="43" y="8"/>
                          </a:lnTo>
                          <a:lnTo>
                            <a:pt x="41" y="13"/>
                          </a:lnTo>
                          <a:lnTo>
                            <a:pt x="39" y="17"/>
                          </a:lnTo>
                          <a:lnTo>
                            <a:pt x="36" y="19"/>
                          </a:lnTo>
                          <a:lnTo>
                            <a:pt x="35" y="21"/>
                          </a:lnTo>
                          <a:lnTo>
                            <a:pt x="32" y="21"/>
                          </a:lnTo>
                          <a:lnTo>
                            <a:pt x="28" y="33"/>
                          </a:lnTo>
                          <a:lnTo>
                            <a:pt x="24" y="33"/>
                          </a:lnTo>
                          <a:lnTo>
                            <a:pt x="20" y="32"/>
                          </a:lnTo>
                          <a:lnTo>
                            <a:pt x="17" y="30"/>
                          </a:lnTo>
                          <a:lnTo>
                            <a:pt x="21" y="29"/>
                          </a:lnTo>
                          <a:lnTo>
                            <a:pt x="22" y="28"/>
                          </a:lnTo>
                          <a:lnTo>
                            <a:pt x="14" y="21"/>
                          </a:lnTo>
                          <a:lnTo>
                            <a:pt x="9" y="20"/>
                          </a:lnTo>
                          <a:lnTo>
                            <a:pt x="3" y="20"/>
                          </a:lnTo>
                          <a:lnTo>
                            <a:pt x="2" y="20"/>
                          </a:lnTo>
                          <a:lnTo>
                            <a:pt x="0" y="19"/>
                          </a:lnTo>
                          <a:lnTo>
                            <a:pt x="0" y="17"/>
                          </a:lnTo>
                          <a:lnTo>
                            <a:pt x="8" y="17"/>
                          </a:lnTo>
                          <a:lnTo>
                            <a:pt x="11" y="17"/>
                          </a:lnTo>
                          <a:lnTo>
                            <a:pt x="10" y="17"/>
                          </a:lnTo>
                          <a:lnTo>
                            <a:pt x="14" y="20"/>
                          </a:lnTo>
                          <a:lnTo>
                            <a:pt x="19" y="23"/>
                          </a:lnTo>
                          <a:lnTo>
                            <a:pt x="22" y="25"/>
                          </a:lnTo>
                          <a:lnTo>
                            <a:pt x="25" y="20"/>
                          </a:lnTo>
                          <a:lnTo>
                            <a:pt x="25" y="19"/>
                          </a:lnTo>
                          <a:lnTo>
                            <a:pt x="25" y="14"/>
                          </a:lnTo>
                          <a:lnTo>
                            <a:pt x="28" y="15"/>
                          </a:lnTo>
                          <a:lnTo>
                            <a:pt x="30" y="13"/>
                          </a:lnTo>
                          <a:lnTo>
                            <a:pt x="27" y="11"/>
                          </a:lnTo>
                          <a:lnTo>
                            <a:pt x="25" y="9"/>
                          </a:lnTo>
                          <a:lnTo>
                            <a:pt x="20" y="6"/>
                          </a:lnTo>
                          <a:lnTo>
                            <a:pt x="18" y="3"/>
                          </a:lnTo>
                          <a:lnTo>
                            <a:pt x="14" y="0"/>
                          </a:lnTo>
                        </a:path>
                      </a:pathLst>
                    </a:custGeom>
                    <a:solidFill>
                      <a:srgbClr val="5F5F5F">
                        <a:alpha val="100000"/>
                      </a:srgbClr>
                    </a:solidFill>
                    <a:ln w="9525">
                      <a:noFill/>
                    </a:ln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8324" name="未知"/>
                    <p:cNvSpPr/>
                    <p:nvPr/>
                  </p:nvSpPr>
                  <p:spPr>
                    <a:xfrm>
                      <a:off x="43" y="23"/>
                      <a:ext cx="21" cy="47"/>
                    </a:xfrm>
                    <a:custGeom>
                      <a:avLst/>
                      <a:gdLst/>
                      <a:ahLst/>
                      <a:cxnLst>
                        <a:cxn ang="0">
                          <a:pos x="7" y="0"/>
                        </a:cxn>
                        <a:cxn ang="0">
                          <a:pos x="15" y="14"/>
                        </a:cxn>
                        <a:cxn ang="0">
                          <a:pos x="17" y="22"/>
                        </a:cxn>
                        <a:cxn ang="0">
                          <a:pos x="19" y="29"/>
                        </a:cxn>
                        <a:cxn ang="0">
                          <a:pos x="20" y="35"/>
                        </a:cxn>
                        <a:cxn ang="0">
                          <a:pos x="20" y="46"/>
                        </a:cxn>
                        <a:cxn ang="0">
                          <a:pos x="19" y="42"/>
                        </a:cxn>
                        <a:cxn ang="0">
                          <a:pos x="11" y="39"/>
                        </a:cxn>
                        <a:cxn ang="0">
                          <a:pos x="8" y="38"/>
                        </a:cxn>
                        <a:cxn ang="0">
                          <a:pos x="2" y="34"/>
                        </a:cxn>
                        <a:cxn ang="0">
                          <a:pos x="0" y="29"/>
                        </a:cxn>
                        <a:cxn ang="0">
                          <a:pos x="2" y="26"/>
                        </a:cxn>
                        <a:cxn ang="0">
                          <a:pos x="7" y="33"/>
                        </a:cxn>
                        <a:cxn ang="0">
                          <a:pos x="10" y="36"/>
                        </a:cxn>
                        <a:cxn ang="0">
                          <a:pos x="15" y="39"/>
                        </a:cxn>
                        <a:cxn ang="0">
                          <a:pos x="17" y="39"/>
                        </a:cxn>
                        <a:cxn ang="0">
                          <a:pos x="19" y="41"/>
                        </a:cxn>
                        <a:cxn ang="0">
                          <a:pos x="17" y="26"/>
                        </a:cxn>
                        <a:cxn ang="0">
                          <a:pos x="13" y="16"/>
                        </a:cxn>
                        <a:cxn ang="0">
                          <a:pos x="10" y="10"/>
                        </a:cxn>
                        <a:cxn ang="0">
                          <a:pos x="7" y="0"/>
                        </a:cxn>
                      </a:cxnLst>
                      <a:rect l="0" t="0" r="0" b="0"/>
                      <a:pathLst>
                        <a:path w="21" h="47">
                          <a:moveTo>
                            <a:pt x="7" y="0"/>
                          </a:moveTo>
                          <a:lnTo>
                            <a:pt x="15" y="14"/>
                          </a:lnTo>
                          <a:lnTo>
                            <a:pt x="17" y="22"/>
                          </a:lnTo>
                          <a:lnTo>
                            <a:pt x="19" y="29"/>
                          </a:lnTo>
                          <a:lnTo>
                            <a:pt x="20" y="35"/>
                          </a:lnTo>
                          <a:lnTo>
                            <a:pt x="20" y="46"/>
                          </a:lnTo>
                          <a:lnTo>
                            <a:pt x="19" y="42"/>
                          </a:lnTo>
                          <a:lnTo>
                            <a:pt x="11" y="39"/>
                          </a:lnTo>
                          <a:lnTo>
                            <a:pt x="8" y="38"/>
                          </a:lnTo>
                          <a:lnTo>
                            <a:pt x="2" y="34"/>
                          </a:lnTo>
                          <a:lnTo>
                            <a:pt x="0" y="29"/>
                          </a:lnTo>
                          <a:lnTo>
                            <a:pt x="2" y="26"/>
                          </a:lnTo>
                          <a:lnTo>
                            <a:pt x="7" y="33"/>
                          </a:lnTo>
                          <a:lnTo>
                            <a:pt x="10" y="36"/>
                          </a:lnTo>
                          <a:lnTo>
                            <a:pt x="15" y="39"/>
                          </a:lnTo>
                          <a:lnTo>
                            <a:pt x="17" y="39"/>
                          </a:lnTo>
                          <a:lnTo>
                            <a:pt x="19" y="41"/>
                          </a:lnTo>
                          <a:lnTo>
                            <a:pt x="17" y="26"/>
                          </a:lnTo>
                          <a:lnTo>
                            <a:pt x="13" y="16"/>
                          </a:lnTo>
                          <a:lnTo>
                            <a:pt x="10" y="10"/>
                          </a:lnTo>
                          <a:lnTo>
                            <a:pt x="7" y="0"/>
                          </a:lnTo>
                        </a:path>
                      </a:pathLst>
                    </a:custGeom>
                    <a:solidFill>
                      <a:srgbClr val="5F5F5F">
                        <a:alpha val="100000"/>
                      </a:srgbClr>
                    </a:solidFill>
                    <a:ln w="9525">
                      <a:noFill/>
                    </a:ln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grpSp>
                  <p:nvGrpSpPr>
                    <p:cNvPr id="8325" name="Group 28"/>
                    <p:cNvGrpSpPr/>
                    <p:nvPr/>
                  </p:nvGrpSpPr>
                  <p:grpSpPr>
                    <a:xfrm>
                      <a:off x="63" y="0"/>
                      <a:ext cx="47" cy="153"/>
                      <a:chOff x="0" y="0"/>
                      <a:chExt cx="47" cy="153"/>
                    </a:xfrm>
                  </p:grpSpPr>
                  <p:sp>
                    <p:nvSpPr>
                      <p:cNvPr id="8326" name="未知"/>
                      <p:cNvSpPr/>
                      <p:nvPr/>
                    </p:nvSpPr>
                    <p:spPr>
                      <a:xfrm>
                        <a:off x="0" y="2"/>
                        <a:ext cx="45" cy="151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33" y="0"/>
                          </a:cxn>
                          <a:cxn ang="0">
                            <a:pos x="29" y="5"/>
                          </a:cxn>
                          <a:cxn ang="0">
                            <a:pos x="24" y="11"/>
                          </a:cxn>
                          <a:cxn ang="0">
                            <a:pos x="17" y="19"/>
                          </a:cxn>
                          <a:cxn ang="0">
                            <a:pos x="12" y="26"/>
                          </a:cxn>
                          <a:cxn ang="0">
                            <a:pos x="26" y="33"/>
                          </a:cxn>
                          <a:cxn ang="0">
                            <a:pos x="11" y="38"/>
                          </a:cxn>
                          <a:cxn ang="0">
                            <a:pos x="12" y="46"/>
                          </a:cxn>
                          <a:cxn ang="0">
                            <a:pos x="12" y="51"/>
                          </a:cxn>
                          <a:cxn ang="0">
                            <a:pos x="13" y="56"/>
                          </a:cxn>
                          <a:cxn ang="0">
                            <a:pos x="14" y="62"/>
                          </a:cxn>
                          <a:cxn ang="0">
                            <a:pos x="16" y="70"/>
                          </a:cxn>
                          <a:cxn ang="0">
                            <a:pos x="18" y="75"/>
                          </a:cxn>
                          <a:cxn ang="0">
                            <a:pos x="20" y="82"/>
                          </a:cxn>
                          <a:cxn ang="0">
                            <a:pos x="21" y="86"/>
                          </a:cxn>
                          <a:cxn ang="0">
                            <a:pos x="22" y="92"/>
                          </a:cxn>
                          <a:cxn ang="0">
                            <a:pos x="22" y="97"/>
                          </a:cxn>
                          <a:cxn ang="0">
                            <a:pos x="21" y="104"/>
                          </a:cxn>
                          <a:cxn ang="0">
                            <a:pos x="20" y="109"/>
                          </a:cxn>
                          <a:cxn ang="0">
                            <a:pos x="18" y="115"/>
                          </a:cxn>
                          <a:cxn ang="0">
                            <a:pos x="15" y="122"/>
                          </a:cxn>
                          <a:cxn ang="0">
                            <a:pos x="12" y="129"/>
                          </a:cxn>
                          <a:cxn ang="0">
                            <a:pos x="8" y="137"/>
                          </a:cxn>
                          <a:cxn ang="0">
                            <a:pos x="0" y="150"/>
                          </a:cxn>
                          <a:cxn ang="0">
                            <a:pos x="13" y="150"/>
                          </a:cxn>
                          <a:cxn ang="0">
                            <a:pos x="21" y="136"/>
                          </a:cxn>
                          <a:cxn ang="0">
                            <a:pos x="26" y="129"/>
                          </a:cxn>
                          <a:cxn ang="0">
                            <a:pos x="30" y="120"/>
                          </a:cxn>
                          <a:cxn ang="0">
                            <a:pos x="34" y="109"/>
                          </a:cxn>
                          <a:cxn ang="0">
                            <a:pos x="36" y="99"/>
                          </a:cxn>
                          <a:cxn ang="0">
                            <a:pos x="38" y="90"/>
                          </a:cxn>
                          <a:cxn ang="0">
                            <a:pos x="41" y="80"/>
                          </a:cxn>
                          <a:cxn ang="0">
                            <a:pos x="42" y="70"/>
                          </a:cxn>
                          <a:cxn ang="0">
                            <a:pos x="44" y="58"/>
                          </a:cxn>
                          <a:cxn ang="0">
                            <a:pos x="44" y="50"/>
                          </a:cxn>
                          <a:cxn ang="0">
                            <a:pos x="44" y="43"/>
                          </a:cxn>
                          <a:cxn ang="0">
                            <a:pos x="44" y="32"/>
                          </a:cxn>
                          <a:cxn ang="0">
                            <a:pos x="44" y="25"/>
                          </a:cxn>
                          <a:cxn ang="0">
                            <a:pos x="41" y="3"/>
                          </a:cxn>
                          <a:cxn ang="0">
                            <a:pos x="33" y="0"/>
                          </a:cxn>
                        </a:cxnLst>
                        <a:rect l="0" t="0" r="0" b="0"/>
                        <a:pathLst>
                          <a:path w="45" h="151">
                            <a:moveTo>
                              <a:pt x="33" y="0"/>
                            </a:moveTo>
                            <a:lnTo>
                              <a:pt x="29" y="5"/>
                            </a:lnTo>
                            <a:lnTo>
                              <a:pt x="24" y="11"/>
                            </a:lnTo>
                            <a:lnTo>
                              <a:pt x="17" y="19"/>
                            </a:lnTo>
                            <a:lnTo>
                              <a:pt x="12" y="26"/>
                            </a:lnTo>
                            <a:lnTo>
                              <a:pt x="26" y="33"/>
                            </a:lnTo>
                            <a:lnTo>
                              <a:pt x="11" y="38"/>
                            </a:lnTo>
                            <a:lnTo>
                              <a:pt x="12" y="46"/>
                            </a:lnTo>
                            <a:lnTo>
                              <a:pt x="12" y="51"/>
                            </a:lnTo>
                            <a:lnTo>
                              <a:pt x="13" y="56"/>
                            </a:lnTo>
                            <a:lnTo>
                              <a:pt x="14" y="62"/>
                            </a:lnTo>
                            <a:lnTo>
                              <a:pt x="16" y="70"/>
                            </a:lnTo>
                            <a:lnTo>
                              <a:pt x="18" y="75"/>
                            </a:lnTo>
                            <a:lnTo>
                              <a:pt x="20" y="82"/>
                            </a:lnTo>
                            <a:lnTo>
                              <a:pt x="21" y="86"/>
                            </a:lnTo>
                            <a:lnTo>
                              <a:pt x="22" y="92"/>
                            </a:lnTo>
                            <a:lnTo>
                              <a:pt x="22" y="97"/>
                            </a:lnTo>
                            <a:lnTo>
                              <a:pt x="21" y="104"/>
                            </a:lnTo>
                            <a:lnTo>
                              <a:pt x="20" y="109"/>
                            </a:lnTo>
                            <a:lnTo>
                              <a:pt x="18" y="115"/>
                            </a:lnTo>
                            <a:lnTo>
                              <a:pt x="15" y="122"/>
                            </a:lnTo>
                            <a:lnTo>
                              <a:pt x="12" y="129"/>
                            </a:lnTo>
                            <a:lnTo>
                              <a:pt x="8" y="137"/>
                            </a:lnTo>
                            <a:lnTo>
                              <a:pt x="0" y="150"/>
                            </a:lnTo>
                            <a:lnTo>
                              <a:pt x="13" y="150"/>
                            </a:lnTo>
                            <a:lnTo>
                              <a:pt x="21" y="136"/>
                            </a:lnTo>
                            <a:lnTo>
                              <a:pt x="26" y="129"/>
                            </a:lnTo>
                            <a:lnTo>
                              <a:pt x="30" y="120"/>
                            </a:lnTo>
                            <a:lnTo>
                              <a:pt x="34" y="109"/>
                            </a:lnTo>
                            <a:lnTo>
                              <a:pt x="36" y="99"/>
                            </a:lnTo>
                            <a:lnTo>
                              <a:pt x="38" y="90"/>
                            </a:lnTo>
                            <a:lnTo>
                              <a:pt x="41" y="80"/>
                            </a:lnTo>
                            <a:lnTo>
                              <a:pt x="42" y="70"/>
                            </a:lnTo>
                            <a:lnTo>
                              <a:pt x="44" y="58"/>
                            </a:lnTo>
                            <a:lnTo>
                              <a:pt x="44" y="50"/>
                            </a:lnTo>
                            <a:lnTo>
                              <a:pt x="44" y="43"/>
                            </a:lnTo>
                            <a:lnTo>
                              <a:pt x="44" y="32"/>
                            </a:lnTo>
                            <a:lnTo>
                              <a:pt x="44" y="25"/>
                            </a:lnTo>
                            <a:lnTo>
                              <a:pt x="41" y="3"/>
                            </a:lnTo>
                            <a:lnTo>
                              <a:pt x="33" y="0"/>
                            </a:lnTo>
                          </a:path>
                        </a:pathLst>
                      </a:custGeom>
                      <a:solidFill>
                        <a:srgbClr val="5F5F5F">
                          <a:alpha val="100000"/>
                        </a:srgbClr>
                      </a:solidFill>
                      <a:ln w="9525">
                        <a:noFill/>
                      </a:ln>
                    </p:spPr>
                    <p:txBody>
                      <a:bodyPr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8327" name="未知"/>
                      <p:cNvSpPr/>
                      <p:nvPr/>
                    </p:nvSpPr>
                    <p:spPr>
                      <a:xfrm>
                        <a:off x="1" y="0"/>
                        <a:ext cx="46" cy="151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33" y="0"/>
                          </a:cxn>
                          <a:cxn ang="0">
                            <a:pos x="29" y="5"/>
                          </a:cxn>
                          <a:cxn ang="0">
                            <a:pos x="25" y="11"/>
                          </a:cxn>
                          <a:cxn ang="0">
                            <a:pos x="17" y="19"/>
                          </a:cxn>
                          <a:cxn ang="0">
                            <a:pos x="12" y="26"/>
                          </a:cxn>
                          <a:cxn ang="0">
                            <a:pos x="26" y="33"/>
                          </a:cxn>
                          <a:cxn ang="0">
                            <a:pos x="12" y="38"/>
                          </a:cxn>
                          <a:cxn ang="0">
                            <a:pos x="12" y="46"/>
                          </a:cxn>
                          <a:cxn ang="0">
                            <a:pos x="12" y="51"/>
                          </a:cxn>
                          <a:cxn ang="0">
                            <a:pos x="13" y="56"/>
                          </a:cxn>
                          <a:cxn ang="0">
                            <a:pos x="14" y="62"/>
                          </a:cxn>
                          <a:cxn ang="0">
                            <a:pos x="16" y="70"/>
                          </a:cxn>
                          <a:cxn ang="0">
                            <a:pos x="18" y="75"/>
                          </a:cxn>
                          <a:cxn ang="0">
                            <a:pos x="20" y="81"/>
                          </a:cxn>
                          <a:cxn ang="0">
                            <a:pos x="21" y="86"/>
                          </a:cxn>
                          <a:cxn ang="0">
                            <a:pos x="22" y="92"/>
                          </a:cxn>
                          <a:cxn ang="0">
                            <a:pos x="22" y="97"/>
                          </a:cxn>
                          <a:cxn ang="0">
                            <a:pos x="21" y="104"/>
                          </a:cxn>
                          <a:cxn ang="0">
                            <a:pos x="20" y="109"/>
                          </a:cxn>
                          <a:cxn ang="0">
                            <a:pos x="18" y="115"/>
                          </a:cxn>
                          <a:cxn ang="0">
                            <a:pos x="16" y="122"/>
                          </a:cxn>
                          <a:cxn ang="0">
                            <a:pos x="12" y="129"/>
                          </a:cxn>
                          <a:cxn ang="0">
                            <a:pos x="8" y="137"/>
                          </a:cxn>
                          <a:cxn ang="0">
                            <a:pos x="0" y="150"/>
                          </a:cxn>
                          <a:cxn ang="0">
                            <a:pos x="13" y="150"/>
                          </a:cxn>
                          <a:cxn ang="0">
                            <a:pos x="22" y="136"/>
                          </a:cxn>
                          <a:cxn ang="0">
                            <a:pos x="26" y="129"/>
                          </a:cxn>
                          <a:cxn ang="0">
                            <a:pos x="30" y="120"/>
                          </a:cxn>
                          <a:cxn ang="0">
                            <a:pos x="35" y="109"/>
                          </a:cxn>
                          <a:cxn ang="0">
                            <a:pos x="37" y="99"/>
                          </a:cxn>
                          <a:cxn ang="0">
                            <a:pos x="39" y="90"/>
                          </a:cxn>
                          <a:cxn ang="0">
                            <a:pos x="42" y="80"/>
                          </a:cxn>
                          <a:cxn ang="0">
                            <a:pos x="43" y="70"/>
                          </a:cxn>
                          <a:cxn ang="0">
                            <a:pos x="45" y="58"/>
                          </a:cxn>
                          <a:cxn ang="0">
                            <a:pos x="45" y="50"/>
                          </a:cxn>
                          <a:cxn ang="0">
                            <a:pos x="45" y="43"/>
                          </a:cxn>
                          <a:cxn ang="0">
                            <a:pos x="45" y="32"/>
                          </a:cxn>
                          <a:cxn ang="0">
                            <a:pos x="45" y="25"/>
                          </a:cxn>
                          <a:cxn ang="0">
                            <a:pos x="41" y="3"/>
                          </a:cxn>
                          <a:cxn ang="0">
                            <a:pos x="33" y="0"/>
                          </a:cxn>
                        </a:cxnLst>
                        <a:rect l="0" t="0" r="0" b="0"/>
                        <a:pathLst>
                          <a:path w="46" h="151">
                            <a:moveTo>
                              <a:pt x="33" y="0"/>
                            </a:moveTo>
                            <a:lnTo>
                              <a:pt x="29" y="5"/>
                            </a:lnTo>
                            <a:lnTo>
                              <a:pt x="25" y="11"/>
                            </a:lnTo>
                            <a:lnTo>
                              <a:pt x="17" y="19"/>
                            </a:lnTo>
                            <a:lnTo>
                              <a:pt x="12" y="26"/>
                            </a:lnTo>
                            <a:lnTo>
                              <a:pt x="26" y="33"/>
                            </a:lnTo>
                            <a:lnTo>
                              <a:pt x="12" y="38"/>
                            </a:lnTo>
                            <a:lnTo>
                              <a:pt x="12" y="46"/>
                            </a:lnTo>
                            <a:lnTo>
                              <a:pt x="12" y="51"/>
                            </a:lnTo>
                            <a:lnTo>
                              <a:pt x="13" y="56"/>
                            </a:lnTo>
                            <a:lnTo>
                              <a:pt x="14" y="62"/>
                            </a:lnTo>
                            <a:lnTo>
                              <a:pt x="16" y="70"/>
                            </a:lnTo>
                            <a:lnTo>
                              <a:pt x="18" y="75"/>
                            </a:lnTo>
                            <a:lnTo>
                              <a:pt x="20" y="81"/>
                            </a:lnTo>
                            <a:lnTo>
                              <a:pt x="21" y="86"/>
                            </a:lnTo>
                            <a:lnTo>
                              <a:pt x="22" y="92"/>
                            </a:lnTo>
                            <a:lnTo>
                              <a:pt x="22" y="97"/>
                            </a:lnTo>
                            <a:lnTo>
                              <a:pt x="21" y="104"/>
                            </a:lnTo>
                            <a:lnTo>
                              <a:pt x="20" y="109"/>
                            </a:lnTo>
                            <a:lnTo>
                              <a:pt x="18" y="115"/>
                            </a:lnTo>
                            <a:lnTo>
                              <a:pt x="16" y="122"/>
                            </a:lnTo>
                            <a:lnTo>
                              <a:pt x="12" y="129"/>
                            </a:lnTo>
                            <a:lnTo>
                              <a:pt x="8" y="137"/>
                            </a:lnTo>
                            <a:lnTo>
                              <a:pt x="0" y="150"/>
                            </a:lnTo>
                            <a:lnTo>
                              <a:pt x="13" y="150"/>
                            </a:lnTo>
                            <a:lnTo>
                              <a:pt x="22" y="136"/>
                            </a:lnTo>
                            <a:lnTo>
                              <a:pt x="26" y="129"/>
                            </a:lnTo>
                            <a:lnTo>
                              <a:pt x="30" y="120"/>
                            </a:lnTo>
                            <a:lnTo>
                              <a:pt x="35" y="109"/>
                            </a:lnTo>
                            <a:lnTo>
                              <a:pt x="37" y="99"/>
                            </a:lnTo>
                            <a:lnTo>
                              <a:pt x="39" y="90"/>
                            </a:lnTo>
                            <a:lnTo>
                              <a:pt x="42" y="80"/>
                            </a:lnTo>
                            <a:lnTo>
                              <a:pt x="43" y="70"/>
                            </a:lnTo>
                            <a:lnTo>
                              <a:pt x="45" y="58"/>
                            </a:lnTo>
                            <a:lnTo>
                              <a:pt x="45" y="50"/>
                            </a:lnTo>
                            <a:lnTo>
                              <a:pt x="45" y="43"/>
                            </a:lnTo>
                            <a:lnTo>
                              <a:pt x="45" y="32"/>
                            </a:lnTo>
                            <a:lnTo>
                              <a:pt x="45" y="25"/>
                            </a:lnTo>
                            <a:lnTo>
                              <a:pt x="41" y="3"/>
                            </a:lnTo>
                            <a:lnTo>
                              <a:pt x="33" y="0"/>
                            </a:lnTo>
                          </a:path>
                        </a:pathLst>
                      </a:custGeom>
                      <a:solidFill>
                        <a:srgbClr val="7F7F7F">
                          <a:alpha val="100000"/>
                        </a:srgbClr>
                      </a:solidFill>
                      <a:ln w="9525">
                        <a:noFill/>
                      </a:ln>
                    </p:spPr>
                    <p:txBody>
                      <a:bodyPr/>
                      <a:lstStyle/>
                      <a:p>
                        <a:endParaRPr lang="zh-CN" altLang="en-US"/>
                      </a:p>
                    </p:txBody>
                  </p:sp>
                </p:grpSp>
              </p:grpSp>
              <p:grpSp>
                <p:nvGrpSpPr>
                  <p:cNvPr id="8315" name="Group 31"/>
                  <p:cNvGrpSpPr/>
                  <p:nvPr/>
                </p:nvGrpSpPr>
                <p:grpSpPr>
                  <a:xfrm>
                    <a:off x="150" y="0"/>
                    <a:ext cx="109" cy="151"/>
                    <a:chOff x="0" y="0"/>
                    <a:chExt cx="109" cy="151"/>
                  </a:xfrm>
                </p:grpSpPr>
                <p:sp>
                  <p:nvSpPr>
                    <p:cNvPr id="8316" name="未知"/>
                    <p:cNvSpPr/>
                    <p:nvPr/>
                  </p:nvSpPr>
                  <p:spPr>
                    <a:xfrm>
                      <a:off x="1" y="3"/>
                      <a:ext cx="108" cy="148"/>
                    </a:xfrm>
                    <a:custGeom>
                      <a:avLst/>
                      <a:gdLst/>
                      <a:ahLst/>
                      <a:cxnLst>
                        <a:cxn ang="0">
                          <a:pos x="16" y="2"/>
                        </a:cxn>
                        <a:cxn ang="0">
                          <a:pos x="4" y="0"/>
                        </a:cxn>
                        <a:cxn ang="0">
                          <a:pos x="2" y="7"/>
                        </a:cxn>
                        <a:cxn ang="0">
                          <a:pos x="0" y="18"/>
                        </a:cxn>
                        <a:cxn ang="0">
                          <a:pos x="1" y="36"/>
                        </a:cxn>
                        <a:cxn ang="0">
                          <a:pos x="2" y="43"/>
                        </a:cxn>
                        <a:cxn ang="0">
                          <a:pos x="6" y="55"/>
                        </a:cxn>
                        <a:cxn ang="0">
                          <a:pos x="6" y="67"/>
                        </a:cxn>
                        <a:cxn ang="0">
                          <a:pos x="6" y="83"/>
                        </a:cxn>
                        <a:cxn ang="0">
                          <a:pos x="8" y="99"/>
                        </a:cxn>
                        <a:cxn ang="0">
                          <a:pos x="9" y="107"/>
                        </a:cxn>
                        <a:cxn ang="0">
                          <a:pos x="13" y="119"/>
                        </a:cxn>
                        <a:cxn ang="0">
                          <a:pos x="16" y="129"/>
                        </a:cxn>
                        <a:cxn ang="0">
                          <a:pos x="19" y="142"/>
                        </a:cxn>
                        <a:cxn ang="0">
                          <a:pos x="22" y="147"/>
                        </a:cxn>
                        <a:cxn ang="0">
                          <a:pos x="99" y="147"/>
                        </a:cxn>
                        <a:cxn ang="0">
                          <a:pos x="107" y="143"/>
                        </a:cxn>
                        <a:cxn ang="0">
                          <a:pos x="102" y="112"/>
                        </a:cxn>
                        <a:cxn ang="0">
                          <a:pos x="99" y="100"/>
                        </a:cxn>
                        <a:cxn ang="0">
                          <a:pos x="99" y="93"/>
                        </a:cxn>
                        <a:cxn ang="0">
                          <a:pos x="98" y="90"/>
                        </a:cxn>
                        <a:cxn ang="0">
                          <a:pos x="97" y="87"/>
                        </a:cxn>
                        <a:cxn ang="0">
                          <a:pos x="96" y="86"/>
                        </a:cxn>
                        <a:cxn ang="0">
                          <a:pos x="92" y="82"/>
                        </a:cxn>
                        <a:cxn ang="0">
                          <a:pos x="91" y="78"/>
                        </a:cxn>
                        <a:cxn ang="0">
                          <a:pos x="90" y="74"/>
                        </a:cxn>
                        <a:cxn ang="0">
                          <a:pos x="88" y="69"/>
                        </a:cxn>
                        <a:cxn ang="0">
                          <a:pos x="85" y="64"/>
                        </a:cxn>
                        <a:cxn ang="0">
                          <a:pos x="81" y="49"/>
                        </a:cxn>
                        <a:cxn ang="0">
                          <a:pos x="78" y="46"/>
                        </a:cxn>
                        <a:cxn ang="0">
                          <a:pos x="76" y="44"/>
                        </a:cxn>
                        <a:cxn ang="0">
                          <a:pos x="73" y="42"/>
                        </a:cxn>
                        <a:cxn ang="0">
                          <a:pos x="74" y="38"/>
                        </a:cxn>
                        <a:cxn ang="0">
                          <a:pos x="73" y="36"/>
                        </a:cxn>
                        <a:cxn ang="0">
                          <a:pos x="70" y="31"/>
                        </a:cxn>
                        <a:cxn ang="0">
                          <a:pos x="71" y="28"/>
                        </a:cxn>
                        <a:cxn ang="0">
                          <a:pos x="72" y="26"/>
                        </a:cxn>
                        <a:cxn ang="0">
                          <a:pos x="72" y="23"/>
                        </a:cxn>
                        <a:cxn ang="0">
                          <a:pos x="71" y="21"/>
                        </a:cxn>
                        <a:cxn ang="0">
                          <a:pos x="69" y="17"/>
                        </a:cxn>
                        <a:cxn ang="0">
                          <a:pos x="68" y="15"/>
                        </a:cxn>
                        <a:cxn ang="0">
                          <a:pos x="67" y="14"/>
                        </a:cxn>
                        <a:cxn ang="0">
                          <a:pos x="65" y="13"/>
                        </a:cxn>
                        <a:cxn ang="0">
                          <a:pos x="62" y="13"/>
                        </a:cxn>
                        <a:cxn ang="0">
                          <a:pos x="54" y="12"/>
                        </a:cxn>
                        <a:cxn ang="0">
                          <a:pos x="44" y="11"/>
                        </a:cxn>
                        <a:cxn ang="0">
                          <a:pos x="34" y="9"/>
                        </a:cxn>
                        <a:cxn ang="0">
                          <a:pos x="25" y="6"/>
                        </a:cxn>
                        <a:cxn ang="0">
                          <a:pos x="16" y="2"/>
                        </a:cxn>
                      </a:cxnLst>
                      <a:rect l="0" t="0" r="0" b="0"/>
                      <a:pathLst>
                        <a:path w="108" h="148">
                          <a:moveTo>
                            <a:pt x="16" y="2"/>
                          </a:moveTo>
                          <a:lnTo>
                            <a:pt x="4" y="0"/>
                          </a:lnTo>
                          <a:lnTo>
                            <a:pt x="2" y="7"/>
                          </a:lnTo>
                          <a:lnTo>
                            <a:pt x="0" y="18"/>
                          </a:lnTo>
                          <a:lnTo>
                            <a:pt x="1" y="36"/>
                          </a:lnTo>
                          <a:lnTo>
                            <a:pt x="2" y="43"/>
                          </a:lnTo>
                          <a:lnTo>
                            <a:pt x="6" y="55"/>
                          </a:lnTo>
                          <a:lnTo>
                            <a:pt x="6" y="67"/>
                          </a:lnTo>
                          <a:lnTo>
                            <a:pt x="6" y="83"/>
                          </a:lnTo>
                          <a:lnTo>
                            <a:pt x="8" y="99"/>
                          </a:lnTo>
                          <a:lnTo>
                            <a:pt x="9" y="107"/>
                          </a:lnTo>
                          <a:lnTo>
                            <a:pt x="13" y="119"/>
                          </a:lnTo>
                          <a:lnTo>
                            <a:pt x="16" y="129"/>
                          </a:lnTo>
                          <a:lnTo>
                            <a:pt x="19" y="142"/>
                          </a:lnTo>
                          <a:lnTo>
                            <a:pt x="22" y="147"/>
                          </a:lnTo>
                          <a:lnTo>
                            <a:pt x="99" y="147"/>
                          </a:lnTo>
                          <a:lnTo>
                            <a:pt x="107" y="143"/>
                          </a:lnTo>
                          <a:lnTo>
                            <a:pt x="102" y="112"/>
                          </a:lnTo>
                          <a:lnTo>
                            <a:pt x="99" y="100"/>
                          </a:lnTo>
                          <a:lnTo>
                            <a:pt x="99" y="93"/>
                          </a:lnTo>
                          <a:lnTo>
                            <a:pt x="98" y="90"/>
                          </a:lnTo>
                          <a:lnTo>
                            <a:pt x="97" y="87"/>
                          </a:lnTo>
                          <a:lnTo>
                            <a:pt x="96" y="86"/>
                          </a:lnTo>
                          <a:lnTo>
                            <a:pt x="92" y="82"/>
                          </a:lnTo>
                          <a:lnTo>
                            <a:pt x="91" y="78"/>
                          </a:lnTo>
                          <a:lnTo>
                            <a:pt x="90" y="74"/>
                          </a:lnTo>
                          <a:lnTo>
                            <a:pt x="88" y="69"/>
                          </a:lnTo>
                          <a:lnTo>
                            <a:pt x="85" y="64"/>
                          </a:lnTo>
                          <a:lnTo>
                            <a:pt x="81" y="49"/>
                          </a:lnTo>
                          <a:lnTo>
                            <a:pt x="78" y="46"/>
                          </a:lnTo>
                          <a:lnTo>
                            <a:pt x="76" y="44"/>
                          </a:lnTo>
                          <a:lnTo>
                            <a:pt x="73" y="42"/>
                          </a:lnTo>
                          <a:lnTo>
                            <a:pt x="74" y="38"/>
                          </a:lnTo>
                          <a:lnTo>
                            <a:pt x="73" y="36"/>
                          </a:lnTo>
                          <a:lnTo>
                            <a:pt x="70" y="31"/>
                          </a:lnTo>
                          <a:lnTo>
                            <a:pt x="71" y="28"/>
                          </a:lnTo>
                          <a:lnTo>
                            <a:pt x="72" y="26"/>
                          </a:lnTo>
                          <a:lnTo>
                            <a:pt x="72" y="23"/>
                          </a:lnTo>
                          <a:lnTo>
                            <a:pt x="71" y="21"/>
                          </a:lnTo>
                          <a:lnTo>
                            <a:pt x="69" y="17"/>
                          </a:lnTo>
                          <a:lnTo>
                            <a:pt x="68" y="15"/>
                          </a:lnTo>
                          <a:lnTo>
                            <a:pt x="67" y="14"/>
                          </a:lnTo>
                          <a:lnTo>
                            <a:pt x="65" y="13"/>
                          </a:lnTo>
                          <a:lnTo>
                            <a:pt x="62" y="13"/>
                          </a:lnTo>
                          <a:lnTo>
                            <a:pt x="54" y="12"/>
                          </a:lnTo>
                          <a:lnTo>
                            <a:pt x="44" y="11"/>
                          </a:lnTo>
                          <a:lnTo>
                            <a:pt x="34" y="9"/>
                          </a:lnTo>
                          <a:lnTo>
                            <a:pt x="25" y="6"/>
                          </a:lnTo>
                          <a:lnTo>
                            <a:pt x="16" y="2"/>
                          </a:lnTo>
                        </a:path>
                      </a:pathLst>
                    </a:custGeom>
                    <a:solidFill>
                      <a:srgbClr val="7F7F7F">
                        <a:alpha val="100000"/>
                      </a:srgbClr>
                    </a:solidFill>
                    <a:ln w="9525">
                      <a:noFill/>
                    </a:ln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8317" name="未知"/>
                    <p:cNvSpPr/>
                    <p:nvPr/>
                  </p:nvSpPr>
                  <p:spPr>
                    <a:xfrm>
                      <a:off x="42" y="19"/>
                      <a:ext cx="51" cy="102"/>
                    </a:xfrm>
                    <a:custGeom>
                      <a:avLst/>
                      <a:gdLst/>
                      <a:ahLst/>
                      <a:cxnLst>
                        <a:cxn ang="0">
                          <a:pos x="23" y="4"/>
                        </a:cxn>
                        <a:cxn ang="0">
                          <a:pos x="19" y="11"/>
                        </a:cxn>
                        <a:cxn ang="0">
                          <a:pos x="17" y="23"/>
                        </a:cxn>
                        <a:cxn ang="0">
                          <a:pos x="24" y="21"/>
                        </a:cxn>
                        <a:cxn ang="0">
                          <a:pos x="20" y="28"/>
                        </a:cxn>
                        <a:cxn ang="0">
                          <a:pos x="17" y="41"/>
                        </a:cxn>
                        <a:cxn ang="0">
                          <a:pos x="25" y="36"/>
                        </a:cxn>
                        <a:cxn ang="0">
                          <a:pos x="33" y="33"/>
                        </a:cxn>
                        <a:cxn ang="0">
                          <a:pos x="33" y="36"/>
                        </a:cxn>
                        <a:cxn ang="0">
                          <a:pos x="27" y="41"/>
                        </a:cxn>
                        <a:cxn ang="0">
                          <a:pos x="20" y="44"/>
                        </a:cxn>
                        <a:cxn ang="0">
                          <a:pos x="16" y="53"/>
                        </a:cxn>
                        <a:cxn ang="0">
                          <a:pos x="15" y="63"/>
                        </a:cxn>
                        <a:cxn ang="0">
                          <a:pos x="17" y="67"/>
                        </a:cxn>
                        <a:cxn ang="0">
                          <a:pos x="18" y="71"/>
                        </a:cxn>
                        <a:cxn ang="0">
                          <a:pos x="15" y="77"/>
                        </a:cxn>
                        <a:cxn ang="0">
                          <a:pos x="17" y="87"/>
                        </a:cxn>
                        <a:cxn ang="0">
                          <a:pos x="29" y="91"/>
                        </a:cxn>
                        <a:cxn ang="0">
                          <a:pos x="42" y="89"/>
                        </a:cxn>
                        <a:cxn ang="0">
                          <a:pos x="48" y="91"/>
                        </a:cxn>
                        <a:cxn ang="0">
                          <a:pos x="44" y="93"/>
                        </a:cxn>
                        <a:cxn ang="0">
                          <a:pos x="33" y="92"/>
                        </a:cxn>
                        <a:cxn ang="0">
                          <a:pos x="26" y="96"/>
                        </a:cxn>
                        <a:cxn ang="0">
                          <a:pos x="20" y="100"/>
                        </a:cxn>
                        <a:cxn ang="0">
                          <a:pos x="16" y="96"/>
                        </a:cxn>
                        <a:cxn ang="0">
                          <a:pos x="12" y="86"/>
                        </a:cxn>
                        <a:cxn ang="0">
                          <a:pos x="13" y="67"/>
                        </a:cxn>
                        <a:cxn ang="0">
                          <a:pos x="12" y="62"/>
                        </a:cxn>
                        <a:cxn ang="0">
                          <a:pos x="4" y="57"/>
                        </a:cxn>
                        <a:cxn ang="0">
                          <a:pos x="14" y="54"/>
                        </a:cxn>
                        <a:cxn ang="0">
                          <a:pos x="14" y="46"/>
                        </a:cxn>
                        <a:cxn ang="0">
                          <a:pos x="16" y="19"/>
                        </a:cxn>
                        <a:cxn ang="0">
                          <a:pos x="19" y="0"/>
                        </a:cxn>
                      </a:cxnLst>
                      <a:rect l="0" t="0" r="0" b="0"/>
                      <a:pathLst>
                        <a:path w="51" h="102">
                          <a:moveTo>
                            <a:pt x="19" y="0"/>
                          </a:moveTo>
                          <a:lnTo>
                            <a:pt x="23" y="4"/>
                          </a:lnTo>
                          <a:lnTo>
                            <a:pt x="20" y="7"/>
                          </a:lnTo>
                          <a:lnTo>
                            <a:pt x="19" y="11"/>
                          </a:lnTo>
                          <a:lnTo>
                            <a:pt x="18" y="16"/>
                          </a:lnTo>
                          <a:lnTo>
                            <a:pt x="17" y="23"/>
                          </a:lnTo>
                          <a:lnTo>
                            <a:pt x="21" y="22"/>
                          </a:lnTo>
                          <a:lnTo>
                            <a:pt x="24" y="21"/>
                          </a:lnTo>
                          <a:lnTo>
                            <a:pt x="27" y="22"/>
                          </a:lnTo>
                          <a:lnTo>
                            <a:pt x="20" y="28"/>
                          </a:lnTo>
                          <a:lnTo>
                            <a:pt x="17" y="32"/>
                          </a:lnTo>
                          <a:lnTo>
                            <a:pt x="17" y="41"/>
                          </a:lnTo>
                          <a:lnTo>
                            <a:pt x="18" y="41"/>
                          </a:lnTo>
                          <a:lnTo>
                            <a:pt x="25" y="36"/>
                          </a:lnTo>
                          <a:lnTo>
                            <a:pt x="28" y="34"/>
                          </a:lnTo>
                          <a:lnTo>
                            <a:pt x="33" y="33"/>
                          </a:lnTo>
                          <a:lnTo>
                            <a:pt x="35" y="33"/>
                          </a:lnTo>
                          <a:lnTo>
                            <a:pt x="33" y="36"/>
                          </a:lnTo>
                          <a:lnTo>
                            <a:pt x="30" y="39"/>
                          </a:lnTo>
                          <a:lnTo>
                            <a:pt x="27" y="41"/>
                          </a:lnTo>
                          <a:lnTo>
                            <a:pt x="23" y="42"/>
                          </a:lnTo>
                          <a:lnTo>
                            <a:pt x="20" y="44"/>
                          </a:lnTo>
                          <a:lnTo>
                            <a:pt x="17" y="47"/>
                          </a:lnTo>
                          <a:lnTo>
                            <a:pt x="16" y="53"/>
                          </a:lnTo>
                          <a:lnTo>
                            <a:pt x="15" y="57"/>
                          </a:lnTo>
                          <a:lnTo>
                            <a:pt x="15" y="63"/>
                          </a:lnTo>
                          <a:lnTo>
                            <a:pt x="15" y="68"/>
                          </a:lnTo>
                          <a:lnTo>
                            <a:pt x="17" y="67"/>
                          </a:lnTo>
                          <a:lnTo>
                            <a:pt x="19" y="67"/>
                          </a:lnTo>
                          <a:lnTo>
                            <a:pt x="18" y="71"/>
                          </a:lnTo>
                          <a:lnTo>
                            <a:pt x="14" y="75"/>
                          </a:lnTo>
                          <a:lnTo>
                            <a:pt x="15" y="77"/>
                          </a:lnTo>
                          <a:lnTo>
                            <a:pt x="16" y="83"/>
                          </a:lnTo>
                          <a:lnTo>
                            <a:pt x="17" y="87"/>
                          </a:lnTo>
                          <a:lnTo>
                            <a:pt x="23" y="92"/>
                          </a:lnTo>
                          <a:lnTo>
                            <a:pt x="29" y="91"/>
                          </a:lnTo>
                          <a:lnTo>
                            <a:pt x="38" y="90"/>
                          </a:lnTo>
                          <a:lnTo>
                            <a:pt x="42" y="89"/>
                          </a:lnTo>
                          <a:lnTo>
                            <a:pt x="45" y="90"/>
                          </a:lnTo>
                          <a:lnTo>
                            <a:pt x="48" y="91"/>
                          </a:lnTo>
                          <a:lnTo>
                            <a:pt x="50" y="93"/>
                          </a:lnTo>
                          <a:lnTo>
                            <a:pt x="44" y="93"/>
                          </a:lnTo>
                          <a:lnTo>
                            <a:pt x="38" y="92"/>
                          </a:lnTo>
                          <a:lnTo>
                            <a:pt x="33" y="92"/>
                          </a:lnTo>
                          <a:lnTo>
                            <a:pt x="29" y="93"/>
                          </a:lnTo>
                          <a:lnTo>
                            <a:pt x="26" y="96"/>
                          </a:lnTo>
                          <a:lnTo>
                            <a:pt x="36" y="99"/>
                          </a:lnTo>
                          <a:lnTo>
                            <a:pt x="20" y="100"/>
                          </a:lnTo>
                          <a:lnTo>
                            <a:pt x="10" y="101"/>
                          </a:lnTo>
                          <a:lnTo>
                            <a:pt x="16" y="96"/>
                          </a:lnTo>
                          <a:lnTo>
                            <a:pt x="16" y="93"/>
                          </a:lnTo>
                          <a:lnTo>
                            <a:pt x="12" y="86"/>
                          </a:lnTo>
                          <a:lnTo>
                            <a:pt x="11" y="76"/>
                          </a:lnTo>
                          <a:lnTo>
                            <a:pt x="13" y="67"/>
                          </a:lnTo>
                          <a:lnTo>
                            <a:pt x="10" y="65"/>
                          </a:lnTo>
                          <a:lnTo>
                            <a:pt x="12" y="62"/>
                          </a:lnTo>
                          <a:lnTo>
                            <a:pt x="0" y="61"/>
                          </a:lnTo>
                          <a:lnTo>
                            <a:pt x="4" y="57"/>
                          </a:lnTo>
                          <a:lnTo>
                            <a:pt x="9" y="58"/>
                          </a:lnTo>
                          <a:lnTo>
                            <a:pt x="14" y="54"/>
                          </a:lnTo>
                          <a:lnTo>
                            <a:pt x="12" y="51"/>
                          </a:lnTo>
                          <a:lnTo>
                            <a:pt x="14" y="46"/>
                          </a:lnTo>
                          <a:lnTo>
                            <a:pt x="15" y="29"/>
                          </a:lnTo>
                          <a:lnTo>
                            <a:pt x="16" y="19"/>
                          </a:lnTo>
                          <a:lnTo>
                            <a:pt x="18" y="4"/>
                          </a:lnTo>
                          <a:lnTo>
                            <a:pt x="19" y="0"/>
                          </a:lnTo>
                        </a:path>
                      </a:pathLst>
                    </a:custGeom>
                    <a:solidFill>
                      <a:srgbClr val="5F5F5F">
                        <a:alpha val="100000"/>
                      </a:srgbClr>
                    </a:solidFill>
                    <a:ln w="9525">
                      <a:noFill/>
                    </a:ln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8318" name="未知"/>
                    <p:cNvSpPr/>
                    <p:nvPr/>
                  </p:nvSpPr>
                  <p:spPr>
                    <a:xfrm>
                      <a:off x="29" y="69"/>
                      <a:ext cx="22" cy="17"/>
                    </a:xfrm>
                    <a:custGeom>
                      <a:avLst/>
                      <a:gdLst/>
                      <a:ahLst/>
                      <a:cxnLst>
                        <a:cxn ang="0">
                          <a:pos x="21" y="0"/>
                        </a:cxn>
                        <a:cxn ang="0">
                          <a:pos x="0" y="16"/>
                        </a:cxn>
                        <a:cxn ang="0">
                          <a:pos x="12" y="16"/>
                        </a:cxn>
                        <a:cxn ang="0">
                          <a:pos x="21" y="0"/>
                        </a:cxn>
                      </a:cxnLst>
                      <a:rect l="0" t="0" r="0" b="0"/>
                      <a:pathLst>
                        <a:path w="22" h="17">
                          <a:moveTo>
                            <a:pt x="21" y="0"/>
                          </a:moveTo>
                          <a:lnTo>
                            <a:pt x="0" y="16"/>
                          </a:lnTo>
                          <a:lnTo>
                            <a:pt x="12" y="16"/>
                          </a:lnTo>
                          <a:lnTo>
                            <a:pt x="21" y="0"/>
                          </a:lnTo>
                        </a:path>
                      </a:pathLst>
                    </a:custGeom>
                    <a:solidFill>
                      <a:srgbClr val="5F5F5F">
                        <a:alpha val="100000"/>
                      </a:srgbClr>
                    </a:solidFill>
                    <a:ln w="9525">
                      <a:noFill/>
                    </a:ln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grpSp>
                  <p:nvGrpSpPr>
                    <p:cNvPr id="8319" name="Group 35"/>
                    <p:cNvGrpSpPr/>
                    <p:nvPr/>
                  </p:nvGrpSpPr>
                  <p:grpSpPr>
                    <a:xfrm>
                      <a:off x="0" y="0"/>
                      <a:ext cx="37" cy="151"/>
                      <a:chOff x="0" y="0"/>
                      <a:chExt cx="37" cy="151"/>
                    </a:xfrm>
                  </p:grpSpPr>
                  <p:sp>
                    <p:nvSpPr>
                      <p:cNvPr id="8320" name="未知"/>
                      <p:cNvSpPr/>
                      <p:nvPr/>
                    </p:nvSpPr>
                    <p:spPr>
                      <a:xfrm>
                        <a:off x="1" y="3"/>
                        <a:ext cx="36" cy="148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15" y="2"/>
                          </a:cxn>
                          <a:cxn ang="0">
                            <a:pos x="3" y="0"/>
                          </a:cxn>
                          <a:cxn ang="0">
                            <a:pos x="2" y="7"/>
                          </a:cxn>
                          <a:cxn ang="0">
                            <a:pos x="0" y="18"/>
                          </a:cxn>
                          <a:cxn ang="0">
                            <a:pos x="1" y="36"/>
                          </a:cxn>
                          <a:cxn ang="0">
                            <a:pos x="2" y="43"/>
                          </a:cxn>
                          <a:cxn ang="0">
                            <a:pos x="5" y="55"/>
                          </a:cxn>
                          <a:cxn ang="0">
                            <a:pos x="5" y="67"/>
                          </a:cxn>
                          <a:cxn ang="0">
                            <a:pos x="6" y="83"/>
                          </a:cxn>
                          <a:cxn ang="0">
                            <a:pos x="8" y="99"/>
                          </a:cxn>
                          <a:cxn ang="0">
                            <a:pos x="8" y="107"/>
                          </a:cxn>
                          <a:cxn ang="0">
                            <a:pos x="12" y="119"/>
                          </a:cxn>
                          <a:cxn ang="0">
                            <a:pos x="15" y="129"/>
                          </a:cxn>
                          <a:cxn ang="0">
                            <a:pos x="18" y="142"/>
                          </a:cxn>
                          <a:cxn ang="0">
                            <a:pos x="21" y="147"/>
                          </a:cxn>
                          <a:cxn ang="0">
                            <a:pos x="31" y="147"/>
                          </a:cxn>
                          <a:cxn ang="0">
                            <a:pos x="29" y="143"/>
                          </a:cxn>
                          <a:cxn ang="0">
                            <a:pos x="26" y="134"/>
                          </a:cxn>
                          <a:cxn ang="0">
                            <a:pos x="23" y="127"/>
                          </a:cxn>
                          <a:cxn ang="0">
                            <a:pos x="21" y="119"/>
                          </a:cxn>
                          <a:cxn ang="0">
                            <a:pos x="20" y="111"/>
                          </a:cxn>
                          <a:cxn ang="0">
                            <a:pos x="20" y="103"/>
                          </a:cxn>
                          <a:cxn ang="0">
                            <a:pos x="21" y="96"/>
                          </a:cxn>
                          <a:cxn ang="0">
                            <a:pos x="23" y="84"/>
                          </a:cxn>
                          <a:cxn ang="0">
                            <a:pos x="25" y="76"/>
                          </a:cxn>
                          <a:cxn ang="0">
                            <a:pos x="28" y="67"/>
                          </a:cxn>
                          <a:cxn ang="0">
                            <a:pos x="32" y="57"/>
                          </a:cxn>
                          <a:cxn ang="0">
                            <a:pos x="32" y="51"/>
                          </a:cxn>
                          <a:cxn ang="0">
                            <a:pos x="33" y="44"/>
                          </a:cxn>
                          <a:cxn ang="0">
                            <a:pos x="34" y="40"/>
                          </a:cxn>
                          <a:cxn ang="0">
                            <a:pos x="18" y="36"/>
                          </a:cxn>
                          <a:cxn ang="0">
                            <a:pos x="35" y="27"/>
                          </a:cxn>
                          <a:cxn ang="0">
                            <a:pos x="29" y="22"/>
                          </a:cxn>
                          <a:cxn ang="0">
                            <a:pos x="25" y="17"/>
                          </a:cxn>
                          <a:cxn ang="0">
                            <a:pos x="20" y="10"/>
                          </a:cxn>
                          <a:cxn ang="0">
                            <a:pos x="15" y="2"/>
                          </a:cxn>
                        </a:cxnLst>
                        <a:rect l="0" t="0" r="0" b="0"/>
                        <a:pathLst>
                          <a:path w="36" h="148">
                            <a:moveTo>
                              <a:pt x="15" y="2"/>
                            </a:moveTo>
                            <a:lnTo>
                              <a:pt x="3" y="0"/>
                            </a:lnTo>
                            <a:lnTo>
                              <a:pt x="2" y="7"/>
                            </a:lnTo>
                            <a:lnTo>
                              <a:pt x="0" y="18"/>
                            </a:lnTo>
                            <a:lnTo>
                              <a:pt x="1" y="36"/>
                            </a:lnTo>
                            <a:lnTo>
                              <a:pt x="2" y="43"/>
                            </a:lnTo>
                            <a:lnTo>
                              <a:pt x="5" y="55"/>
                            </a:lnTo>
                            <a:lnTo>
                              <a:pt x="5" y="67"/>
                            </a:lnTo>
                            <a:lnTo>
                              <a:pt x="6" y="83"/>
                            </a:lnTo>
                            <a:lnTo>
                              <a:pt x="8" y="99"/>
                            </a:lnTo>
                            <a:lnTo>
                              <a:pt x="8" y="107"/>
                            </a:lnTo>
                            <a:lnTo>
                              <a:pt x="12" y="119"/>
                            </a:lnTo>
                            <a:lnTo>
                              <a:pt x="15" y="129"/>
                            </a:lnTo>
                            <a:lnTo>
                              <a:pt x="18" y="142"/>
                            </a:lnTo>
                            <a:lnTo>
                              <a:pt x="21" y="147"/>
                            </a:lnTo>
                            <a:lnTo>
                              <a:pt x="31" y="147"/>
                            </a:lnTo>
                            <a:lnTo>
                              <a:pt x="29" y="143"/>
                            </a:lnTo>
                            <a:lnTo>
                              <a:pt x="26" y="134"/>
                            </a:lnTo>
                            <a:lnTo>
                              <a:pt x="23" y="127"/>
                            </a:lnTo>
                            <a:lnTo>
                              <a:pt x="21" y="119"/>
                            </a:lnTo>
                            <a:lnTo>
                              <a:pt x="20" y="111"/>
                            </a:lnTo>
                            <a:lnTo>
                              <a:pt x="20" y="103"/>
                            </a:lnTo>
                            <a:lnTo>
                              <a:pt x="21" y="96"/>
                            </a:lnTo>
                            <a:lnTo>
                              <a:pt x="23" y="84"/>
                            </a:lnTo>
                            <a:lnTo>
                              <a:pt x="25" y="76"/>
                            </a:lnTo>
                            <a:lnTo>
                              <a:pt x="28" y="67"/>
                            </a:lnTo>
                            <a:lnTo>
                              <a:pt x="32" y="57"/>
                            </a:lnTo>
                            <a:lnTo>
                              <a:pt x="32" y="51"/>
                            </a:lnTo>
                            <a:lnTo>
                              <a:pt x="33" y="44"/>
                            </a:lnTo>
                            <a:lnTo>
                              <a:pt x="34" y="40"/>
                            </a:lnTo>
                            <a:lnTo>
                              <a:pt x="18" y="36"/>
                            </a:lnTo>
                            <a:lnTo>
                              <a:pt x="35" y="27"/>
                            </a:lnTo>
                            <a:lnTo>
                              <a:pt x="29" y="22"/>
                            </a:lnTo>
                            <a:lnTo>
                              <a:pt x="25" y="17"/>
                            </a:lnTo>
                            <a:lnTo>
                              <a:pt x="20" y="10"/>
                            </a:lnTo>
                            <a:lnTo>
                              <a:pt x="15" y="2"/>
                            </a:lnTo>
                          </a:path>
                        </a:pathLst>
                      </a:custGeom>
                      <a:solidFill>
                        <a:srgbClr val="5F5F5F">
                          <a:alpha val="100000"/>
                        </a:srgbClr>
                      </a:solidFill>
                      <a:ln w="9525">
                        <a:noFill/>
                      </a:ln>
                    </p:spPr>
                    <p:txBody>
                      <a:bodyPr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8321" name="未知"/>
                      <p:cNvSpPr/>
                      <p:nvPr/>
                    </p:nvSpPr>
                    <p:spPr>
                      <a:xfrm>
                        <a:off x="0" y="0"/>
                        <a:ext cx="35" cy="148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14" y="2"/>
                          </a:cxn>
                          <a:cxn ang="0">
                            <a:pos x="3" y="0"/>
                          </a:cxn>
                          <a:cxn ang="0">
                            <a:pos x="1" y="7"/>
                          </a:cxn>
                          <a:cxn ang="0">
                            <a:pos x="0" y="18"/>
                          </a:cxn>
                          <a:cxn ang="0">
                            <a:pos x="1" y="36"/>
                          </a:cxn>
                          <a:cxn ang="0">
                            <a:pos x="2" y="43"/>
                          </a:cxn>
                          <a:cxn ang="0">
                            <a:pos x="5" y="55"/>
                          </a:cxn>
                          <a:cxn ang="0">
                            <a:pos x="5" y="67"/>
                          </a:cxn>
                          <a:cxn ang="0">
                            <a:pos x="6" y="83"/>
                          </a:cxn>
                          <a:cxn ang="0">
                            <a:pos x="7" y="99"/>
                          </a:cxn>
                          <a:cxn ang="0">
                            <a:pos x="8" y="107"/>
                          </a:cxn>
                          <a:cxn ang="0">
                            <a:pos x="12" y="119"/>
                          </a:cxn>
                          <a:cxn ang="0">
                            <a:pos x="14" y="129"/>
                          </a:cxn>
                          <a:cxn ang="0">
                            <a:pos x="18" y="142"/>
                          </a:cxn>
                          <a:cxn ang="0">
                            <a:pos x="20" y="147"/>
                          </a:cxn>
                          <a:cxn ang="0">
                            <a:pos x="30" y="147"/>
                          </a:cxn>
                          <a:cxn ang="0">
                            <a:pos x="28" y="143"/>
                          </a:cxn>
                          <a:cxn ang="0">
                            <a:pos x="25" y="134"/>
                          </a:cxn>
                          <a:cxn ang="0">
                            <a:pos x="23" y="127"/>
                          </a:cxn>
                          <a:cxn ang="0">
                            <a:pos x="21" y="119"/>
                          </a:cxn>
                          <a:cxn ang="0">
                            <a:pos x="20" y="111"/>
                          </a:cxn>
                          <a:cxn ang="0">
                            <a:pos x="20" y="103"/>
                          </a:cxn>
                          <a:cxn ang="0">
                            <a:pos x="20" y="96"/>
                          </a:cxn>
                          <a:cxn ang="0">
                            <a:pos x="22" y="84"/>
                          </a:cxn>
                          <a:cxn ang="0">
                            <a:pos x="24" y="76"/>
                          </a:cxn>
                          <a:cxn ang="0">
                            <a:pos x="27" y="67"/>
                          </a:cxn>
                          <a:cxn ang="0">
                            <a:pos x="31" y="57"/>
                          </a:cxn>
                          <a:cxn ang="0">
                            <a:pos x="31" y="51"/>
                          </a:cxn>
                          <a:cxn ang="0">
                            <a:pos x="33" y="44"/>
                          </a:cxn>
                          <a:cxn ang="0">
                            <a:pos x="33" y="40"/>
                          </a:cxn>
                          <a:cxn ang="0">
                            <a:pos x="18" y="36"/>
                          </a:cxn>
                          <a:cxn ang="0">
                            <a:pos x="34" y="27"/>
                          </a:cxn>
                          <a:cxn ang="0">
                            <a:pos x="28" y="22"/>
                          </a:cxn>
                          <a:cxn ang="0">
                            <a:pos x="24" y="17"/>
                          </a:cxn>
                          <a:cxn ang="0">
                            <a:pos x="19" y="10"/>
                          </a:cxn>
                          <a:cxn ang="0">
                            <a:pos x="14" y="2"/>
                          </a:cxn>
                        </a:cxnLst>
                        <a:rect l="0" t="0" r="0" b="0"/>
                        <a:pathLst>
                          <a:path w="35" h="148">
                            <a:moveTo>
                              <a:pt x="14" y="2"/>
                            </a:moveTo>
                            <a:lnTo>
                              <a:pt x="3" y="0"/>
                            </a:lnTo>
                            <a:lnTo>
                              <a:pt x="1" y="7"/>
                            </a:lnTo>
                            <a:lnTo>
                              <a:pt x="0" y="18"/>
                            </a:lnTo>
                            <a:lnTo>
                              <a:pt x="1" y="36"/>
                            </a:lnTo>
                            <a:lnTo>
                              <a:pt x="2" y="43"/>
                            </a:lnTo>
                            <a:lnTo>
                              <a:pt x="5" y="55"/>
                            </a:lnTo>
                            <a:lnTo>
                              <a:pt x="5" y="67"/>
                            </a:lnTo>
                            <a:lnTo>
                              <a:pt x="6" y="83"/>
                            </a:lnTo>
                            <a:lnTo>
                              <a:pt x="7" y="99"/>
                            </a:lnTo>
                            <a:lnTo>
                              <a:pt x="8" y="107"/>
                            </a:lnTo>
                            <a:lnTo>
                              <a:pt x="12" y="119"/>
                            </a:lnTo>
                            <a:lnTo>
                              <a:pt x="14" y="129"/>
                            </a:lnTo>
                            <a:lnTo>
                              <a:pt x="18" y="142"/>
                            </a:lnTo>
                            <a:lnTo>
                              <a:pt x="20" y="147"/>
                            </a:lnTo>
                            <a:lnTo>
                              <a:pt x="30" y="147"/>
                            </a:lnTo>
                            <a:lnTo>
                              <a:pt x="28" y="143"/>
                            </a:lnTo>
                            <a:lnTo>
                              <a:pt x="25" y="134"/>
                            </a:lnTo>
                            <a:lnTo>
                              <a:pt x="23" y="127"/>
                            </a:lnTo>
                            <a:lnTo>
                              <a:pt x="21" y="119"/>
                            </a:lnTo>
                            <a:lnTo>
                              <a:pt x="20" y="111"/>
                            </a:lnTo>
                            <a:lnTo>
                              <a:pt x="20" y="103"/>
                            </a:lnTo>
                            <a:lnTo>
                              <a:pt x="20" y="96"/>
                            </a:lnTo>
                            <a:lnTo>
                              <a:pt x="22" y="84"/>
                            </a:lnTo>
                            <a:lnTo>
                              <a:pt x="24" y="76"/>
                            </a:lnTo>
                            <a:lnTo>
                              <a:pt x="27" y="67"/>
                            </a:lnTo>
                            <a:lnTo>
                              <a:pt x="31" y="57"/>
                            </a:lnTo>
                            <a:lnTo>
                              <a:pt x="31" y="51"/>
                            </a:lnTo>
                            <a:lnTo>
                              <a:pt x="33" y="44"/>
                            </a:lnTo>
                            <a:lnTo>
                              <a:pt x="33" y="40"/>
                            </a:lnTo>
                            <a:lnTo>
                              <a:pt x="18" y="36"/>
                            </a:lnTo>
                            <a:lnTo>
                              <a:pt x="34" y="27"/>
                            </a:lnTo>
                            <a:lnTo>
                              <a:pt x="28" y="22"/>
                            </a:lnTo>
                            <a:lnTo>
                              <a:pt x="24" y="17"/>
                            </a:lnTo>
                            <a:lnTo>
                              <a:pt x="19" y="10"/>
                            </a:lnTo>
                            <a:lnTo>
                              <a:pt x="14" y="2"/>
                            </a:lnTo>
                          </a:path>
                        </a:pathLst>
                      </a:custGeom>
                      <a:solidFill>
                        <a:srgbClr val="7F7F7F">
                          <a:alpha val="100000"/>
                        </a:srgbClr>
                      </a:solidFill>
                      <a:ln w="9525">
                        <a:noFill/>
                      </a:ln>
                    </p:spPr>
                    <p:txBody>
                      <a:bodyPr/>
                      <a:lstStyle/>
                      <a:p>
                        <a:endParaRPr lang="zh-CN" altLang="en-US"/>
                      </a:p>
                    </p:txBody>
                  </p:sp>
                </p:grpSp>
              </p:grpSp>
            </p:grpSp>
          </p:grpSp>
          <p:grpSp>
            <p:nvGrpSpPr>
              <p:cNvPr id="8282" name="Group 38"/>
              <p:cNvGrpSpPr/>
              <p:nvPr/>
            </p:nvGrpSpPr>
            <p:grpSpPr>
              <a:xfrm>
                <a:off x="81" y="0"/>
                <a:ext cx="87" cy="100"/>
                <a:chOff x="0" y="0"/>
                <a:chExt cx="87" cy="100"/>
              </a:xfrm>
            </p:grpSpPr>
            <p:sp>
              <p:nvSpPr>
                <p:cNvPr id="8283" name="未知"/>
                <p:cNvSpPr/>
                <p:nvPr/>
              </p:nvSpPr>
              <p:spPr>
                <a:xfrm>
                  <a:off x="3" y="3"/>
                  <a:ext cx="82" cy="97"/>
                </a:xfrm>
                <a:custGeom>
                  <a:avLst/>
                  <a:gdLst/>
                  <a:ahLst/>
                  <a:cxnLst>
                    <a:cxn ang="0">
                      <a:pos x="1" y="49"/>
                    </a:cxn>
                    <a:cxn ang="0">
                      <a:pos x="0" y="56"/>
                    </a:cxn>
                    <a:cxn ang="0">
                      <a:pos x="5" y="65"/>
                    </a:cxn>
                    <a:cxn ang="0">
                      <a:pos x="13" y="71"/>
                    </a:cxn>
                    <a:cxn ang="0">
                      <a:pos x="20" y="74"/>
                    </a:cxn>
                    <a:cxn ang="0">
                      <a:pos x="23" y="75"/>
                    </a:cxn>
                    <a:cxn ang="0">
                      <a:pos x="25" y="80"/>
                    </a:cxn>
                    <a:cxn ang="0">
                      <a:pos x="27" y="83"/>
                    </a:cxn>
                    <a:cxn ang="0">
                      <a:pos x="32" y="87"/>
                    </a:cxn>
                    <a:cxn ang="0">
                      <a:pos x="40" y="93"/>
                    </a:cxn>
                    <a:cxn ang="0">
                      <a:pos x="45" y="96"/>
                    </a:cxn>
                    <a:cxn ang="0">
                      <a:pos x="51" y="96"/>
                    </a:cxn>
                    <a:cxn ang="0">
                      <a:pos x="56" y="94"/>
                    </a:cxn>
                    <a:cxn ang="0">
                      <a:pos x="61" y="91"/>
                    </a:cxn>
                    <a:cxn ang="0">
                      <a:pos x="68" y="89"/>
                    </a:cxn>
                    <a:cxn ang="0">
                      <a:pos x="75" y="81"/>
                    </a:cxn>
                    <a:cxn ang="0">
                      <a:pos x="80" y="74"/>
                    </a:cxn>
                    <a:cxn ang="0">
                      <a:pos x="81" y="64"/>
                    </a:cxn>
                    <a:cxn ang="0">
                      <a:pos x="79" y="55"/>
                    </a:cxn>
                    <a:cxn ang="0">
                      <a:pos x="78" y="46"/>
                    </a:cxn>
                    <a:cxn ang="0">
                      <a:pos x="74" y="34"/>
                    </a:cxn>
                    <a:cxn ang="0">
                      <a:pos x="70" y="27"/>
                    </a:cxn>
                    <a:cxn ang="0">
                      <a:pos x="64" y="16"/>
                    </a:cxn>
                    <a:cxn ang="0">
                      <a:pos x="56" y="6"/>
                    </a:cxn>
                    <a:cxn ang="0">
                      <a:pos x="45" y="1"/>
                    </a:cxn>
                    <a:cxn ang="0">
                      <a:pos x="35" y="0"/>
                    </a:cxn>
                    <a:cxn ang="0">
                      <a:pos x="27" y="1"/>
                    </a:cxn>
                    <a:cxn ang="0">
                      <a:pos x="16" y="6"/>
                    </a:cxn>
                    <a:cxn ang="0">
                      <a:pos x="7" y="12"/>
                    </a:cxn>
                    <a:cxn ang="0">
                      <a:pos x="2" y="20"/>
                    </a:cxn>
                    <a:cxn ang="0">
                      <a:pos x="1" y="34"/>
                    </a:cxn>
                    <a:cxn ang="0">
                      <a:pos x="3" y="49"/>
                    </a:cxn>
                  </a:cxnLst>
                  <a:rect l="0" t="0" r="0" b="0"/>
                  <a:pathLst>
                    <a:path w="82" h="97">
                      <a:moveTo>
                        <a:pt x="3" y="49"/>
                      </a:moveTo>
                      <a:lnTo>
                        <a:pt x="1" y="49"/>
                      </a:lnTo>
                      <a:lnTo>
                        <a:pt x="0" y="51"/>
                      </a:lnTo>
                      <a:lnTo>
                        <a:pt x="0" y="56"/>
                      </a:lnTo>
                      <a:lnTo>
                        <a:pt x="2" y="62"/>
                      </a:lnTo>
                      <a:lnTo>
                        <a:pt x="5" y="65"/>
                      </a:lnTo>
                      <a:lnTo>
                        <a:pt x="8" y="68"/>
                      </a:lnTo>
                      <a:lnTo>
                        <a:pt x="13" y="71"/>
                      </a:lnTo>
                      <a:lnTo>
                        <a:pt x="16" y="73"/>
                      </a:lnTo>
                      <a:lnTo>
                        <a:pt x="20" y="74"/>
                      </a:lnTo>
                      <a:lnTo>
                        <a:pt x="22" y="74"/>
                      </a:lnTo>
                      <a:lnTo>
                        <a:pt x="23" y="75"/>
                      </a:lnTo>
                      <a:lnTo>
                        <a:pt x="24" y="77"/>
                      </a:lnTo>
                      <a:lnTo>
                        <a:pt x="25" y="80"/>
                      </a:lnTo>
                      <a:lnTo>
                        <a:pt x="26" y="82"/>
                      </a:lnTo>
                      <a:lnTo>
                        <a:pt x="27" y="83"/>
                      </a:lnTo>
                      <a:lnTo>
                        <a:pt x="29" y="85"/>
                      </a:lnTo>
                      <a:lnTo>
                        <a:pt x="32" y="87"/>
                      </a:lnTo>
                      <a:lnTo>
                        <a:pt x="36" y="89"/>
                      </a:lnTo>
                      <a:lnTo>
                        <a:pt x="40" y="93"/>
                      </a:lnTo>
                      <a:lnTo>
                        <a:pt x="43" y="95"/>
                      </a:lnTo>
                      <a:lnTo>
                        <a:pt x="45" y="96"/>
                      </a:lnTo>
                      <a:lnTo>
                        <a:pt x="48" y="96"/>
                      </a:lnTo>
                      <a:lnTo>
                        <a:pt x="51" y="96"/>
                      </a:lnTo>
                      <a:lnTo>
                        <a:pt x="53" y="95"/>
                      </a:lnTo>
                      <a:lnTo>
                        <a:pt x="56" y="94"/>
                      </a:lnTo>
                      <a:lnTo>
                        <a:pt x="59" y="93"/>
                      </a:lnTo>
                      <a:lnTo>
                        <a:pt x="61" y="91"/>
                      </a:lnTo>
                      <a:lnTo>
                        <a:pt x="64" y="89"/>
                      </a:lnTo>
                      <a:lnTo>
                        <a:pt x="68" y="89"/>
                      </a:lnTo>
                      <a:lnTo>
                        <a:pt x="72" y="87"/>
                      </a:lnTo>
                      <a:lnTo>
                        <a:pt x="75" y="81"/>
                      </a:lnTo>
                      <a:lnTo>
                        <a:pt x="77" y="78"/>
                      </a:lnTo>
                      <a:lnTo>
                        <a:pt x="80" y="74"/>
                      </a:lnTo>
                      <a:lnTo>
                        <a:pt x="81" y="69"/>
                      </a:lnTo>
                      <a:lnTo>
                        <a:pt x="81" y="64"/>
                      </a:lnTo>
                      <a:lnTo>
                        <a:pt x="80" y="59"/>
                      </a:lnTo>
                      <a:lnTo>
                        <a:pt x="79" y="55"/>
                      </a:lnTo>
                      <a:lnTo>
                        <a:pt x="78" y="51"/>
                      </a:lnTo>
                      <a:lnTo>
                        <a:pt x="78" y="46"/>
                      </a:lnTo>
                      <a:lnTo>
                        <a:pt x="76" y="39"/>
                      </a:lnTo>
                      <a:lnTo>
                        <a:pt x="74" y="34"/>
                      </a:lnTo>
                      <a:lnTo>
                        <a:pt x="71" y="31"/>
                      </a:lnTo>
                      <a:lnTo>
                        <a:pt x="70" y="27"/>
                      </a:lnTo>
                      <a:lnTo>
                        <a:pt x="68" y="21"/>
                      </a:lnTo>
                      <a:lnTo>
                        <a:pt x="64" y="16"/>
                      </a:lnTo>
                      <a:lnTo>
                        <a:pt x="60" y="11"/>
                      </a:lnTo>
                      <a:lnTo>
                        <a:pt x="56" y="6"/>
                      </a:lnTo>
                      <a:lnTo>
                        <a:pt x="51" y="3"/>
                      </a:lnTo>
                      <a:lnTo>
                        <a:pt x="45" y="1"/>
                      </a:lnTo>
                      <a:lnTo>
                        <a:pt x="40" y="0"/>
                      </a:lnTo>
                      <a:lnTo>
                        <a:pt x="35" y="0"/>
                      </a:lnTo>
                      <a:lnTo>
                        <a:pt x="28" y="1"/>
                      </a:lnTo>
                      <a:lnTo>
                        <a:pt x="27" y="1"/>
                      </a:lnTo>
                      <a:lnTo>
                        <a:pt x="22" y="3"/>
                      </a:lnTo>
                      <a:lnTo>
                        <a:pt x="16" y="6"/>
                      </a:lnTo>
                      <a:lnTo>
                        <a:pt x="10" y="9"/>
                      </a:lnTo>
                      <a:lnTo>
                        <a:pt x="7" y="12"/>
                      </a:lnTo>
                      <a:lnTo>
                        <a:pt x="4" y="15"/>
                      </a:lnTo>
                      <a:lnTo>
                        <a:pt x="2" y="20"/>
                      </a:lnTo>
                      <a:lnTo>
                        <a:pt x="1" y="27"/>
                      </a:lnTo>
                      <a:lnTo>
                        <a:pt x="1" y="34"/>
                      </a:lnTo>
                      <a:lnTo>
                        <a:pt x="1" y="41"/>
                      </a:lnTo>
                      <a:lnTo>
                        <a:pt x="3" y="49"/>
                      </a:lnTo>
                    </a:path>
                  </a:pathLst>
                </a:custGeom>
                <a:solidFill>
                  <a:srgbClr val="FFBFBF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grpSp>
              <p:nvGrpSpPr>
                <p:cNvPr id="8284" name="Group 40"/>
                <p:cNvGrpSpPr/>
                <p:nvPr/>
              </p:nvGrpSpPr>
              <p:grpSpPr>
                <a:xfrm>
                  <a:off x="15" y="33"/>
                  <a:ext cx="72" cy="59"/>
                  <a:chOff x="0" y="0"/>
                  <a:chExt cx="72" cy="59"/>
                </a:xfrm>
              </p:grpSpPr>
              <p:grpSp>
                <p:nvGrpSpPr>
                  <p:cNvPr id="8294" name="Group 41"/>
                  <p:cNvGrpSpPr/>
                  <p:nvPr/>
                </p:nvGrpSpPr>
                <p:grpSpPr>
                  <a:xfrm>
                    <a:off x="0" y="0"/>
                    <a:ext cx="72" cy="59"/>
                    <a:chOff x="0" y="0"/>
                    <a:chExt cx="72" cy="59"/>
                  </a:xfrm>
                </p:grpSpPr>
                <p:sp>
                  <p:nvSpPr>
                    <p:cNvPr id="8301" name="未知"/>
                    <p:cNvSpPr/>
                    <p:nvPr/>
                  </p:nvSpPr>
                  <p:spPr>
                    <a:xfrm>
                      <a:off x="44" y="0"/>
                      <a:ext cx="18" cy="27"/>
                    </a:xfrm>
                    <a:custGeom>
                      <a:avLst/>
                      <a:gdLst/>
                      <a:ahLst/>
                      <a:cxnLst>
                        <a:cxn ang="0">
                          <a:pos x="11" y="0"/>
                        </a:cxn>
                        <a:cxn ang="0">
                          <a:pos x="11" y="2"/>
                        </a:cxn>
                        <a:cxn ang="0">
                          <a:pos x="11" y="4"/>
                        </a:cxn>
                        <a:cxn ang="0">
                          <a:pos x="9" y="4"/>
                        </a:cxn>
                        <a:cxn ang="0">
                          <a:pos x="7" y="6"/>
                        </a:cxn>
                        <a:cxn ang="0">
                          <a:pos x="5" y="8"/>
                        </a:cxn>
                        <a:cxn ang="0">
                          <a:pos x="16" y="6"/>
                        </a:cxn>
                        <a:cxn ang="0">
                          <a:pos x="17" y="7"/>
                        </a:cxn>
                        <a:cxn ang="0">
                          <a:pos x="15" y="8"/>
                        </a:cxn>
                        <a:cxn ang="0">
                          <a:pos x="13" y="9"/>
                        </a:cxn>
                        <a:cxn ang="0">
                          <a:pos x="12" y="10"/>
                        </a:cxn>
                        <a:cxn ang="0">
                          <a:pos x="10" y="11"/>
                        </a:cxn>
                        <a:cxn ang="0">
                          <a:pos x="8" y="11"/>
                        </a:cxn>
                        <a:cxn ang="0">
                          <a:pos x="5" y="11"/>
                        </a:cxn>
                        <a:cxn ang="0">
                          <a:pos x="9" y="11"/>
                        </a:cxn>
                        <a:cxn ang="0">
                          <a:pos x="10" y="12"/>
                        </a:cxn>
                        <a:cxn ang="0">
                          <a:pos x="12" y="12"/>
                        </a:cxn>
                        <a:cxn ang="0">
                          <a:pos x="14" y="11"/>
                        </a:cxn>
                        <a:cxn ang="0">
                          <a:pos x="15" y="10"/>
                        </a:cxn>
                        <a:cxn ang="0">
                          <a:pos x="17" y="9"/>
                        </a:cxn>
                        <a:cxn ang="0">
                          <a:pos x="13" y="12"/>
                        </a:cxn>
                        <a:cxn ang="0">
                          <a:pos x="11" y="13"/>
                        </a:cxn>
                        <a:cxn ang="0">
                          <a:pos x="10" y="13"/>
                        </a:cxn>
                        <a:cxn ang="0">
                          <a:pos x="8" y="12"/>
                        </a:cxn>
                        <a:cxn ang="0">
                          <a:pos x="7" y="12"/>
                        </a:cxn>
                        <a:cxn ang="0">
                          <a:pos x="6" y="12"/>
                        </a:cxn>
                        <a:cxn ang="0">
                          <a:pos x="4" y="12"/>
                        </a:cxn>
                        <a:cxn ang="0">
                          <a:pos x="5" y="16"/>
                        </a:cxn>
                        <a:cxn ang="0">
                          <a:pos x="7" y="18"/>
                        </a:cxn>
                        <a:cxn ang="0">
                          <a:pos x="8" y="19"/>
                        </a:cxn>
                        <a:cxn ang="0">
                          <a:pos x="9" y="20"/>
                        </a:cxn>
                        <a:cxn ang="0">
                          <a:pos x="10" y="21"/>
                        </a:cxn>
                        <a:cxn ang="0">
                          <a:pos x="11" y="23"/>
                        </a:cxn>
                        <a:cxn ang="0">
                          <a:pos x="11" y="25"/>
                        </a:cxn>
                        <a:cxn ang="0">
                          <a:pos x="10" y="26"/>
                        </a:cxn>
                        <a:cxn ang="0">
                          <a:pos x="10" y="23"/>
                        </a:cxn>
                        <a:cxn ang="0">
                          <a:pos x="9" y="21"/>
                        </a:cxn>
                        <a:cxn ang="0">
                          <a:pos x="8" y="21"/>
                        </a:cxn>
                        <a:cxn ang="0">
                          <a:pos x="6" y="20"/>
                        </a:cxn>
                        <a:cxn ang="0">
                          <a:pos x="5" y="20"/>
                        </a:cxn>
                        <a:cxn ang="0">
                          <a:pos x="3" y="19"/>
                        </a:cxn>
                        <a:cxn ang="0">
                          <a:pos x="2" y="17"/>
                        </a:cxn>
                        <a:cxn ang="0">
                          <a:pos x="1" y="16"/>
                        </a:cxn>
                        <a:cxn ang="0">
                          <a:pos x="0" y="14"/>
                        </a:cxn>
                        <a:cxn ang="0">
                          <a:pos x="0" y="12"/>
                        </a:cxn>
                        <a:cxn ang="0">
                          <a:pos x="0" y="10"/>
                        </a:cxn>
                        <a:cxn ang="0">
                          <a:pos x="1" y="7"/>
                        </a:cxn>
                        <a:cxn ang="0">
                          <a:pos x="11" y="0"/>
                        </a:cxn>
                      </a:cxnLst>
                      <a:rect l="0" t="0" r="0" b="0"/>
                      <a:pathLst>
                        <a:path w="18" h="27">
                          <a:moveTo>
                            <a:pt x="11" y="0"/>
                          </a:moveTo>
                          <a:lnTo>
                            <a:pt x="11" y="2"/>
                          </a:lnTo>
                          <a:lnTo>
                            <a:pt x="11" y="4"/>
                          </a:lnTo>
                          <a:lnTo>
                            <a:pt x="9" y="4"/>
                          </a:lnTo>
                          <a:lnTo>
                            <a:pt x="7" y="6"/>
                          </a:lnTo>
                          <a:lnTo>
                            <a:pt x="5" y="8"/>
                          </a:lnTo>
                          <a:lnTo>
                            <a:pt x="16" y="6"/>
                          </a:lnTo>
                          <a:lnTo>
                            <a:pt x="17" y="7"/>
                          </a:lnTo>
                          <a:lnTo>
                            <a:pt x="15" y="8"/>
                          </a:lnTo>
                          <a:lnTo>
                            <a:pt x="13" y="9"/>
                          </a:lnTo>
                          <a:lnTo>
                            <a:pt x="12" y="10"/>
                          </a:lnTo>
                          <a:lnTo>
                            <a:pt x="10" y="11"/>
                          </a:lnTo>
                          <a:lnTo>
                            <a:pt x="8" y="11"/>
                          </a:lnTo>
                          <a:lnTo>
                            <a:pt x="5" y="11"/>
                          </a:lnTo>
                          <a:lnTo>
                            <a:pt x="9" y="11"/>
                          </a:lnTo>
                          <a:lnTo>
                            <a:pt x="10" y="12"/>
                          </a:lnTo>
                          <a:lnTo>
                            <a:pt x="12" y="12"/>
                          </a:lnTo>
                          <a:lnTo>
                            <a:pt x="14" y="11"/>
                          </a:lnTo>
                          <a:lnTo>
                            <a:pt x="15" y="10"/>
                          </a:lnTo>
                          <a:lnTo>
                            <a:pt x="17" y="9"/>
                          </a:lnTo>
                          <a:lnTo>
                            <a:pt x="13" y="12"/>
                          </a:lnTo>
                          <a:lnTo>
                            <a:pt x="11" y="13"/>
                          </a:lnTo>
                          <a:lnTo>
                            <a:pt x="10" y="13"/>
                          </a:lnTo>
                          <a:lnTo>
                            <a:pt x="8" y="12"/>
                          </a:lnTo>
                          <a:lnTo>
                            <a:pt x="7" y="12"/>
                          </a:lnTo>
                          <a:lnTo>
                            <a:pt x="6" y="12"/>
                          </a:lnTo>
                          <a:lnTo>
                            <a:pt x="4" y="12"/>
                          </a:lnTo>
                          <a:lnTo>
                            <a:pt x="5" y="16"/>
                          </a:lnTo>
                          <a:lnTo>
                            <a:pt x="7" y="18"/>
                          </a:lnTo>
                          <a:lnTo>
                            <a:pt x="8" y="19"/>
                          </a:lnTo>
                          <a:lnTo>
                            <a:pt x="9" y="20"/>
                          </a:lnTo>
                          <a:lnTo>
                            <a:pt x="10" y="21"/>
                          </a:lnTo>
                          <a:lnTo>
                            <a:pt x="11" y="23"/>
                          </a:lnTo>
                          <a:lnTo>
                            <a:pt x="11" y="25"/>
                          </a:lnTo>
                          <a:lnTo>
                            <a:pt x="10" y="26"/>
                          </a:lnTo>
                          <a:lnTo>
                            <a:pt x="10" y="23"/>
                          </a:lnTo>
                          <a:lnTo>
                            <a:pt x="9" y="21"/>
                          </a:lnTo>
                          <a:lnTo>
                            <a:pt x="8" y="21"/>
                          </a:lnTo>
                          <a:lnTo>
                            <a:pt x="6" y="20"/>
                          </a:lnTo>
                          <a:lnTo>
                            <a:pt x="5" y="20"/>
                          </a:lnTo>
                          <a:lnTo>
                            <a:pt x="3" y="19"/>
                          </a:lnTo>
                          <a:lnTo>
                            <a:pt x="2" y="17"/>
                          </a:lnTo>
                          <a:lnTo>
                            <a:pt x="1" y="16"/>
                          </a:lnTo>
                          <a:lnTo>
                            <a:pt x="0" y="14"/>
                          </a:lnTo>
                          <a:lnTo>
                            <a:pt x="0" y="12"/>
                          </a:lnTo>
                          <a:lnTo>
                            <a:pt x="0" y="10"/>
                          </a:lnTo>
                          <a:lnTo>
                            <a:pt x="1" y="7"/>
                          </a:lnTo>
                          <a:lnTo>
                            <a:pt x="11" y="0"/>
                          </a:lnTo>
                        </a:path>
                      </a:pathLst>
                    </a:custGeom>
                    <a:solidFill>
                      <a:srgbClr val="DF9F7F">
                        <a:alpha val="100000"/>
                      </a:srgbClr>
                    </a:solidFill>
                    <a:ln w="9525">
                      <a:noFill/>
                    </a:ln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grpSp>
                  <p:nvGrpSpPr>
                    <p:cNvPr id="8302" name="Group 43"/>
                    <p:cNvGrpSpPr/>
                    <p:nvPr/>
                  </p:nvGrpSpPr>
                  <p:grpSpPr>
                    <a:xfrm>
                      <a:off x="0" y="18"/>
                      <a:ext cx="72" cy="41"/>
                      <a:chOff x="0" y="0"/>
                      <a:chExt cx="72" cy="41"/>
                    </a:xfrm>
                  </p:grpSpPr>
                  <p:sp>
                    <p:nvSpPr>
                      <p:cNvPr id="8304" name="未知"/>
                      <p:cNvSpPr/>
                      <p:nvPr/>
                    </p:nvSpPr>
                    <p:spPr>
                      <a:xfrm>
                        <a:off x="0" y="0"/>
                        <a:ext cx="53" cy="41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2" y="0"/>
                          </a:cxn>
                          <a:cxn ang="0">
                            <a:pos x="3" y="4"/>
                          </a:cxn>
                          <a:cxn ang="0">
                            <a:pos x="5" y="7"/>
                          </a:cxn>
                          <a:cxn ang="0">
                            <a:pos x="8" y="11"/>
                          </a:cxn>
                          <a:cxn ang="0">
                            <a:pos x="10" y="13"/>
                          </a:cxn>
                          <a:cxn ang="0">
                            <a:pos x="13" y="14"/>
                          </a:cxn>
                          <a:cxn ang="0">
                            <a:pos x="16" y="14"/>
                          </a:cxn>
                          <a:cxn ang="0">
                            <a:pos x="21" y="14"/>
                          </a:cxn>
                          <a:cxn ang="0">
                            <a:pos x="25" y="14"/>
                          </a:cxn>
                          <a:cxn ang="0">
                            <a:pos x="28" y="13"/>
                          </a:cxn>
                          <a:cxn ang="0">
                            <a:pos x="30" y="13"/>
                          </a:cxn>
                          <a:cxn ang="0">
                            <a:pos x="30" y="16"/>
                          </a:cxn>
                          <a:cxn ang="0">
                            <a:pos x="30" y="19"/>
                          </a:cxn>
                          <a:cxn ang="0">
                            <a:pos x="28" y="19"/>
                          </a:cxn>
                          <a:cxn ang="0">
                            <a:pos x="25" y="19"/>
                          </a:cxn>
                          <a:cxn ang="0">
                            <a:pos x="25" y="21"/>
                          </a:cxn>
                          <a:cxn ang="0">
                            <a:pos x="26" y="24"/>
                          </a:cxn>
                          <a:cxn ang="0">
                            <a:pos x="26" y="26"/>
                          </a:cxn>
                          <a:cxn ang="0">
                            <a:pos x="28" y="29"/>
                          </a:cxn>
                          <a:cxn ang="0">
                            <a:pos x="31" y="29"/>
                          </a:cxn>
                          <a:cxn ang="0">
                            <a:pos x="35" y="29"/>
                          </a:cxn>
                          <a:cxn ang="0">
                            <a:pos x="37" y="29"/>
                          </a:cxn>
                          <a:cxn ang="0">
                            <a:pos x="39" y="31"/>
                          </a:cxn>
                          <a:cxn ang="0">
                            <a:pos x="41" y="33"/>
                          </a:cxn>
                          <a:cxn ang="0">
                            <a:pos x="45" y="34"/>
                          </a:cxn>
                          <a:cxn ang="0">
                            <a:pos x="48" y="34"/>
                          </a:cxn>
                          <a:cxn ang="0">
                            <a:pos x="49" y="34"/>
                          </a:cxn>
                          <a:cxn ang="0">
                            <a:pos x="51" y="36"/>
                          </a:cxn>
                          <a:cxn ang="0">
                            <a:pos x="52" y="38"/>
                          </a:cxn>
                          <a:cxn ang="0">
                            <a:pos x="50" y="39"/>
                          </a:cxn>
                          <a:cxn ang="0">
                            <a:pos x="47" y="40"/>
                          </a:cxn>
                          <a:cxn ang="0">
                            <a:pos x="43" y="40"/>
                          </a:cxn>
                          <a:cxn ang="0">
                            <a:pos x="40" y="40"/>
                          </a:cxn>
                          <a:cxn ang="0">
                            <a:pos x="39" y="40"/>
                          </a:cxn>
                          <a:cxn ang="0">
                            <a:pos x="33" y="39"/>
                          </a:cxn>
                          <a:cxn ang="0">
                            <a:pos x="30" y="38"/>
                          </a:cxn>
                          <a:cxn ang="0">
                            <a:pos x="26" y="36"/>
                          </a:cxn>
                          <a:cxn ang="0">
                            <a:pos x="20" y="31"/>
                          </a:cxn>
                          <a:cxn ang="0">
                            <a:pos x="13" y="25"/>
                          </a:cxn>
                          <a:cxn ang="0">
                            <a:pos x="5" y="18"/>
                          </a:cxn>
                          <a:cxn ang="0">
                            <a:pos x="2" y="14"/>
                          </a:cxn>
                          <a:cxn ang="0">
                            <a:pos x="0" y="11"/>
                          </a:cxn>
                          <a:cxn ang="0">
                            <a:pos x="0" y="8"/>
                          </a:cxn>
                          <a:cxn ang="0">
                            <a:pos x="2" y="0"/>
                          </a:cxn>
                        </a:cxnLst>
                        <a:rect l="0" t="0" r="0" b="0"/>
                        <a:pathLst>
                          <a:path w="53" h="41">
                            <a:moveTo>
                              <a:pt x="2" y="0"/>
                            </a:moveTo>
                            <a:lnTo>
                              <a:pt x="3" y="4"/>
                            </a:lnTo>
                            <a:lnTo>
                              <a:pt x="5" y="7"/>
                            </a:lnTo>
                            <a:lnTo>
                              <a:pt x="8" y="11"/>
                            </a:lnTo>
                            <a:lnTo>
                              <a:pt x="10" y="13"/>
                            </a:lnTo>
                            <a:lnTo>
                              <a:pt x="13" y="14"/>
                            </a:lnTo>
                            <a:lnTo>
                              <a:pt x="16" y="14"/>
                            </a:lnTo>
                            <a:lnTo>
                              <a:pt x="21" y="14"/>
                            </a:lnTo>
                            <a:lnTo>
                              <a:pt x="25" y="14"/>
                            </a:lnTo>
                            <a:lnTo>
                              <a:pt x="28" y="13"/>
                            </a:lnTo>
                            <a:lnTo>
                              <a:pt x="30" y="13"/>
                            </a:lnTo>
                            <a:lnTo>
                              <a:pt x="30" y="16"/>
                            </a:lnTo>
                            <a:lnTo>
                              <a:pt x="30" y="19"/>
                            </a:lnTo>
                            <a:lnTo>
                              <a:pt x="28" y="19"/>
                            </a:lnTo>
                            <a:lnTo>
                              <a:pt x="25" y="19"/>
                            </a:lnTo>
                            <a:lnTo>
                              <a:pt x="25" y="21"/>
                            </a:lnTo>
                            <a:lnTo>
                              <a:pt x="26" y="24"/>
                            </a:lnTo>
                            <a:lnTo>
                              <a:pt x="26" y="26"/>
                            </a:lnTo>
                            <a:lnTo>
                              <a:pt x="28" y="29"/>
                            </a:lnTo>
                            <a:lnTo>
                              <a:pt x="31" y="29"/>
                            </a:lnTo>
                            <a:lnTo>
                              <a:pt x="35" y="29"/>
                            </a:lnTo>
                            <a:lnTo>
                              <a:pt x="37" y="29"/>
                            </a:lnTo>
                            <a:lnTo>
                              <a:pt x="39" y="31"/>
                            </a:lnTo>
                            <a:lnTo>
                              <a:pt x="41" y="33"/>
                            </a:lnTo>
                            <a:lnTo>
                              <a:pt x="45" y="34"/>
                            </a:lnTo>
                            <a:lnTo>
                              <a:pt x="48" y="34"/>
                            </a:lnTo>
                            <a:lnTo>
                              <a:pt x="49" y="34"/>
                            </a:lnTo>
                            <a:lnTo>
                              <a:pt x="51" y="36"/>
                            </a:lnTo>
                            <a:lnTo>
                              <a:pt x="52" y="38"/>
                            </a:lnTo>
                            <a:lnTo>
                              <a:pt x="50" y="39"/>
                            </a:lnTo>
                            <a:lnTo>
                              <a:pt x="47" y="40"/>
                            </a:lnTo>
                            <a:lnTo>
                              <a:pt x="43" y="40"/>
                            </a:lnTo>
                            <a:lnTo>
                              <a:pt x="40" y="40"/>
                            </a:lnTo>
                            <a:lnTo>
                              <a:pt x="39" y="40"/>
                            </a:lnTo>
                            <a:lnTo>
                              <a:pt x="33" y="39"/>
                            </a:lnTo>
                            <a:lnTo>
                              <a:pt x="30" y="38"/>
                            </a:lnTo>
                            <a:lnTo>
                              <a:pt x="26" y="36"/>
                            </a:lnTo>
                            <a:lnTo>
                              <a:pt x="20" y="31"/>
                            </a:lnTo>
                            <a:lnTo>
                              <a:pt x="13" y="25"/>
                            </a:lnTo>
                            <a:lnTo>
                              <a:pt x="5" y="18"/>
                            </a:lnTo>
                            <a:lnTo>
                              <a:pt x="2" y="14"/>
                            </a:lnTo>
                            <a:lnTo>
                              <a:pt x="0" y="11"/>
                            </a:lnTo>
                            <a:lnTo>
                              <a:pt x="0" y="8"/>
                            </a:lnTo>
                            <a:lnTo>
                              <a:pt x="2" y="0"/>
                            </a:lnTo>
                          </a:path>
                        </a:pathLst>
                      </a:custGeom>
                      <a:solidFill>
                        <a:srgbClr val="DF9F7F">
                          <a:alpha val="100000"/>
                        </a:srgbClr>
                      </a:solidFill>
                      <a:ln w="9525">
                        <a:noFill/>
                      </a:ln>
                    </p:spPr>
                    <p:txBody>
                      <a:bodyPr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8305" name="未知"/>
                      <p:cNvSpPr/>
                      <p:nvPr/>
                    </p:nvSpPr>
                    <p:spPr>
                      <a:xfrm>
                        <a:off x="35" y="7"/>
                        <a:ext cx="17" cy="21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16" y="1"/>
                          </a:cxn>
                          <a:cxn ang="0">
                            <a:pos x="11" y="0"/>
                          </a:cxn>
                          <a:cxn ang="0">
                            <a:pos x="9" y="0"/>
                          </a:cxn>
                          <a:cxn ang="0">
                            <a:pos x="6" y="1"/>
                          </a:cxn>
                          <a:cxn ang="0">
                            <a:pos x="4" y="2"/>
                          </a:cxn>
                          <a:cxn ang="0">
                            <a:pos x="2" y="4"/>
                          </a:cxn>
                          <a:cxn ang="0">
                            <a:pos x="2" y="6"/>
                          </a:cxn>
                          <a:cxn ang="0">
                            <a:pos x="2" y="10"/>
                          </a:cxn>
                          <a:cxn ang="0">
                            <a:pos x="0" y="14"/>
                          </a:cxn>
                          <a:cxn ang="0">
                            <a:pos x="2" y="16"/>
                          </a:cxn>
                          <a:cxn ang="0">
                            <a:pos x="4" y="20"/>
                          </a:cxn>
                          <a:cxn ang="0">
                            <a:pos x="2" y="15"/>
                          </a:cxn>
                          <a:cxn ang="0">
                            <a:pos x="4" y="11"/>
                          </a:cxn>
                          <a:cxn ang="0">
                            <a:pos x="4" y="8"/>
                          </a:cxn>
                          <a:cxn ang="0">
                            <a:pos x="4" y="7"/>
                          </a:cxn>
                          <a:cxn ang="0">
                            <a:pos x="6" y="6"/>
                          </a:cxn>
                          <a:cxn ang="0">
                            <a:pos x="9" y="7"/>
                          </a:cxn>
                          <a:cxn ang="0">
                            <a:pos x="11" y="7"/>
                          </a:cxn>
                          <a:cxn ang="0">
                            <a:pos x="6" y="6"/>
                          </a:cxn>
                          <a:cxn ang="0">
                            <a:pos x="6" y="4"/>
                          </a:cxn>
                          <a:cxn ang="0">
                            <a:pos x="6" y="3"/>
                          </a:cxn>
                          <a:cxn ang="0">
                            <a:pos x="9" y="2"/>
                          </a:cxn>
                          <a:cxn ang="0">
                            <a:pos x="11" y="1"/>
                          </a:cxn>
                          <a:cxn ang="0">
                            <a:pos x="16" y="1"/>
                          </a:cxn>
                        </a:cxnLst>
                        <a:rect l="0" t="0" r="0" b="0"/>
                        <a:pathLst>
                          <a:path w="17" h="21">
                            <a:moveTo>
                              <a:pt x="16" y="1"/>
                            </a:moveTo>
                            <a:lnTo>
                              <a:pt x="11" y="0"/>
                            </a:lnTo>
                            <a:lnTo>
                              <a:pt x="9" y="0"/>
                            </a:lnTo>
                            <a:lnTo>
                              <a:pt x="6" y="1"/>
                            </a:lnTo>
                            <a:lnTo>
                              <a:pt x="4" y="2"/>
                            </a:lnTo>
                            <a:lnTo>
                              <a:pt x="2" y="4"/>
                            </a:lnTo>
                            <a:lnTo>
                              <a:pt x="2" y="6"/>
                            </a:lnTo>
                            <a:lnTo>
                              <a:pt x="2" y="10"/>
                            </a:lnTo>
                            <a:lnTo>
                              <a:pt x="0" y="14"/>
                            </a:lnTo>
                            <a:lnTo>
                              <a:pt x="2" y="16"/>
                            </a:lnTo>
                            <a:lnTo>
                              <a:pt x="4" y="20"/>
                            </a:lnTo>
                            <a:lnTo>
                              <a:pt x="2" y="15"/>
                            </a:lnTo>
                            <a:lnTo>
                              <a:pt x="4" y="11"/>
                            </a:lnTo>
                            <a:lnTo>
                              <a:pt x="4" y="8"/>
                            </a:lnTo>
                            <a:lnTo>
                              <a:pt x="4" y="7"/>
                            </a:lnTo>
                            <a:lnTo>
                              <a:pt x="6" y="6"/>
                            </a:lnTo>
                            <a:lnTo>
                              <a:pt x="9" y="7"/>
                            </a:lnTo>
                            <a:lnTo>
                              <a:pt x="11" y="7"/>
                            </a:lnTo>
                            <a:lnTo>
                              <a:pt x="6" y="6"/>
                            </a:lnTo>
                            <a:lnTo>
                              <a:pt x="6" y="4"/>
                            </a:lnTo>
                            <a:lnTo>
                              <a:pt x="6" y="3"/>
                            </a:lnTo>
                            <a:lnTo>
                              <a:pt x="9" y="2"/>
                            </a:lnTo>
                            <a:lnTo>
                              <a:pt x="11" y="1"/>
                            </a:lnTo>
                            <a:lnTo>
                              <a:pt x="16" y="1"/>
                            </a:lnTo>
                          </a:path>
                        </a:pathLst>
                      </a:custGeom>
                      <a:solidFill>
                        <a:srgbClr val="DF9F7F">
                          <a:alpha val="100000"/>
                        </a:srgbClr>
                      </a:solidFill>
                      <a:ln w="9525">
                        <a:noFill/>
                      </a:ln>
                    </p:spPr>
                    <p:txBody>
                      <a:bodyPr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8306" name="未知"/>
                      <p:cNvSpPr/>
                      <p:nvPr/>
                    </p:nvSpPr>
                    <p:spPr>
                      <a:xfrm>
                        <a:off x="42" y="10"/>
                        <a:ext cx="17" cy="17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0" y="16"/>
                          </a:cxn>
                          <a:cxn ang="0">
                            <a:pos x="5" y="8"/>
                          </a:cxn>
                          <a:cxn ang="0">
                            <a:pos x="10" y="0"/>
                          </a:cxn>
                          <a:cxn ang="0">
                            <a:pos x="10" y="8"/>
                          </a:cxn>
                          <a:cxn ang="0">
                            <a:pos x="10" y="16"/>
                          </a:cxn>
                          <a:cxn ang="0">
                            <a:pos x="16" y="16"/>
                          </a:cxn>
                          <a:cxn ang="0">
                            <a:pos x="10" y="16"/>
                          </a:cxn>
                          <a:cxn ang="0">
                            <a:pos x="0" y="16"/>
                          </a:cxn>
                        </a:cxnLst>
                        <a:rect l="0" t="0" r="0" b="0"/>
                        <a:pathLst>
                          <a:path w="17" h="17">
                            <a:moveTo>
                              <a:pt x="0" y="16"/>
                            </a:moveTo>
                            <a:lnTo>
                              <a:pt x="5" y="8"/>
                            </a:lnTo>
                            <a:lnTo>
                              <a:pt x="10" y="0"/>
                            </a:lnTo>
                            <a:lnTo>
                              <a:pt x="10" y="8"/>
                            </a:lnTo>
                            <a:lnTo>
                              <a:pt x="10" y="16"/>
                            </a:lnTo>
                            <a:lnTo>
                              <a:pt x="16" y="16"/>
                            </a:lnTo>
                            <a:lnTo>
                              <a:pt x="10" y="16"/>
                            </a:lnTo>
                            <a:lnTo>
                              <a:pt x="0" y="16"/>
                            </a:lnTo>
                          </a:path>
                        </a:pathLst>
                      </a:custGeom>
                      <a:solidFill>
                        <a:srgbClr val="DF9F7F">
                          <a:alpha val="100000"/>
                        </a:srgbClr>
                      </a:solidFill>
                      <a:ln w="9525">
                        <a:noFill/>
                      </a:ln>
                    </p:spPr>
                    <p:txBody>
                      <a:bodyPr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8307" name="未知"/>
                      <p:cNvSpPr/>
                      <p:nvPr/>
                    </p:nvSpPr>
                    <p:spPr>
                      <a:xfrm>
                        <a:off x="46" y="11"/>
                        <a:ext cx="17" cy="1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0" y="0"/>
                          </a:cxn>
                          <a:cxn ang="0">
                            <a:pos x="10" y="0"/>
                          </a:cxn>
                          <a:cxn ang="0">
                            <a:pos x="13" y="0"/>
                          </a:cxn>
                          <a:cxn ang="0">
                            <a:pos x="16" y="0"/>
                          </a:cxn>
                          <a:cxn ang="0">
                            <a:pos x="13" y="0"/>
                          </a:cxn>
                          <a:cxn ang="0">
                            <a:pos x="10" y="0"/>
                          </a:cxn>
                          <a:cxn ang="0">
                            <a:pos x="0" y="0"/>
                          </a:cxn>
                        </a:cxnLst>
                        <a:rect l="0" t="0" r="0" b="0"/>
                        <a:pathLst>
                          <a:path w="17" h="1">
                            <a:moveTo>
                              <a:pt x="0" y="0"/>
                            </a:moveTo>
                            <a:lnTo>
                              <a:pt x="10" y="0"/>
                            </a:lnTo>
                            <a:lnTo>
                              <a:pt x="13" y="0"/>
                            </a:lnTo>
                            <a:lnTo>
                              <a:pt x="16" y="0"/>
                            </a:lnTo>
                            <a:lnTo>
                              <a:pt x="13" y="0"/>
                            </a:lnTo>
                            <a:lnTo>
                              <a:pt x="10" y="0"/>
                            </a:lnTo>
                            <a:lnTo>
                              <a:pt x="0" y="0"/>
                            </a:lnTo>
                          </a:path>
                        </a:pathLst>
                      </a:custGeom>
                      <a:solidFill>
                        <a:srgbClr val="DF9F7F">
                          <a:alpha val="100000"/>
                        </a:srgbClr>
                      </a:solidFill>
                      <a:ln w="9525">
                        <a:noFill/>
                      </a:ln>
                    </p:spPr>
                    <p:txBody>
                      <a:bodyPr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8308" name="未知"/>
                      <p:cNvSpPr/>
                      <p:nvPr/>
                    </p:nvSpPr>
                    <p:spPr>
                      <a:xfrm>
                        <a:off x="55" y="11"/>
                        <a:ext cx="17" cy="17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0" y="0"/>
                          </a:cxn>
                          <a:cxn ang="0">
                            <a:pos x="3" y="2"/>
                          </a:cxn>
                          <a:cxn ang="0">
                            <a:pos x="7" y="4"/>
                          </a:cxn>
                          <a:cxn ang="0">
                            <a:pos x="8" y="6"/>
                          </a:cxn>
                          <a:cxn ang="0">
                            <a:pos x="12" y="11"/>
                          </a:cxn>
                          <a:cxn ang="0">
                            <a:pos x="16" y="16"/>
                          </a:cxn>
                          <a:cxn ang="0">
                            <a:pos x="14" y="11"/>
                          </a:cxn>
                          <a:cxn ang="0">
                            <a:pos x="12" y="6"/>
                          </a:cxn>
                          <a:cxn ang="0">
                            <a:pos x="8" y="4"/>
                          </a:cxn>
                          <a:cxn ang="0">
                            <a:pos x="7" y="2"/>
                          </a:cxn>
                          <a:cxn ang="0">
                            <a:pos x="3" y="0"/>
                          </a:cxn>
                          <a:cxn ang="0">
                            <a:pos x="0" y="0"/>
                          </a:cxn>
                        </a:cxnLst>
                        <a:rect l="0" t="0" r="0" b="0"/>
                        <a:pathLst>
                          <a:path w="17" h="17">
                            <a:moveTo>
                              <a:pt x="0" y="0"/>
                            </a:moveTo>
                            <a:lnTo>
                              <a:pt x="3" y="2"/>
                            </a:lnTo>
                            <a:lnTo>
                              <a:pt x="7" y="4"/>
                            </a:lnTo>
                            <a:lnTo>
                              <a:pt x="8" y="6"/>
                            </a:lnTo>
                            <a:lnTo>
                              <a:pt x="12" y="11"/>
                            </a:lnTo>
                            <a:lnTo>
                              <a:pt x="16" y="16"/>
                            </a:lnTo>
                            <a:lnTo>
                              <a:pt x="14" y="11"/>
                            </a:lnTo>
                            <a:lnTo>
                              <a:pt x="12" y="6"/>
                            </a:lnTo>
                            <a:lnTo>
                              <a:pt x="8" y="4"/>
                            </a:lnTo>
                            <a:lnTo>
                              <a:pt x="7" y="2"/>
                            </a:lnTo>
                            <a:lnTo>
                              <a:pt x="3" y="0"/>
                            </a:lnTo>
                            <a:lnTo>
                              <a:pt x="0" y="0"/>
                            </a:lnTo>
                          </a:path>
                        </a:pathLst>
                      </a:custGeom>
                      <a:solidFill>
                        <a:srgbClr val="DF9F7F">
                          <a:alpha val="100000"/>
                        </a:srgbClr>
                      </a:solidFill>
                      <a:ln w="9525">
                        <a:noFill/>
                      </a:ln>
                    </p:spPr>
                    <p:txBody>
                      <a:bodyPr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8309" name="未知"/>
                      <p:cNvSpPr/>
                      <p:nvPr/>
                    </p:nvSpPr>
                    <p:spPr>
                      <a:xfrm>
                        <a:off x="49" y="16"/>
                        <a:ext cx="1" cy="17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0" y="0"/>
                          </a:cxn>
                          <a:cxn ang="0">
                            <a:pos x="0" y="8"/>
                          </a:cxn>
                          <a:cxn ang="0">
                            <a:pos x="0" y="16"/>
                          </a:cxn>
                          <a:cxn ang="0">
                            <a:pos x="0" y="8"/>
                          </a:cxn>
                          <a:cxn ang="0">
                            <a:pos x="0" y="0"/>
                          </a:cxn>
                        </a:cxnLst>
                        <a:rect l="0" t="0" r="0" b="0"/>
                        <a:pathLst>
                          <a:path w="1" h="17">
                            <a:moveTo>
                              <a:pt x="0" y="0"/>
                            </a:moveTo>
                            <a:lnTo>
                              <a:pt x="0" y="8"/>
                            </a:lnTo>
                            <a:lnTo>
                              <a:pt x="0" y="16"/>
                            </a:lnTo>
                            <a:lnTo>
                              <a:pt x="0" y="8"/>
                            </a:lnTo>
                            <a:lnTo>
                              <a:pt x="0" y="0"/>
                            </a:lnTo>
                          </a:path>
                        </a:pathLst>
                      </a:custGeom>
                      <a:solidFill>
                        <a:srgbClr val="DF9F7F">
                          <a:alpha val="100000"/>
                        </a:srgbClr>
                      </a:solidFill>
                      <a:ln w="9525">
                        <a:noFill/>
                      </a:ln>
                    </p:spPr>
                    <p:txBody>
                      <a:bodyPr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8310" name="未知"/>
                      <p:cNvSpPr/>
                      <p:nvPr/>
                    </p:nvSpPr>
                    <p:spPr>
                      <a:xfrm>
                        <a:off x="40" y="18"/>
                        <a:ext cx="22" cy="17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0" y="16"/>
                          </a:cxn>
                          <a:cxn ang="0">
                            <a:pos x="3" y="13"/>
                          </a:cxn>
                          <a:cxn ang="0">
                            <a:pos x="5" y="13"/>
                          </a:cxn>
                          <a:cxn ang="0">
                            <a:pos x="8" y="8"/>
                          </a:cxn>
                          <a:cxn ang="0">
                            <a:pos x="10" y="5"/>
                          </a:cxn>
                          <a:cxn ang="0">
                            <a:pos x="13" y="5"/>
                          </a:cxn>
                          <a:cxn ang="0">
                            <a:pos x="13" y="2"/>
                          </a:cxn>
                          <a:cxn ang="0">
                            <a:pos x="15" y="2"/>
                          </a:cxn>
                          <a:cxn ang="0">
                            <a:pos x="18" y="0"/>
                          </a:cxn>
                          <a:cxn ang="0">
                            <a:pos x="20" y="0"/>
                          </a:cxn>
                          <a:cxn ang="0">
                            <a:pos x="21" y="0"/>
                          </a:cxn>
                          <a:cxn ang="0">
                            <a:pos x="18" y="2"/>
                          </a:cxn>
                          <a:cxn ang="0">
                            <a:pos x="16" y="5"/>
                          </a:cxn>
                          <a:cxn ang="0">
                            <a:pos x="14" y="8"/>
                          </a:cxn>
                          <a:cxn ang="0">
                            <a:pos x="13" y="10"/>
                          </a:cxn>
                          <a:cxn ang="0">
                            <a:pos x="11" y="10"/>
                          </a:cxn>
                          <a:cxn ang="0">
                            <a:pos x="8" y="13"/>
                          </a:cxn>
                          <a:cxn ang="0">
                            <a:pos x="6" y="16"/>
                          </a:cxn>
                          <a:cxn ang="0">
                            <a:pos x="4" y="16"/>
                          </a:cxn>
                          <a:cxn ang="0">
                            <a:pos x="0" y="16"/>
                          </a:cxn>
                        </a:cxnLst>
                        <a:rect l="0" t="0" r="0" b="0"/>
                        <a:pathLst>
                          <a:path w="22" h="17">
                            <a:moveTo>
                              <a:pt x="0" y="16"/>
                            </a:moveTo>
                            <a:lnTo>
                              <a:pt x="3" y="13"/>
                            </a:lnTo>
                            <a:lnTo>
                              <a:pt x="5" y="13"/>
                            </a:lnTo>
                            <a:lnTo>
                              <a:pt x="8" y="8"/>
                            </a:lnTo>
                            <a:lnTo>
                              <a:pt x="10" y="5"/>
                            </a:lnTo>
                            <a:lnTo>
                              <a:pt x="13" y="5"/>
                            </a:lnTo>
                            <a:lnTo>
                              <a:pt x="13" y="2"/>
                            </a:lnTo>
                            <a:lnTo>
                              <a:pt x="15" y="2"/>
                            </a:lnTo>
                            <a:lnTo>
                              <a:pt x="18" y="0"/>
                            </a:lnTo>
                            <a:lnTo>
                              <a:pt x="20" y="0"/>
                            </a:lnTo>
                            <a:lnTo>
                              <a:pt x="21" y="0"/>
                            </a:lnTo>
                            <a:lnTo>
                              <a:pt x="18" y="2"/>
                            </a:lnTo>
                            <a:lnTo>
                              <a:pt x="16" y="5"/>
                            </a:lnTo>
                            <a:lnTo>
                              <a:pt x="14" y="8"/>
                            </a:lnTo>
                            <a:lnTo>
                              <a:pt x="13" y="10"/>
                            </a:lnTo>
                            <a:lnTo>
                              <a:pt x="11" y="10"/>
                            </a:lnTo>
                            <a:lnTo>
                              <a:pt x="8" y="13"/>
                            </a:lnTo>
                            <a:lnTo>
                              <a:pt x="6" y="16"/>
                            </a:lnTo>
                            <a:lnTo>
                              <a:pt x="4" y="16"/>
                            </a:lnTo>
                            <a:lnTo>
                              <a:pt x="0" y="16"/>
                            </a:lnTo>
                          </a:path>
                        </a:pathLst>
                      </a:custGeom>
                      <a:solidFill>
                        <a:srgbClr val="DF9F7F">
                          <a:alpha val="100000"/>
                        </a:srgbClr>
                      </a:solidFill>
                      <a:ln w="9525">
                        <a:noFill/>
                      </a:ln>
                    </p:spPr>
                    <p:txBody>
                      <a:bodyPr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8311" name="未知"/>
                      <p:cNvSpPr/>
                      <p:nvPr/>
                    </p:nvSpPr>
                    <p:spPr>
                      <a:xfrm>
                        <a:off x="43" y="24"/>
                        <a:ext cx="18" cy="17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0" y="16"/>
                          </a:cxn>
                          <a:cxn ang="0">
                            <a:pos x="4" y="16"/>
                          </a:cxn>
                          <a:cxn ang="0">
                            <a:pos x="8" y="16"/>
                          </a:cxn>
                          <a:cxn ang="0">
                            <a:pos x="10" y="8"/>
                          </a:cxn>
                          <a:cxn ang="0">
                            <a:pos x="11" y="8"/>
                          </a:cxn>
                          <a:cxn ang="0">
                            <a:pos x="13" y="0"/>
                          </a:cxn>
                          <a:cxn ang="0">
                            <a:pos x="15" y="0"/>
                          </a:cxn>
                          <a:cxn ang="0">
                            <a:pos x="17" y="0"/>
                          </a:cxn>
                          <a:cxn ang="0">
                            <a:pos x="15" y="8"/>
                          </a:cxn>
                          <a:cxn ang="0">
                            <a:pos x="13" y="8"/>
                          </a:cxn>
                          <a:cxn ang="0">
                            <a:pos x="11" y="8"/>
                          </a:cxn>
                          <a:cxn ang="0">
                            <a:pos x="9" y="16"/>
                          </a:cxn>
                          <a:cxn ang="0">
                            <a:pos x="8" y="16"/>
                          </a:cxn>
                          <a:cxn ang="0">
                            <a:pos x="5" y="16"/>
                          </a:cxn>
                          <a:cxn ang="0">
                            <a:pos x="3" y="16"/>
                          </a:cxn>
                          <a:cxn ang="0">
                            <a:pos x="0" y="16"/>
                          </a:cxn>
                        </a:cxnLst>
                        <a:rect l="0" t="0" r="0" b="0"/>
                        <a:pathLst>
                          <a:path w="18" h="17">
                            <a:moveTo>
                              <a:pt x="0" y="16"/>
                            </a:moveTo>
                            <a:lnTo>
                              <a:pt x="4" y="16"/>
                            </a:lnTo>
                            <a:lnTo>
                              <a:pt x="8" y="16"/>
                            </a:lnTo>
                            <a:lnTo>
                              <a:pt x="10" y="8"/>
                            </a:lnTo>
                            <a:lnTo>
                              <a:pt x="11" y="8"/>
                            </a:lnTo>
                            <a:lnTo>
                              <a:pt x="13" y="0"/>
                            </a:lnTo>
                            <a:lnTo>
                              <a:pt x="15" y="0"/>
                            </a:lnTo>
                            <a:lnTo>
                              <a:pt x="17" y="0"/>
                            </a:lnTo>
                            <a:lnTo>
                              <a:pt x="15" y="8"/>
                            </a:lnTo>
                            <a:lnTo>
                              <a:pt x="13" y="8"/>
                            </a:lnTo>
                            <a:lnTo>
                              <a:pt x="11" y="8"/>
                            </a:lnTo>
                            <a:lnTo>
                              <a:pt x="9" y="16"/>
                            </a:lnTo>
                            <a:lnTo>
                              <a:pt x="8" y="16"/>
                            </a:lnTo>
                            <a:lnTo>
                              <a:pt x="5" y="16"/>
                            </a:lnTo>
                            <a:lnTo>
                              <a:pt x="3" y="16"/>
                            </a:lnTo>
                            <a:lnTo>
                              <a:pt x="0" y="16"/>
                            </a:lnTo>
                          </a:path>
                        </a:pathLst>
                      </a:custGeom>
                      <a:solidFill>
                        <a:srgbClr val="DF9F7F">
                          <a:alpha val="100000"/>
                        </a:srgbClr>
                      </a:solidFill>
                      <a:ln w="9525">
                        <a:noFill/>
                      </a:ln>
                    </p:spPr>
                    <p:txBody>
                      <a:bodyPr/>
                      <a:lstStyle/>
                      <a:p>
                        <a:endParaRPr lang="zh-CN" altLang="en-US"/>
                      </a:p>
                    </p:txBody>
                  </p:sp>
                </p:grpSp>
                <p:sp>
                  <p:nvSpPr>
                    <p:cNvPr id="8303" name="未知"/>
                    <p:cNvSpPr/>
                    <p:nvPr/>
                  </p:nvSpPr>
                  <p:spPr>
                    <a:xfrm>
                      <a:off x="17" y="18"/>
                      <a:ext cx="17" cy="17"/>
                    </a:xfrm>
                    <a:custGeom>
                      <a:avLst/>
                      <a:gdLst/>
                      <a:ahLst/>
                      <a:cxnLst>
                        <a:cxn ang="0">
                          <a:pos x="16" y="0"/>
                        </a:cxn>
                        <a:cxn ang="0">
                          <a:pos x="16" y="6"/>
                        </a:cxn>
                        <a:cxn ang="0">
                          <a:pos x="14" y="10"/>
                        </a:cxn>
                        <a:cxn ang="0">
                          <a:pos x="13" y="14"/>
                        </a:cxn>
                        <a:cxn ang="0">
                          <a:pos x="11" y="16"/>
                        </a:cxn>
                        <a:cxn ang="0">
                          <a:pos x="7" y="16"/>
                        </a:cxn>
                        <a:cxn ang="0">
                          <a:pos x="4" y="16"/>
                        </a:cxn>
                        <a:cxn ang="0">
                          <a:pos x="2" y="14"/>
                        </a:cxn>
                        <a:cxn ang="0">
                          <a:pos x="1" y="12"/>
                        </a:cxn>
                        <a:cxn ang="0">
                          <a:pos x="0" y="12"/>
                        </a:cxn>
                        <a:cxn ang="0">
                          <a:pos x="1" y="10"/>
                        </a:cxn>
                        <a:cxn ang="0">
                          <a:pos x="2" y="12"/>
                        </a:cxn>
                        <a:cxn ang="0">
                          <a:pos x="4" y="14"/>
                        </a:cxn>
                        <a:cxn ang="0">
                          <a:pos x="7" y="16"/>
                        </a:cxn>
                        <a:cxn ang="0">
                          <a:pos x="11" y="14"/>
                        </a:cxn>
                        <a:cxn ang="0">
                          <a:pos x="12" y="12"/>
                        </a:cxn>
                        <a:cxn ang="0">
                          <a:pos x="13" y="10"/>
                        </a:cxn>
                        <a:cxn ang="0">
                          <a:pos x="14" y="6"/>
                        </a:cxn>
                        <a:cxn ang="0">
                          <a:pos x="14" y="4"/>
                        </a:cxn>
                        <a:cxn ang="0">
                          <a:pos x="12" y="6"/>
                        </a:cxn>
                        <a:cxn ang="0">
                          <a:pos x="11" y="8"/>
                        </a:cxn>
                        <a:cxn ang="0">
                          <a:pos x="8" y="8"/>
                        </a:cxn>
                        <a:cxn ang="0">
                          <a:pos x="4" y="8"/>
                        </a:cxn>
                        <a:cxn ang="0">
                          <a:pos x="12" y="4"/>
                        </a:cxn>
                        <a:cxn ang="0">
                          <a:pos x="16" y="0"/>
                        </a:cxn>
                      </a:cxnLst>
                      <a:rect l="0" t="0" r="0" b="0"/>
                      <a:pathLst>
                        <a:path w="17" h="17">
                          <a:moveTo>
                            <a:pt x="16" y="0"/>
                          </a:moveTo>
                          <a:lnTo>
                            <a:pt x="16" y="6"/>
                          </a:lnTo>
                          <a:lnTo>
                            <a:pt x="14" y="10"/>
                          </a:lnTo>
                          <a:lnTo>
                            <a:pt x="13" y="14"/>
                          </a:lnTo>
                          <a:lnTo>
                            <a:pt x="11" y="16"/>
                          </a:lnTo>
                          <a:lnTo>
                            <a:pt x="7" y="16"/>
                          </a:lnTo>
                          <a:lnTo>
                            <a:pt x="4" y="16"/>
                          </a:lnTo>
                          <a:lnTo>
                            <a:pt x="2" y="14"/>
                          </a:lnTo>
                          <a:lnTo>
                            <a:pt x="1" y="12"/>
                          </a:lnTo>
                          <a:lnTo>
                            <a:pt x="0" y="12"/>
                          </a:lnTo>
                          <a:lnTo>
                            <a:pt x="1" y="10"/>
                          </a:lnTo>
                          <a:lnTo>
                            <a:pt x="2" y="12"/>
                          </a:lnTo>
                          <a:lnTo>
                            <a:pt x="4" y="14"/>
                          </a:lnTo>
                          <a:lnTo>
                            <a:pt x="7" y="16"/>
                          </a:lnTo>
                          <a:lnTo>
                            <a:pt x="11" y="14"/>
                          </a:lnTo>
                          <a:lnTo>
                            <a:pt x="12" y="12"/>
                          </a:lnTo>
                          <a:lnTo>
                            <a:pt x="13" y="10"/>
                          </a:lnTo>
                          <a:lnTo>
                            <a:pt x="14" y="6"/>
                          </a:lnTo>
                          <a:lnTo>
                            <a:pt x="14" y="4"/>
                          </a:lnTo>
                          <a:lnTo>
                            <a:pt x="12" y="6"/>
                          </a:lnTo>
                          <a:lnTo>
                            <a:pt x="11" y="8"/>
                          </a:lnTo>
                          <a:lnTo>
                            <a:pt x="8" y="8"/>
                          </a:lnTo>
                          <a:lnTo>
                            <a:pt x="4" y="8"/>
                          </a:lnTo>
                          <a:lnTo>
                            <a:pt x="12" y="4"/>
                          </a:lnTo>
                          <a:lnTo>
                            <a:pt x="16" y="0"/>
                          </a:lnTo>
                        </a:path>
                      </a:pathLst>
                    </a:custGeom>
                    <a:solidFill>
                      <a:srgbClr val="DF9F7F">
                        <a:alpha val="100000"/>
                      </a:srgbClr>
                    </a:solidFill>
                    <a:ln w="9525">
                      <a:noFill/>
                    </a:ln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8295" name="Group 53"/>
                  <p:cNvGrpSpPr/>
                  <p:nvPr/>
                </p:nvGrpSpPr>
                <p:grpSpPr>
                  <a:xfrm>
                    <a:off x="47" y="7"/>
                    <a:ext cx="17" cy="17"/>
                    <a:chOff x="0" y="0"/>
                    <a:chExt cx="17" cy="17"/>
                  </a:xfrm>
                </p:grpSpPr>
                <p:sp>
                  <p:nvSpPr>
                    <p:cNvPr id="8299" name="未知"/>
                    <p:cNvSpPr/>
                    <p:nvPr/>
                  </p:nvSpPr>
                  <p:spPr>
                    <a:xfrm>
                      <a:off x="0" y="0"/>
                      <a:ext cx="17" cy="17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16"/>
                        </a:cxn>
                        <a:cxn ang="0">
                          <a:pos x="1" y="8"/>
                        </a:cxn>
                        <a:cxn ang="0">
                          <a:pos x="3" y="8"/>
                        </a:cxn>
                        <a:cxn ang="0">
                          <a:pos x="4" y="0"/>
                        </a:cxn>
                        <a:cxn ang="0">
                          <a:pos x="7" y="0"/>
                        </a:cxn>
                        <a:cxn ang="0">
                          <a:pos x="9" y="0"/>
                        </a:cxn>
                        <a:cxn ang="0">
                          <a:pos x="12" y="0"/>
                        </a:cxn>
                        <a:cxn ang="0">
                          <a:pos x="16" y="0"/>
                        </a:cxn>
                        <a:cxn ang="0">
                          <a:pos x="12" y="8"/>
                        </a:cxn>
                        <a:cxn ang="0">
                          <a:pos x="9" y="8"/>
                        </a:cxn>
                        <a:cxn ang="0">
                          <a:pos x="8" y="16"/>
                        </a:cxn>
                        <a:cxn ang="0">
                          <a:pos x="7" y="16"/>
                        </a:cxn>
                        <a:cxn ang="0">
                          <a:pos x="4" y="16"/>
                        </a:cxn>
                        <a:cxn ang="0">
                          <a:pos x="0" y="16"/>
                        </a:cxn>
                      </a:cxnLst>
                      <a:rect l="0" t="0" r="0" b="0"/>
                      <a:pathLst>
                        <a:path w="17" h="17">
                          <a:moveTo>
                            <a:pt x="0" y="16"/>
                          </a:moveTo>
                          <a:lnTo>
                            <a:pt x="1" y="8"/>
                          </a:lnTo>
                          <a:lnTo>
                            <a:pt x="3" y="8"/>
                          </a:lnTo>
                          <a:lnTo>
                            <a:pt x="4" y="0"/>
                          </a:lnTo>
                          <a:lnTo>
                            <a:pt x="7" y="0"/>
                          </a:lnTo>
                          <a:lnTo>
                            <a:pt x="9" y="0"/>
                          </a:lnTo>
                          <a:lnTo>
                            <a:pt x="12" y="0"/>
                          </a:lnTo>
                          <a:lnTo>
                            <a:pt x="16" y="0"/>
                          </a:lnTo>
                          <a:lnTo>
                            <a:pt x="12" y="8"/>
                          </a:lnTo>
                          <a:lnTo>
                            <a:pt x="9" y="8"/>
                          </a:lnTo>
                          <a:lnTo>
                            <a:pt x="8" y="16"/>
                          </a:lnTo>
                          <a:lnTo>
                            <a:pt x="7" y="16"/>
                          </a:lnTo>
                          <a:lnTo>
                            <a:pt x="4" y="16"/>
                          </a:lnTo>
                          <a:lnTo>
                            <a:pt x="0" y="16"/>
                          </a:lnTo>
                        </a:path>
                      </a:pathLst>
                    </a:custGeom>
                    <a:solidFill>
                      <a:srgbClr val="FFFFFF">
                        <a:alpha val="100000"/>
                      </a:srgbClr>
                    </a:solidFill>
                    <a:ln w="9525">
                      <a:noFill/>
                    </a:ln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8300" name="未知"/>
                    <p:cNvSpPr/>
                    <p:nvPr/>
                  </p:nvSpPr>
                  <p:spPr>
                    <a:xfrm>
                      <a:off x="0" y="0"/>
                      <a:ext cx="17" cy="17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16"/>
                        </a:cxn>
                        <a:cxn ang="0">
                          <a:pos x="1" y="8"/>
                        </a:cxn>
                        <a:cxn ang="0">
                          <a:pos x="3" y="8"/>
                        </a:cxn>
                        <a:cxn ang="0">
                          <a:pos x="4" y="0"/>
                        </a:cxn>
                        <a:cxn ang="0">
                          <a:pos x="7" y="0"/>
                        </a:cxn>
                        <a:cxn ang="0">
                          <a:pos x="9" y="0"/>
                        </a:cxn>
                        <a:cxn ang="0">
                          <a:pos x="12" y="0"/>
                        </a:cxn>
                        <a:cxn ang="0">
                          <a:pos x="16" y="0"/>
                        </a:cxn>
                        <a:cxn ang="0">
                          <a:pos x="11" y="0"/>
                        </a:cxn>
                        <a:cxn ang="0">
                          <a:pos x="11" y="8"/>
                        </a:cxn>
                        <a:cxn ang="0">
                          <a:pos x="8" y="16"/>
                        </a:cxn>
                        <a:cxn ang="0">
                          <a:pos x="6" y="16"/>
                        </a:cxn>
                        <a:cxn ang="0">
                          <a:pos x="4" y="16"/>
                        </a:cxn>
                        <a:cxn ang="0">
                          <a:pos x="3" y="8"/>
                        </a:cxn>
                        <a:cxn ang="0">
                          <a:pos x="0" y="16"/>
                        </a:cxn>
                      </a:cxnLst>
                      <a:rect l="0" t="0" r="0" b="0"/>
                      <a:pathLst>
                        <a:path w="17" h="17">
                          <a:moveTo>
                            <a:pt x="0" y="16"/>
                          </a:moveTo>
                          <a:lnTo>
                            <a:pt x="1" y="8"/>
                          </a:lnTo>
                          <a:lnTo>
                            <a:pt x="3" y="8"/>
                          </a:lnTo>
                          <a:lnTo>
                            <a:pt x="4" y="0"/>
                          </a:lnTo>
                          <a:lnTo>
                            <a:pt x="7" y="0"/>
                          </a:lnTo>
                          <a:lnTo>
                            <a:pt x="9" y="0"/>
                          </a:lnTo>
                          <a:lnTo>
                            <a:pt x="12" y="0"/>
                          </a:lnTo>
                          <a:lnTo>
                            <a:pt x="16" y="0"/>
                          </a:lnTo>
                          <a:lnTo>
                            <a:pt x="11" y="0"/>
                          </a:lnTo>
                          <a:lnTo>
                            <a:pt x="11" y="8"/>
                          </a:lnTo>
                          <a:lnTo>
                            <a:pt x="8" y="16"/>
                          </a:lnTo>
                          <a:lnTo>
                            <a:pt x="6" y="16"/>
                          </a:lnTo>
                          <a:lnTo>
                            <a:pt x="4" y="16"/>
                          </a:lnTo>
                          <a:lnTo>
                            <a:pt x="3" y="8"/>
                          </a:lnTo>
                          <a:lnTo>
                            <a:pt x="0" y="16"/>
                          </a:lnTo>
                        </a:path>
                      </a:pathLst>
                    </a:custGeom>
                    <a:solidFill>
                      <a:srgbClr val="7F3F00">
                        <a:alpha val="100000"/>
                      </a:srgbClr>
                    </a:solidFill>
                    <a:ln w="9525">
                      <a:noFill/>
                    </a:ln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8296" name="Group 56"/>
                  <p:cNvGrpSpPr/>
                  <p:nvPr/>
                </p:nvGrpSpPr>
                <p:grpSpPr>
                  <a:xfrm>
                    <a:off x="16" y="17"/>
                    <a:ext cx="17" cy="17"/>
                    <a:chOff x="0" y="0"/>
                    <a:chExt cx="17" cy="17"/>
                  </a:xfrm>
                </p:grpSpPr>
                <p:sp>
                  <p:nvSpPr>
                    <p:cNvPr id="8297" name="未知"/>
                    <p:cNvSpPr/>
                    <p:nvPr/>
                  </p:nvSpPr>
                  <p:spPr>
                    <a:xfrm>
                      <a:off x="0" y="0"/>
                      <a:ext cx="17" cy="17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16"/>
                        </a:cxn>
                        <a:cxn ang="0">
                          <a:pos x="4" y="12"/>
                        </a:cxn>
                        <a:cxn ang="0">
                          <a:pos x="7" y="9"/>
                        </a:cxn>
                        <a:cxn ang="0">
                          <a:pos x="11" y="3"/>
                        </a:cxn>
                        <a:cxn ang="0">
                          <a:pos x="13" y="0"/>
                        </a:cxn>
                        <a:cxn ang="0">
                          <a:pos x="14" y="0"/>
                        </a:cxn>
                        <a:cxn ang="0">
                          <a:pos x="16" y="3"/>
                        </a:cxn>
                        <a:cxn ang="0">
                          <a:pos x="16" y="6"/>
                        </a:cxn>
                        <a:cxn ang="0">
                          <a:pos x="14" y="9"/>
                        </a:cxn>
                        <a:cxn ang="0">
                          <a:pos x="14" y="12"/>
                        </a:cxn>
                        <a:cxn ang="0">
                          <a:pos x="12" y="12"/>
                        </a:cxn>
                        <a:cxn ang="0">
                          <a:pos x="8" y="16"/>
                        </a:cxn>
                        <a:cxn ang="0">
                          <a:pos x="3" y="16"/>
                        </a:cxn>
                        <a:cxn ang="0">
                          <a:pos x="0" y="16"/>
                        </a:cxn>
                      </a:cxnLst>
                      <a:rect l="0" t="0" r="0" b="0"/>
                      <a:pathLst>
                        <a:path w="17" h="17">
                          <a:moveTo>
                            <a:pt x="0" y="16"/>
                          </a:moveTo>
                          <a:lnTo>
                            <a:pt x="4" y="12"/>
                          </a:lnTo>
                          <a:lnTo>
                            <a:pt x="7" y="9"/>
                          </a:lnTo>
                          <a:lnTo>
                            <a:pt x="11" y="3"/>
                          </a:lnTo>
                          <a:lnTo>
                            <a:pt x="13" y="0"/>
                          </a:lnTo>
                          <a:lnTo>
                            <a:pt x="14" y="0"/>
                          </a:lnTo>
                          <a:lnTo>
                            <a:pt x="16" y="3"/>
                          </a:lnTo>
                          <a:lnTo>
                            <a:pt x="16" y="6"/>
                          </a:lnTo>
                          <a:lnTo>
                            <a:pt x="14" y="9"/>
                          </a:lnTo>
                          <a:lnTo>
                            <a:pt x="14" y="12"/>
                          </a:lnTo>
                          <a:lnTo>
                            <a:pt x="12" y="12"/>
                          </a:lnTo>
                          <a:lnTo>
                            <a:pt x="8" y="16"/>
                          </a:lnTo>
                          <a:lnTo>
                            <a:pt x="3" y="16"/>
                          </a:lnTo>
                          <a:lnTo>
                            <a:pt x="0" y="16"/>
                          </a:lnTo>
                        </a:path>
                      </a:pathLst>
                    </a:custGeom>
                    <a:solidFill>
                      <a:srgbClr val="FFFFFF">
                        <a:alpha val="100000"/>
                      </a:srgbClr>
                    </a:solidFill>
                    <a:ln w="9525">
                      <a:noFill/>
                    </a:ln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8298" name="未知"/>
                    <p:cNvSpPr/>
                    <p:nvPr/>
                  </p:nvSpPr>
                  <p:spPr>
                    <a:xfrm>
                      <a:off x="0" y="0"/>
                      <a:ext cx="17" cy="17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16"/>
                        </a:cxn>
                        <a:cxn ang="0">
                          <a:pos x="4" y="12"/>
                        </a:cxn>
                        <a:cxn ang="0">
                          <a:pos x="7" y="9"/>
                        </a:cxn>
                        <a:cxn ang="0">
                          <a:pos x="11" y="3"/>
                        </a:cxn>
                        <a:cxn ang="0">
                          <a:pos x="13" y="0"/>
                        </a:cxn>
                        <a:cxn ang="0">
                          <a:pos x="14" y="0"/>
                        </a:cxn>
                        <a:cxn ang="0">
                          <a:pos x="16" y="0"/>
                        </a:cxn>
                        <a:cxn ang="0">
                          <a:pos x="13" y="3"/>
                        </a:cxn>
                        <a:cxn ang="0">
                          <a:pos x="14" y="3"/>
                        </a:cxn>
                        <a:cxn ang="0">
                          <a:pos x="14" y="6"/>
                        </a:cxn>
                        <a:cxn ang="0">
                          <a:pos x="14" y="12"/>
                        </a:cxn>
                        <a:cxn ang="0">
                          <a:pos x="12" y="16"/>
                        </a:cxn>
                        <a:cxn ang="0">
                          <a:pos x="9" y="16"/>
                        </a:cxn>
                        <a:cxn ang="0">
                          <a:pos x="8" y="12"/>
                        </a:cxn>
                        <a:cxn ang="0">
                          <a:pos x="7" y="9"/>
                        </a:cxn>
                        <a:cxn ang="0">
                          <a:pos x="3" y="12"/>
                        </a:cxn>
                        <a:cxn ang="0">
                          <a:pos x="0" y="16"/>
                        </a:cxn>
                      </a:cxnLst>
                      <a:rect l="0" t="0" r="0" b="0"/>
                      <a:pathLst>
                        <a:path w="17" h="17">
                          <a:moveTo>
                            <a:pt x="0" y="16"/>
                          </a:moveTo>
                          <a:lnTo>
                            <a:pt x="4" y="12"/>
                          </a:lnTo>
                          <a:lnTo>
                            <a:pt x="7" y="9"/>
                          </a:lnTo>
                          <a:lnTo>
                            <a:pt x="11" y="3"/>
                          </a:lnTo>
                          <a:lnTo>
                            <a:pt x="13" y="0"/>
                          </a:lnTo>
                          <a:lnTo>
                            <a:pt x="14" y="0"/>
                          </a:lnTo>
                          <a:lnTo>
                            <a:pt x="16" y="0"/>
                          </a:lnTo>
                          <a:lnTo>
                            <a:pt x="13" y="3"/>
                          </a:lnTo>
                          <a:lnTo>
                            <a:pt x="14" y="3"/>
                          </a:lnTo>
                          <a:lnTo>
                            <a:pt x="14" y="6"/>
                          </a:lnTo>
                          <a:lnTo>
                            <a:pt x="14" y="12"/>
                          </a:lnTo>
                          <a:lnTo>
                            <a:pt x="12" y="16"/>
                          </a:lnTo>
                          <a:lnTo>
                            <a:pt x="9" y="16"/>
                          </a:lnTo>
                          <a:lnTo>
                            <a:pt x="8" y="12"/>
                          </a:lnTo>
                          <a:lnTo>
                            <a:pt x="7" y="9"/>
                          </a:lnTo>
                          <a:lnTo>
                            <a:pt x="3" y="12"/>
                          </a:lnTo>
                          <a:lnTo>
                            <a:pt x="0" y="16"/>
                          </a:lnTo>
                        </a:path>
                      </a:pathLst>
                    </a:custGeom>
                    <a:solidFill>
                      <a:srgbClr val="7F3F00">
                        <a:alpha val="100000"/>
                      </a:srgbClr>
                    </a:solidFill>
                    <a:ln w="9525">
                      <a:noFill/>
                    </a:ln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</p:grpSp>
            </p:grpSp>
            <p:grpSp>
              <p:nvGrpSpPr>
                <p:cNvPr id="8285" name="Group 59"/>
                <p:cNvGrpSpPr/>
                <p:nvPr/>
              </p:nvGrpSpPr>
              <p:grpSpPr>
                <a:xfrm>
                  <a:off x="0" y="0"/>
                  <a:ext cx="78" cy="62"/>
                  <a:chOff x="0" y="0"/>
                  <a:chExt cx="78" cy="62"/>
                </a:xfrm>
              </p:grpSpPr>
              <p:grpSp>
                <p:nvGrpSpPr>
                  <p:cNvPr id="8286" name="Group 60"/>
                  <p:cNvGrpSpPr/>
                  <p:nvPr/>
                </p:nvGrpSpPr>
                <p:grpSpPr>
                  <a:xfrm>
                    <a:off x="25" y="30"/>
                    <a:ext cx="49" cy="32"/>
                    <a:chOff x="0" y="0"/>
                    <a:chExt cx="49" cy="32"/>
                  </a:xfrm>
                </p:grpSpPr>
                <p:sp>
                  <p:nvSpPr>
                    <p:cNvPr id="8292" name="未知"/>
                    <p:cNvSpPr/>
                    <p:nvPr/>
                  </p:nvSpPr>
                  <p:spPr>
                    <a:xfrm>
                      <a:off x="0" y="15"/>
                      <a:ext cx="22" cy="17"/>
                    </a:xfrm>
                    <a:custGeom>
                      <a:avLst/>
                      <a:gdLst/>
                      <a:ahLst/>
                      <a:cxnLst>
                        <a:cxn ang="0">
                          <a:pos x="21" y="2"/>
                        </a:cxn>
                        <a:cxn ang="0">
                          <a:pos x="19" y="0"/>
                        </a:cxn>
                        <a:cxn ang="0">
                          <a:pos x="18" y="0"/>
                        </a:cxn>
                        <a:cxn ang="0">
                          <a:pos x="16" y="0"/>
                        </a:cxn>
                        <a:cxn ang="0">
                          <a:pos x="13" y="0"/>
                        </a:cxn>
                        <a:cxn ang="0">
                          <a:pos x="9" y="2"/>
                        </a:cxn>
                        <a:cxn ang="0">
                          <a:pos x="6" y="2"/>
                        </a:cxn>
                        <a:cxn ang="0">
                          <a:pos x="5" y="0"/>
                        </a:cxn>
                        <a:cxn ang="0">
                          <a:pos x="3" y="0"/>
                        </a:cxn>
                        <a:cxn ang="0">
                          <a:pos x="3" y="2"/>
                        </a:cxn>
                        <a:cxn ang="0">
                          <a:pos x="2" y="5"/>
                        </a:cxn>
                        <a:cxn ang="0">
                          <a:pos x="2" y="8"/>
                        </a:cxn>
                        <a:cxn ang="0">
                          <a:pos x="1" y="10"/>
                        </a:cxn>
                        <a:cxn ang="0">
                          <a:pos x="0" y="13"/>
                        </a:cxn>
                        <a:cxn ang="0">
                          <a:pos x="1" y="13"/>
                        </a:cxn>
                        <a:cxn ang="0">
                          <a:pos x="1" y="16"/>
                        </a:cxn>
                        <a:cxn ang="0">
                          <a:pos x="2" y="13"/>
                        </a:cxn>
                        <a:cxn ang="0">
                          <a:pos x="5" y="10"/>
                        </a:cxn>
                        <a:cxn ang="0">
                          <a:pos x="6" y="8"/>
                        </a:cxn>
                        <a:cxn ang="0">
                          <a:pos x="7" y="8"/>
                        </a:cxn>
                        <a:cxn ang="0">
                          <a:pos x="9" y="5"/>
                        </a:cxn>
                        <a:cxn ang="0">
                          <a:pos x="12" y="5"/>
                        </a:cxn>
                        <a:cxn ang="0">
                          <a:pos x="14" y="5"/>
                        </a:cxn>
                        <a:cxn ang="0">
                          <a:pos x="16" y="5"/>
                        </a:cxn>
                        <a:cxn ang="0">
                          <a:pos x="18" y="5"/>
                        </a:cxn>
                        <a:cxn ang="0">
                          <a:pos x="19" y="2"/>
                        </a:cxn>
                        <a:cxn ang="0">
                          <a:pos x="21" y="2"/>
                        </a:cxn>
                      </a:cxnLst>
                      <a:rect l="0" t="0" r="0" b="0"/>
                      <a:pathLst>
                        <a:path w="22" h="17">
                          <a:moveTo>
                            <a:pt x="21" y="2"/>
                          </a:moveTo>
                          <a:lnTo>
                            <a:pt x="19" y="0"/>
                          </a:lnTo>
                          <a:lnTo>
                            <a:pt x="18" y="0"/>
                          </a:lnTo>
                          <a:lnTo>
                            <a:pt x="16" y="0"/>
                          </a:lnTo>
                          <a:lnTo>
                            <a:pt x="13" y="0"/>
                          </a:lnTo>
                          <a:lnTo>
                            <a:pt x="9" y="2"/>
                          </a:lnTo>
                          <a:lnTo>
                            <a:pt x="6" y="2"/>
                          </a:lnTo>
                          <a:lnTo>
                            <a:pt x="5" y="0"/>
                          </a:lnTo>
                          <a:lnTo>
                            <a:pt x="3" y="0"/>
                          </a:lnTo>
                          <a:lnTo>
                            <a:pt x="3" y="2"/>
                          </a:lnTo>
                          <a:lnTo>
                            <a:pt x="2" y="5"/>
                          </a:lnTo>
                          <a:lnTo>
                            <a:pt x="2" y="8"/>
                          </a:lnTo>
                          <a:lnTo>
                            <a:pt x="1" y="10"/>
                          </a:lnTo>
                          <a:lnTo>
                            <a:pt x="0" y="13"/>
                          </a:lnTo>
                          <a:lnTo>
                            <a:pt x="1" y="13"/>
                          </a:lnTo>
                          <a:lnTo>
                            <a:pt x="1" y="16"/>
                          </a:lnTo>
                          <a:lnTo>
                            <a:pt x="2" y="13"/>
                          </a:lnTo>
                          <a:lnTo>
                            <a:pt x="5" y="10"/>
                          </a:lnTo>
                          <a:lnTo>
                            <a:pt x="6" y="8"/>
                          </a:lnTo>
                          <a:lnTo>
                            <a:pt x="7" y="8"/>
                          </a:lnTo>
                          <a:lnTo>
                            <a:pt x="9" y="5"/>
                          </a:lnTo>
                          <a:lnTo>
                            <a:pt x="12" y="5"/>
                          </a:lnTo>
                          <a:lnTo>
                            <a:pt x="14" y="5"/>
                          </a:lnTo>
                          <a:lnTo>
                            <a:pt x="16" y="5"/>
                          </a:lnTo>
                          <a:lnTo>
                            <a:pt x="18" y="5"/>
                          </a:lnTo>
                          <a:lnTo>
                            <a:pt x="19" y="2"/>
                          </a:lnTo>
                          <a:lnTo>
                            <a:pt x="21" y="2"/>
                          </a:lnTo>
                        </a:path>
                      </a:pathLst>
                    </a:custGeom>
                    <a:solidFill>
                      <a:srgbClr val="5F5F5F">
                        <a:alpha val="100000"/>
                      </a:srgbClr>
                    </a:solidFill>
                    <a:ln w="9525">
                      <a:noFill/>
                    </a:ln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8293" name="未知"/>
                    <p:cNvSpPr/>
                    <p:nvPr/>
                  </p:nvSpPr>
                  <p:spPr>
                    <a:xfrm>
                      <a:off x="32" y="0"/>
                      <a:ext cx="17" cy="17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16"/>
                        </a:cxn>
                        <a:cxn ang="0">
                          <a:pos x="3" y="10"/>
                        </a:cxn>
                        <a:cxn ang="0">
                          <a:pos x="7" y="9"/>
                        </a:cxn>
                        <a:cxn ang="0">
                          <a:pos x="9" y="8"/>
                        </a:cxn>
                        <a:cxn ang="0">
                          <a:pos x="12" y="6"/>
                        </a:cxn>
                        <a:cxn ang="0">
                          <a:pos x="13" y="5"/>
                        </a:cxn>
                        <a:cxn ang="0">
                          <a:pos x="16" y="4"/>
                        </a:cxn>
                        <a:cxn ang="0">
                          <a:pos x="14" y="4"/>
                        </a:cxn>
                        <a:cxn ang="0">
                          <a:pos x="16" y="1"/>
                        </a:cxn>
                        <a:cxn ang="0">
                          <a:pos x="14" y="0"/>
                        </a:cxn>
                        <a:cxn ang="0">
                          <a:pos x="12" y="0"/>
                        </a:cxn>
                        <a:cxn ang="0">
                          <a:pos x="11" y="2"/>
                        </a:cxn>
                        <a:cxn ang="0">
                          <a:pos x="9" y="4"/>
                        </a:cxn>
                        <a:cxn ang="0">
                          <a:pos x="8" y="4"/>
                        </a:cxn>
                        <a:cxn ang="0">
                          <a:pos x="6" y="6"/>
                        </a:cxn>
                        <a:cxn ang="0">
                          <a:pos x="4" y="9"/>
                        </a:cxn>
                        <a:cxn ang="0">
                          <a:pos x="2" y="12"/>
                        </a:cxn>
                        <a:cxn ang="0">
                          <a:pos x="1" y="13"/>
                        </a:cxn>
                        <a:cxn ang="0">
                          <a:pos x="0" y="16"/>
                        </a:cxn>
                      </a:cxnLst>
                      <a:rect l="0" t="0" r="0" b="0"/>
                      <a:pathLst>
                        <a:path w="17" h="17">
                          <a:moveTo>
                            <a:pt x="0" y="16"/>
                          </a:moveTo>
                          <a:lnTo>
                            <a:pt x="3" y="10"/>
                          </a:lnTo>
                          <a:lnTo>
                            <a:pt x="7" y="9"/>
                          </a:lnTo>
                          <a:lnTo>
                            <a:pt x="9" y="8"/>
                          </a:lnTo>
                          <a:lnTo>
                            <a:pt x="12" y="6"/>
                          </a:lnTo>
                          <a:lnTo>
                            <a:pt x="13" y="5"/>
                          </a:lnTo>
                          <a:lnTo>
                            <a:pt x="16" y="4"/>
                          </a:lnTo>
                          <a:lnTo>
                            <a:pt x="14" y="4"/>
                          </a:lnTo>
                          <a:lnTo>
                            <a:pt x="16" y="1"/>
                          </a:lnTo>
                          <a:lnTo>
                            <a:pt x="14" y="0"/>
                          </a:lnTo>
                          <a:lnTo>
                            <a:pt x="12" y="0"/>
                          </a:lnTo>
                          <a:lnTo>
                            <a:pt x="11" y="2"/>
                          </a:lnTo>
                          <a:lnTo>
                            <a:pt x="9" y="4"/>
                          </a:lnTo>
                          <a:lnTo>
                            <a:pt x="8" y="4"/>
                          </a:lnTo>
                          <a:lnTo>
                            <a:pt x="6" y="6"/>
                          </a:lnTo>
                          <a:lnTo>
                            <a:pt x="4" y="9"/>
                          </a:lnTo>
                          <a:lnTo>
                            <a:pt x="2" y="12"/>
                          </a:lnTo>
                          <a:lnTo>
                            <a:pt x="1" y="13"/>
                          </a:lnTo>
                          <a:lnTo>
                            <a:pt x="0" y="16"/>
                          </a:lnTo>
                        </a:path>
                      </a:pathLst>
                    </a:custGeom>
                    <a:solidFill>
                      <a:srgbClr val="5F5F5F">
                        <a:alpha val="100000"/>
                      </a:srgbClr>
                    </a:solidFill>
                    <a:ln w="9525">
                      <a:noFill/>
                    </a:ln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8287" name="Group 63"/>
                  <p:cNvGrpSpPr/>
                  <p:nvPr/>
                </p:nvGrpSpPr>
                <p:grpSpPr>
                  <a:xfrm>
                    <a:off x="0" y="0"/>
                    <a:ext cx="78" cy="62"/>
                    <a:chOff x="0" y="0"/>
                    <a:chExt cx="78" cy="62"/>
                  </a:xfrm>
                </p:grpSpPr>
                <p:grpSp>
                  <p:nvGrpSpPr>
                    <p:cNvPr id="8288" name="Group 64"/>
                    <p:cNvGrpSpPr/>
                    <p:nvPr/>
                  </p:nvGrpSpPr>
                  <p:grpSpPr>
                    <a:xfrm>
                      <a:off x="0" y="0"/>
                      <a:ext cx="78" cy="62"/>
                      <a:chOff x="0" y="0"/>
                      <a:chExt cx="78" cy="62"/>
                    </a:xfrm>
                  </p:grpSpPr>
                  <p:sp>
                    <p:nvSpPr>
                      <p:cNvPr id="8290" name="未知"/>
                      <p:cNvSpPr/>
                      <p:nvPr/>
                    </p:nvSpPr>
                    <p:spPr>
                      <a:xfrm>
                        <a:off x="0" y="0"/>
                        <a:ext cx="78" cy="62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4" y="52"/>
                          </a:cxn>
                          <a:cxn ang="0">
                            <a:pos x="8" y="55"/>
                          </a:cxn>
                          <a:cxn ang="0">
                            <a:pos x="10" y="58"/>
                          </a:cxn>
                          <a:cxn ang="0">
                            <a:pos x="14" y="60"/>
                          </a:cxn>
                          <a:cxn ang="0">
                            <a:pos x="16" y="61"/>
                          </a:cxn>
                          <a:cxn ang="0">
                            <a:pos x="17" y="55"/>
                          </a:cxn>
                          <a:cxn ang="0">
                            <a:pos x="18" y="50"/>
                          </a:cxn>
                          <a:cxn ang="0">
                            <a:pos x="19" y="45"/>
                          </a:cxn>
                          <a:cxn ang="0">
                            <a:pos x="20" y="42"/>
                          </a:cxn>
                          <a:cxn ang="0">
                            <a:pos x="19" y="37"/>
                          </a:cxn>
                          <a:cxn ang="0">
                            <a:pos x="18" y="34"/>
                          </a:cxn>
                          <a:cxn ang="0">
                            <a:pos x="16" y="32"/>
                          </a:cxn>
                          <a:cxn ang="0">
                            <a:pos x="21" y="33"/>
                          </a:cxn>
                          <a:cxn ang="0">
                            <a:pos x="27" y="32"/>
                          </a:cxn>
                          <a:cxn ang="0">
                            <a:pos x="30" y="30"/>
                          </a:cxn>
                          <a:cxn ang="0">
                            <a:pos x="34" y="29"/>
                          </a:cxn>
                          <a:cxn ang="0">
                            <a:pos x="39" y="27"/>
                          </a:cxn>
                          <a:cxn ang="0">
                            <a:pos x="43" y="26"/>
                          </a:cxn>
                          <a:cxn ang="0">
                            <a:pos x="46" y="24"/>
                          </a:cxn>
                          <a:cxn ang="0">
                            <a:pos x="50" y="20"/>
                          </a:cxn>
                          <a:cxn ang="0">
                            <a:pos x="52" y="16"/>
                          </a:cxn>
                          <a:cxn ang="0">
                            <a:pos x="54" y="13"/>
                          </a:cxn>
                          <a:cxn ang="0">
                            <a:pos x="57" y="14"/>
                          </a:cxn>
                          <a:cxn ang="0">
                            <a:pos x="62" y="16"/>
                          </a:cxn>
                          <a:cxn ang="0">
                            <a:pos x="66" y="19"/>
                          </a:cxn>
                          <a:cxn ang="0">
                            <a:pos x="70" y="22"/>
                          </a:cxn>
                          <a:cxn ang="0">
                            <a:pos x="72" y="26"/>
                          </a:cxn>
                          <a:cxn ang="0">
                            <a:pos x="74" y="29"/>
                          </a:cxn>
                          <a:cxn ang="0">
                            <a:pos x="75" y="33"/>
                          </a:cxn>
                          <a:cxn ang="0">
                            <a:pos x="77" y="36"/>
                          </a:cxn>
                          <a:cxn ang="0">
                            <a:pos x="76" y="30"/>
                          </a:cxn>
                          <a:cxn ang="0">
                            <a:pos x="75" y="26"/>
                          </a:cxn>
                          <a:cxn ang="0">
                            <a:pos x="73" y="22"/>
                          </a:cxn>
                          <a:cxn ang="0">
                            <a:pos x="72" y="18"/>
                          </a:cxn>
                          <a:cxn ang="0">
                            <a:pos x="68" y="13"/>
                          </a:cxn>
                          <a:cxn ang="0">
                            <a:pos x="63" y="8"/>
                          </a:cxn>
                          <a:cxn ang="0">
                            <a:pos x="60" y="5"/>
                          </a:cxn>
                          <a:cxn ang="0">
                            <a:pos x="57" y="2"/>
                          </a:cxn>
                          <a:cxn ang="0">
                            <a:pos x="54" y="1"/>
                          </a:cxn>
                          <a:cxn ang="0">
                            <a:pos x="51" y="0"/>
                          </a:cxn>
                          <a:cxn ang="0">
                            <a:pos x="47" y="0"/>
                          </a:cxn>
                          <a:cxn ang="0">
                            <a:pos x="46" y="0"/>
                          </a:cxn>
                          <a:cxn ang="0">
                            <a:pos x="40" y="0"/>
                          </a:cxn>
                          <a:cxn ang="0">
                            <a:pos x="33" y="0"/>
                          </a:cxn>
                          <a:cxn ang="0">
                            <a:pos x="27" y="2"/>
                          </a:cxn>
                          <a:cxn ang="0">
                            <a:pos x="21" y="3"/>
                          </a:cxn>
                          <a:cxn ang="0">
                            <a:pos x="16" y="5"/>
                          </a:cxn>
                          <a:cxn ang="0">
                            <a:pos x="12" y="7"/>
                          </a:cxn>
                          <a:cxn ang="0">
                            <a:pos x="10" y="8"/>
                          </a:cxn>
                          <a:cxn ang="0">
                            <a:pos x="7" y="10"/>
                          </a:cxn>
                          <a:cxn ang="0">
                            <a:pos x="5" y="13"/>
                          </a:cxn>
                          <a:cxn ang="0">
                            <a:pos x="3" y="16"/>
                          </a:cxn>
                          <a:cxn ang="0">
                            <a:pos x="1" y="18"/>
                          </a:cxn>
                          <a:cxn ang="0">
                            <a:pos x="0" y="22"/>
                          </a:cxn>
                          <a:cxn ang="0">
                            <a:pos x="0" y="26"/>
                          </a:cxn>
                          <a:cxn ang="0">
                            <a:pos x="0" y="31"/>
                          </a:cxn>
                          <a:cxn ang="0">
                            <a:pos x="1" y="35"/>
                          </a:cxn>
                          <a:cxn ang="0">
                            <a:pos x="1" y="40"/>
                          </a:cxn>
                          <a:cxn ang="0">
                            <a:pos x="1" y="44"/>
                          </a:cxn>
                          <a:cxn ang="0">
                            <a:pos x="2" y="47"/>
                          </a:cxn>
                          <a:cxn ang="0">
                            <a:pos x="4" y="52"/>
                          </a:cxn>
                        </a:cxnLst>
                        <a:rect l="0" t="0" r="0" b="0"/>
                        <a:pathLst>
                          <a:path w="78" h="62">
                            <a:moveTo>
                              <a:pt x="4" y="52"/>
                            </a:moveTo>
                            <a:lnTo>
                              <a:pt x="8" y="55"/>
                            </a:lnTo>
                            <a:lnTo>
                              <a:pt x="10" y="58"/>
                            </a:lnTo>
                            <a:lnTo>
                              <a:pt x="14" y="60"/>
                            </a:lnTo>
                            <a:lnTo>
                              <a:pt x="16" y="61"/>
                            </a:lnTo>
                            <a:lnTo>
                              <a:pt x="17" y="55"/>
                            </a:lnTo>
                            <a:lnTo>
                              <a:pt x="18" y="50"/>
                            </a:lnTo>
                            <a:lnTo>
                              <a:pt x="19" y="45"/>
                            </a:lnTo>
                            <a:lnTo>
                              <a:pt x="20" y="42"/>
                            </a:lnTo>
                            <a:lnTo>
                              <a:pt x="19" y="37"/>
                            </a:lnTo>
                            <a:lnTo>
                              <a:pt x="18" y="34"/>
                            </a:lnTo>
                            <a:lnTo>
                              <a:pt x="16" y="32"/>
                            </a:lnTo>
                            <a:lnTo>
                              <a:pt x="21" y="33"/>
                            </a:lnTo>
                            <a:lnTo>
                              <a:pt x="27" y="32"/>
                            </a:lnTo>
                            <a:lnTo>
                              <a:pt x="30" y="30"/>
                            </a:lnTo>
                            <a:lnTo>
                              <a:pt x="34" y="29"/>
                            </a:lnTo>
                            <a:lnTo>
                              <a:pt x="39" y="27"/>
                            </a:lnTo>
                            <a:lnTo>
                              <a:pt x="43" y="26"/>
                            </a:lnTo>
                            <a:lnTo>
                              <a:pt x="46" y="24"/>
                            </a:lnTo>
                            <a:lnTo>
                              <a:pt x="50" y="20"/>
                            </a:lnTo>
                            <a:lnTo>
                              <a:pt x="52" y="16"/>
                            </a:lnTo>
                            <a:lnTo>
                              <a:pt x="54" y="13"/>
                            </a:lnTo>
                            <a:lnTo>
                              <a:pt x="57" y="14"/>
                            </a:lnTo>
                            <a:lnTo>
                              <a:pt x="62" y="16"/>
                            </a:lnTo>
                            <a:lnTo>
                              <a:pt x="66" y="19"/>
                            </a:lnTo>
                            <a:lnTo>
                              <a:pt x="70" y="22"/>
                            </a:lnTo>
                            <a:lnTo>
                              <a:pt x="72" y="26"/>
                            </a:lnTo>
                            <a:lnTo>
                              <a:pt x="74" y="29"/>
                            </a:lnTo>
                            <a:lnTo>
                              <a:pt x="75" y="33"/>
                            </a:lnTo>
                            <a:lnTo>
                              <a:pt x="77" y="36"/>
                            </a:lnTo>
                            <a:lnTo>
                              <a:pt x="76" y="30"/>
                            </a:lnTo>
                            <a:lnTo>
                              <a:pt x="75" y="26"/>
                            </a:lnTo>
                            <a:lnTo>
                              <a:pt x="73" y="22"/>
                            </a:lnTo>
                            <a:lnTo>
                              <a:pt x="72" y="18"/>
                            </a:lnTo>
                            <a:lnTo>
                              <a:pt x="68" y="13"/>
                            </a:lnTo>
                            <a:lnTo>
                              <a:pt x="63" y="8"/>
                            </a:lnTo>
                            <a:lnTo>
                              <a:pt x="60" y="5"/>
                            </a:lnTo>
                            <a:lnTo>
                              <a:pt x="57" y="2"/>
                            </a:lnTo>
                            <a:lnTo>
                              <a:pt x="54" y="1"/>
                            </a:lnTo>
                            <a:lnTo>
                              <a:pt x="51" y="0"/>
                            </a:lnTo>
                            <a:lnTo>
                              <a:pt x="47" y="0"/>
                            </a:lnTo>
                            <a:lnTo>
                              <a:pt x="46" y="0"/>
                            </a:lnTo>
                            <a:lnTo>
                              <a:pt x="40" y="0"/>
                            </a:lnTo>
                            <a:lnTo>
                              <a:pt x="33" y="0"/>
                            </a:lnTo>
                            <a:lnTo>
                              <a:pt x="27" y="2"/>
                            </a:lnTo>
                            <a:lnTo>
                              <a:pt x="21" y="3"/>
                            </a:lnTo>
                            <a:lnTo>
                              <a:pt x="16" y="5"/>
                            </a:lnTo>
                            <a:lnTo>
                              <a:pt x="12" y="7"/>
                            </a:lnTo>
                            <a:lnTo>
                              <a:pt x="10" y="8"/>
                            </a:lnTo>
                            <a:lnTo>
                              <a:pt x="7" y="10"/>
                            </a:lnTo>
                            <a:lnTo>
                              <a:pt x="5" y="13"/>
                            </a:lnTo>
                            <a:lnTo>
                              <a:pt x="3" y="16"/>
                            </a:lnTo>
                            <a:lnTo>
                              <a:pt x="1" y="18"/>
                            </a:lnTo>
                            <a:lnTo>
                              <a:pt x="0" y="22"/>
                            </a:lnTo>
                            <a:lnTo>
                              <a:pt x="0" y="26"/>
                            </a:lnTo>
                            <a:lnTo>
                              <a:pt x="0" y="31"/>
                            </a:lnTo>
                            <a:lnTo>
                              <a:pt x="1" y="35"/>
                            </a:lnTo>
                            <a:lnTo>
                              <a:pt x="1" y="40"/>
                            </a:lnTo>
                            <a:lnTo>
                              <a:pt x="1" y="44"/>
                            </a:lnTo>
                            <a:lnTo>
                              <a:pt x="2" y="47"/>
                            </a:lnTo>
                            <a:lnTo>
                              <a:pt x="4" y="52"/>
                            </a:lnTo>
                          </a:path>
                        </a:pathLst>
                      </a:custGeom>
                      <a:solidFill>
                        <a:srgbClr val="5F5F5F">
                          <a:alpha val="100000"/>
                        </a:srgbClr>
                      </a:solidFill>
                      <a:ln w="9525">
                        <a:noFill/>
                      </a:ln>
                    </p:spPr>
                    <p:txBody>
                      <a:bodyPr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8291" name="未知"/>
                      <p:cNvSpPr/>
                      <p:nvPr/>
                    </p:nvSpPr>
                    <p:spPr>
                      <a:xfrm>
                        <a:off x="3" y="1"/>
                        <a:ext cx="47" cy="56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31" y="0"/>
                          </a:cxn>
                          <a:cxn ang="0">
                            <a:pos x="36" y="0"/>
                          </a:cxn>
                          <a:cxn ang="0">
                            <a:pos x="42" y="1"/>
                          </a:cxn>
                          <a:cxn ang="0">
                            <a:pos x="45" y="6"/>
                          </a:cxn>
                          <a:cxn ang="0">
                            <a:pos x="46" y="10"/>
                          </a:cxn>
                          <a:cxn ang="0">
                            <a:pos x="44" y="15"/>
                          </a:cxn>
                          <a:cxn ang="0">
                            <a:pos x="40" y="20"/>
                          </a:cxn>
                          <a:cxn ang="0">
                            <a:pos x="35" y="23"/>
                          </a:cxn>
                          <a:cxn ang="0">
                            <a:pos x="29" y="25"/>
                          </a:cxn>
                          <a:cxn ang="0">
                            <a:pos x="23" y="27"/>
                          </a:cxn>
                          <a:cxn ang="0">
                            <a:pos x="20" y="28"/>
                          </a:cxn>
                          <a:cxn ang="0">
                            <a:pos x="22" y="28"/>
                          </a:cxn>
                          <a:cxn ang="0">
                            <a:pos x="18" y="30"/>
                          </a:cxn>
                          <a:cxn ang="0">
                            <a:pos x="11" y="30"/>
                          </a:cxn>
                          <a:cxn ang="0">
                            <a:pos x="12" y="34"/>
                          </a:cxn>
                          <a:cxn ang="0">
                            <a:pos x="13" y="41"/>
                          </a:cxn>
                          <a:cxn ang="0">
                            <a:pos x="14" y="47"/>
                          </a:cxn>
                          <a:cxn ang="0">
                            <a:pos x="11" y="55"/>
                          </a:cxn>
                          <a:cxn ang="0">
                            <a:pos x="9" y="54"/>
                          </a:cxn>
                          <a:cxn ang="0">
                            <a:pos x="1" y="48"/>
                          </a:cxn>
                          <a:cxn ang="0">
                            <a:pos x="4" y="44"/>
                          </a:cxn>
                          <a:cxn ang="0">
                            <a:pos x="3" y="39"/>
                          </a:cxn>
                          <a:cxn ang="0">
                            <a:pos x="4" y="38"/>
                          </a:cxn>
                          <a:cxn ang="0">
                            <a:pos x="4" y="34"/>
                          </a:cxn>
                          <a:cxn ang="0">
                            <a:pos x="0" y="25"/>
                          </a:cxn>
                          <a:cxn ang="0">
                            <a:pos x="1" y="24"/>
                          </a:cxn>
                          <a:cxn ang="0">
                            <a:pos x="7" y="24"/>
                          </a:cxn>
                          <a:cxn ang="0">
                            <a:pos x="8" y="21"/>
                          </a:cxn>
                          <a:cxn ang="0">
                            <a:pos x="3" y="17"/>
                          </a:cxn>
                          <a:cxn ang="0">
                            <a:pos x="12" y="20"/>
                          </a:cxn>
                          <a:cxn ang="0">
                            <a:pos x="19" y="20"/>
                          </a:cxn>
                          <a:cxn ang="0">
                            <a:pos x="24" y="19"/>
                          </a:cxn>
                          <a:cxn ang="0">
                            <a:pos x="27" y="17"/>
                          </a:cxn>
                          <a:cxn ang="0">
                            <a:pos x="20" y="16"/>
                          </a:cxn>
                          <a:cxn ang="0">
                            <a:pos x="12" y="16"/>
                          </a:cxn>
                          <a:cxn ang="0">
                            <a:pos x="11" y="15"/>
                          </a:cxn>
                          <a:cxn ang="0">
                            <a:pos x="5" y="14"/>
                          </a:cxn>
                          <a:cxn ang="0">
                            <a:pos x="7" y="13"/>
                          </a:cxn>
                          <a:cxn ang="0">
                            <a:pos x="12" y="12"/>
                          </a:cxn>
                          <a:cxn ang="0">
                            <a:pos x="11" y="11"/>
                          </a:cxn>
                          <a:cxn ang="0">
                            <a:pos x="13" y="9"/>
                          </a:cxn>
                          <a:cxn ang="0">
                            <a:pos x="15" y="8"/>
                          </a:cxn>
                          <a:cxn ang="0">
                            <a:pos x="22" y="9"/>
                          </a:cxn>
                          <a:cxn ang="0">
                            <a:pos x="27" y="9"/>
                          </a:cxn>
                          <a:cxn ang="0">
                            <a:pos x="31" y="8"/>
                          </a:cxn>
                          <a:cxn ang="0">
                            <a:pos x="34" y="7"/>
                          </a:cxn>
                          <a:cxn ang="0">
                            <a:pos x="28" y="6"/>
                          </a:cxn>
                          <a:cxn ang="0">
                            <a:pos x="30" y="6"/>
                          </a:cxn>
                          <a:cxn ang="0">
                            <a:pos x="35" y="5"/>
                          </a:cxn>
                          <a:cxn ang="0">
                            <a:pos x="34" y="4"/>
                          </a:cxn>
                          <a:cxn ang="0">
                            <a:pos x="37" y="2"/>
                          </a:cxn>
                          <a:cxn ang="0">
                            <a:pos x="31" y="2"/>
                          </a:cxn>
                        </a:cxnLst>
                        <a:rect l="0" t="0" r="0" b="0"/>
                        <a:pathLst>
                          <a:path w="47" h="56">
                            <a:moveTo>
                              <a:pt x="29" y="2"/>
                            </a:moveTo>
                            <a:lnTo>
                              <a:pt x="31" y="0"/>
                            </a:lnTo>
                            <a:lnTo>
                              <a:pt x="34" y="0"/>
                            </a:lnTo>
                            <a:lnTo>
                              <a:pt x="36" y="0"/>
                            </a:lnTo>
                            <a:lnTo>
                              <a:pt x="40" y="1"/>
                            </a:lnTo>
                            <a:lnTo>
                              <a:pt x="42" y="1"/>
                            </a:lnTo>
                            <a:lnTo>
                              <a:pt x="43" y="3"/>
                            </a:lnTo>
                            <a:lnTo>
                              <a:pt x="45" y="6"/>
                            </a:lnTo>
                            <a:lnTo>
                              <a:pt x="46" y="8"/>
                            </a:lnTo>
                            <a:lnTo>
                              <a:pt x="46" y="10"/>
                            </a:lnTo>
                            <a:lnTo>
                              <a:pt x="46" y="12"/>
                            </a:lnTo>
                            <a:lnTo>
                              <a:pt x="44" y="15"/>
                            </a:lnTo>
                            <a:lnTo>
                              <a:pt x="42" y="18"/>
                            </a:lnTo>
                            <a:lnTo>
                              <a:pt x="40" y="20"/>
                            </a:lnTo>
                            <a:lnTo>
                              <a:pt x="37" y="21"/>
                            </a:lnTo>
                            <a:lnTo>
                              <a:pt x="35" y="23"/>
                            </a:lnTo>
                            <a:lnTo>
                              <a:pt x="32" y="24"/>
                            </a:lnTo>
                            <a:lnTo>
                              <a:pt x="29" y="25"/>
                            </a:lnTo>
                            <a:lnTo>
                              <a:pt x="26" y="26"/>
                            </a:lnTo>
                            <a:lnTo>
                              <a:pt x="23" y="27"/>
                            </a:lnTo>
                            <a:lnTo>
                              <a:pt x="21" y="27"/>
                            </a:lnTo>
                            <a:lnTo>
                              <a:pt x="20" y="28"/>
                            </a:lnTo>
                            <a:lnTo>
                              <a:pt x="19" y="28"/>
                            </a:lnTo>
                            <a:lnTo>
                              <a:pt x="22" y="28"/>
                            </a:lnTo>
                            <a:lnTo>
                              <a:pt x="20" y="29"/>
                            </a:lnTo>
                            <a:lnTo>
                              <a:pt x="18" y="30"/>
                            </a:lnTo>
                            <a:lnTo>
                              <a:pt x="14" y="30"/>
                            </a:lnTo>
                            <a:lnTo>
                              <a:pt x="11" y="30"/>
                            </a:lnTo>
                            <a:lnTo>
                              <a:pt x="10" y="31"/>
                            </a:lnTo>
                            <a:lnTo>
                              <a:pt x="12" y="34"/>
                            </a:lnTo>
                            <a:lnTo>
                              <a:pt x="13" y="38"/>
                            </a:lnTo>
                            <a:lnTo>
                              <a:pt x="13" y="41"/>
                            </a:lnTo>
                            <a:lnTo>
                              <a:pt x="13" y="45"/>
                            </a:lnTo>
                            <a:lnTo>
                              <a:pt x="14" y="47"/>
                            </a:lnTo>
                            <a:lnTo>
                              <a:pt x="13" y="51"/>
                            </a:lnTo>
                            <a:lnTo>
                              <a:pt x="11" y="55"/>
                            </a:lnTo>
                            <a:lnTo>
                              <a:pt x="10" y="55"/>
                            </a:lnTo>
                            <a:lnTo>
                              <a:pt x="9" y="54"/>
                            </a:lnTo>
                            <a:lnTo>
                              <a:pt x="5" y="50"/>
                            </a:lnTo>
                            <a:lnTo>
                              <a:pt x="1" y="48"/>
                            </a:lnTo>
                            <a:lnTo>
                              <a:pt x="6" y="48"/>
                            </a:lnTo>
                            <a:lnTo>
                              <a:pt x="4" y="44"/>
                            </a:lnTo>
                            <a:lnTo>
                              <a:pt x="2" y="42"/>
                            </a:lnTo>
                            <a:lnTo>
                              <a:pt x="3" y="39"/>
                            </a:lnTo>
                            <a:lnTo>
                              <a:pt x="2" y="38"/>
                            </a:lnTo>
                            <a:lnTo>
                              <a:pt x="4" y="38"/>
                            </a:lnTo>
                            <a:lnTo>
                              <a:pt x="2" y="34"/>
                            </a:lnTo>
                            <a:lnTo>
                              <a:pt x="4" y="34"/>
                            </a:lnTo>
                            <a:lnTo>
                              <a:pt x="0" y="30"/>
                            </a:lnTo>
                            <a:lnTo>
                              <a:pt x="0" y="25"/>
                            </a:lnTo>
                            <a:lnTo>
                              <a:pt x="2" y="27"/>
                            </a:lnTo>
                            <a:lnTo>
                              <a:pt x="1" y="24"/>
                            </a:lnTo>
                            <a:lnTo>
                              <a:pt x="5" y="24"/>
                            </a:lnTo>
                            <a:lnTo>
                              <a:pt x="7" y="24"/>
                            </a:lnTo>
                            <a:lnTo>
                              <a:pt x="5" y="21"/>
                            </a:lnTo>
                            <a:lnTo>
                              <a:pt x="8" y="21"/>
                            </a:lnTo>
                            <a:lnTo>
                              <a:pt x="5" y="19"/>
                            </a:lnTo>
                            <a:lnTo>
                              <a:pt x="3" y="17"/>
                            </a:lnTo>
                            <a:lnTo>
                              <a:pt x="8" y="19"/>
                            </a:lnTo>
                            <a:lnTo>
                              <a:pt x="12" y="20"/>
                            </a:lnTo>
                            <a:lnTo>
                              <a:pt x="15" y="20"/>
                            </a:lnTo>
                            <a:lnTo>
                              <a:pt x="19" y="20"/>
                            </a:lnTo>
                            <a:lnTo>
                              <a:pt x="22" y="20"/>
                            </a:lnTo>
                            <a:lnTo>
                              <a:pt x="24" y="19"/>
                            </a:lnTo>
                            <a:lnTo>
                              <a:pt x="23" y="18"/>
                            </a:lnTo>
                            <a:lnTo>
                              <a:pt x="27" y="17"/>
                            </a:lnTo>
                            <a:lnTo>
                              <a:pt x="23" y="17"/>
                            </a:lnTo>
                            <a:lnTo>
                              <a:pt x="20" y="16"/>
                            </a:lnTo>
                            <a:lnTo>
                              <a:pt x="16" y="16"/>
                            </a:lnTo>
                            <a:lnTo>
                              <a:pt x="12" y="16"/>
                            </a:lnTo>
                            <a:lnTo>
                              <a:pt x="15" y="14"/>
                            </a:lnTo>
                            <a:lnTo>
                              <a:pt x="11" y="15"/>
                            </a:lnTo>
                            <a:lnTo>
                              <a:pt x="8" y="15"/>
                            </a:lnTo>
                            <a:lnTo>
                              <a:pt x="5" y="14"/>
                            </a:lnTo>
                            <a:lnTo>
                              <a:pt x="4" y="14"/>
                            </a:lnTo>
                            <a:lnTo>
                              <a:pt x="7" y="13"/>
                            </a:lnTo>
                            <a:lnTo>
                              <a:pt x="10" y="13"/>
                            </a:lnTo>
                            <a:lnTo>
                              <a:pt x="12" y="12"/>
                            </a:lnTo>
                            <a:lnTo>
                              <a:pt x="13" y="11"/>
                            </a:lnTo>
                            <a:lnTo>
                              <a:pt x="11" y="11"/>
                            </a:lnTo>
                            <a:lnTo>
                              <a:pt x="15" y="9"/>
                            </a:lnTo>
                            <a:lnTo>
                              <a:pt x="13" y="9"/>
                            </a:lnTo>
                            <a:lnTo>
                              <a:pt x="11" y="9"/>
                            </a:lnTo>
                            <a:lnTo>
                              <a:pt x="15" y="8"/>
                            </a:lnTo>
                            <a:lnTo>
                              <a:pt x="19" y="8"/>
                            </a:lnTo>
                            <a:lnTo>
                              <a:pt x="22" y="9"/>
                            </a:lnTo>
                            <a:lnTo>
                              <a:pt x="24" y="9"/>
                            </a:lnTo>
                            <a:lnTo>
                              <a:pt x="27" y="9"/>
                            </a:lnTo>
                            <a:lnTo>
                              <a:pt x="29" y="9"/>
                            </a:lnTo>
                            <a:lnTo>
                              <a:pt x="31" y="8"/>
                            </a:lnTo>
                            <a:lnTo>
                              <a:pt x="33" y="8"/>
                            </a:lnTo>
                            <a:lnTo>
                              <a:pt x="34" y="7"/>
                            </a:lnTo>
                            <a:lnTo>
                              <a:pt x="31" y="7"/>
                            </a:lnTo>
                            <a:lnTo>
                              <a:pt x="28" y="6"/>
                            </a:lnTo>
                            <a:lnTo>
                              <a:pt x="24" y="6"/>
                            </a:lnTo>
                            <a:lnTo>
                              <a:pt x="30" y="6"/>
                            </a:lnTo>
                            <a:lnTo>
                              <a:pt x="33" y="5"/>
                            </a:lnTo>
                            <a:lnTo>
                              <a:pt x="35" y="5"/>
                            </a:lnTo>
                            <a:lnTo>
                              <a:pt x="37" y="4"/>
                            </a:lnTo>
                            <a:lnTo>
                              <a:pt x="34" y="4"/>
                            </a:lnTo>
                            <a:lnTo>
                              <a:pt x="35" y="2"/>
                            </a:lnTo>
                            <a:lnTo>
                              <a:pt x="37" y="2"/>
                            </a:lnTo>
                            <a:lnTo>
                              <a:pt x="33" y="2"/>
                            </a:lnTo>
                            <a:lnTo>
                              <a:pt x="31" y="2"/>
                            </a:lnTo>
                            <a:lnTo>
                              <a:pt x="29" y="2"/>
                            </a:lnTo>
                          </a:path>
                        </a:pathLst>
                      </a:custGeom>
                      <a:solidFill>
                        <a:srgbClr val="3F3F3F">
                          <a:alpha val="100000"/>
                        </a:srgbClr>
                      </a:solidFill>
                      <a:ln w="9525">
                        <a:noFill/>
                      </a:ln>
                    </p:spPr>
                    <p:txBody>
                      <a:bodyPr/>
                      <a:lstStyle/>
                      <a:p>
                        <a:endParaRPr lang="zh-CN" altLang="en-US"/>
                      </a:p>
                    </p:txBody>
                  </p:sp>
                </p:grpSp>
                <p:sp>
                  <p:nvSpPr>
                    <p:cNvPr id="8289" name="未知"/>
                    <p:cNvSpPr/>
                    <p:nvPr/>
                  </p:nvSpPr>
                  <p:spPr>
                    <a:xfrm>
                      <a:off x="53" y="0"/>
                      <a:ext cx="17" cy="17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0"/>
                        </a:cxn>
                        <a:cxn ang="0">
                          <a:pos x="2" y="3"/>
                        </a:cxn>
                        <a:cxn ang="0">
                          <a:pos x="5" y="4"/>
                        </a:cxn>
                        <a:cxn ang="0">
                          <a:pos x="7" y="6"/>
                        </a:cxn>
                        <a:cxn ang="0">
                          <a:pos x="10" y="7"/>
                        </a:cxn>
                        <a:cxn ang="0">
                          <a:pos x="13" y="8"/>
                        </a:cxn>
                        <a:cxn ang="0">
                          <a:pos x="8" y="7"/>
                        </a:cxn>
                        <a:cxn ang="0">
                          <a:pos x="5" y="7"/>
                        </a:cxn>
                        <a:cxn ang="0">
                          <a:pos x="7" y="9"/>
                        </a:cxn>
                        <a:cxn ang="0">
                          <a:pos x="8" y="12"/>
                        </a:cxn>
                        <a:cxn ang="0">
                          <a:pos x="11" y="13"/>
                        </a:cxn>
                        <a:cxn ang="0">
                          <a:pos x="16" y="16"/>
                        </a:cxn>
                        <a:cxn ang="0">
                          <a:pos x="10" y="13"/>
                        </a:cxn>
                        <a:cxn ang="0">
                          <a:pos x="7" y="12"/>
                        </a:cxn>
                        <a:cxn ang="0">
                          <a:pos x="4" y="11"/>
                        </a:cxn>
                        <a:cxn ang="0">
                          <a:pos x="2" y="8"/>
                        </a:cxn>
                        <a:cxn ang="0">
                          <a:pos x="2" y="6"/>
                        </a:cxn>
                        <a:cxn ang="0">
                          <a:pos x="1" y="3"/>
                        </a:cxn>
                        <a:cxn ang="0">
                          <a:pos x="0" y="0"/>
                        </a:cxn>
                      </a:cxnLst>
                      <a:rect l="0" t="0" r="0" b="0"/>
                      <a:pathLst>
                        <a:path w="17" h="17">
                          <a:moveTo>
                            <a:pt x="0" y="0"/>
                          </a:moveTo>
                          <a:lnTo>
                            <a:pt x="2" y="3"/>
                          </a:lnTo>
                          <a:lnTo>
                            <a:pt x="5" y="4"/>
                          </a:lnTo>
                          <a:lnTo>
                            <a:pt x="7" y="6"/>
                          </a:lnTo>
                          <a:lnTo>
                            <a:pt x="10" y="7"/>
                          </a:lnTo>
                          <a:lnTo>
                            <a:pt x="13" y="8"/>
                          </a:lnTo>
                          <a:lnTo>
                            <a:pt x="8" y="7"/>
                          </a:lnTo>
                          <a:lnTo>
                            <a:pt x="5" y="7"/>
                          </a:lnTo>
                          <a:lnTo>
                            <a:pt x="7" y="9"/>
                          </a:lnTo>
                          <a:lnTo>
                            <a:pt x="8" y="12"/>
                          </a:lnTo>
                          <a:lnTo>
                            <a:pt x="11" y="13"/>
                          </a:lnTo>
                          <a:lnTo>
                            <a:pt x="16" y="16"/>
                          </a:lnTo>
                          <a:lnTo>
                            <a:pt x="10" y="13"/>
                          </a:lnTo>
                          <a:lnTo>
                            <a:pt x="7" y="12"/>
                          </a:lnTo>
                          <a:lnTo>
                            <a:pt x="4" y="11"/>
                          </a:lnTo>
                          <a:lnTo>
                            <a:pt x="2" y="8"/>
                          </a:lnTo>
                          <a:lnTo>
                            <a:pt x="2" y="6"/>
                          </a:lnTo>
                          <a:lnTo>
                            <a:pt x="1" y="3"/>
                          </a:lnTo>
                          <a:lnTo>
                            <a:pt x="0" y="0"/>
                          </a:lnTo>
                        </a:path>
                      </a:pathLst>
                    </a:custGeom>
                    <a:solidFill>
                      <a:srgbClr val="3F3F3F">
                        <a:alpha val="100000"/>
                      </a:srgbClr>
                    </a:solidFill>
                    <a:ln w="9525">
                      <a:noFill/>
                    </a:ln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</p:grpSp>
            </p:grpSp>
          </p:grpSp>
        </p:grpSp>
        <p:sp>
          <p:nvSpPr>
            <p:cNvPr id="8210" name="未知"/>
            <p:cNvSpPr/>
            <p:nvPr/>
          </p:nvSpPr>
          <p:spPr>
            <a:xfrm>
              <a:off x="0" y="243"/>
              <a:ext cx="849" cy="136"/>
            </a:xfrm>
            <a:custGeom>
              <a:avLst/>
              <a:gdLst/>
              <a:ahLst/>
              <a:cxnLst>
                <a:cxn ang="0">
                  <a:pos x="107" y="0"/>
                </a:cxn>
                <a:cxn ang="0">
                  <a:pos x="0" y="135"/>
                </a:cxn>
                <a:cxn ang="0">
                  <a:pos x="848" y="135"/>
                </a:cxn>
                <a:cxn ang="0">
                  <a:pos x="771" y="0"/>
                </a:cxn>
                <a:cxn ang="0">
                  <a:pos x="107" y="0"/>
                </a:cxn>
              </a:cxnLst>
              <a:rect l="0" t="0" r="0" b="0"/>
              <a:pathLst>
                <a:path w="849" h="136">
                  <a:moveTo>
                    <a:pt x="107" y="0"/>
                  </a:moveTo>
                  <a:lnTo>
                    <a:pt x="0" y="135"/>
                  </a:lnTo>
                  <a:lnTo>
                    <a:pt x="848" y="135"/>
                  </a:lnTo>
                  <a:lnTo>
                    <a:pt x="771" y="0"/>
                  </a:lnTo>
                  <a:lnTo>
                    <a:pt x="107" y="0"/>
                  </a:lnTo>
                </a:path>
              </a:pathLst>
            </a:custGeom>
            <a:solidFill>
              <a:srgbClr val="BC370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8211" name="Group 69"/>
            <p:cNvGrpSpPr/>
            <p:nvPr/>
          </p:nvGrpSpPr>
          <p:grpSpPr>
            <a:xfrm>
              <a:off x="298" y="210"/>
              <a:ext cx="39" cy="38"/>
              <a:chOff x="0" y="0"/>
              <a:chExt cx="39" cy="38"/>
            </a:xfrm>
          </p:grpSpPr>
          <p:sp>
            <p:nvSpPr>
              <p:cNvPr id="8277" name="未知"/>
              <p:cNvSpPr/>
              <p:nvPr/>
            </p:nvSpPr>
            <p:spPr>
              <a:xfrm>
                <a:off x="0" y="0"/>
                <a:ext cx="39" cy="38"/>
              </a:xfrm>
              <a:custGeom>
                <a:avLst/>
                <a:gdLst/>
                <a:ahLst/>
                <a:cxnLst>
                  <a:cxn ang="0">
                    <a:pos x="6" y="6"/>
                  </a:cxn>
                  <a:cxn ang="0">
                    <a:pos x="12" y="1"/>
                  </a:cxn>
                  <a:cxn ang="0">
                    <a:pos x="15" y="0"/>
                  </a:cxn>
                  <a:cxn ang="0">
                    <a:pos x="22" y="1"/>
                  </a:cxn>
                  <a:cxn ang="0">
                    <a:pos x="29" y="2"/>
                  </a:cxn>
                  <a:cxn ang="0">
                    <a:pos x="33" y="3"/>
                  </a:cxn>
                  <a:cxn ang="0">
                    <a:pos x="35" y="4"/>
                  </a:cxn>
                  <a:cxn ang="0">
                    <a:pos x="36" y="6"/>
                  </a:cxn>
                  <a:cxn ang="0">
                    <a:pos x="36" y="8"/>
                  </a:cxn>
                  <a:cxn ang="0">
                    <a:pos x="35" y="9"/>
                  </a:cxn>
                  <a:cxn ang="0">
                    <a:pos x="36" y="10"/>
                  </a:cxn>
                  <a:cxn ang="0">
                    <a:pos x="37" y="12"/>
                  </a:cxn>
                  <a:cxn ang="0">
                    <a:pos x="36" y="14"/>
                  </a:cxn>
                  <a:cxn ang="0">
                    <a:pos x="37" y="15"/>
                  </a:cxn>
                  <a:cxn ang="0">
                    <a:pos x="38" y="17"/>
                  </a:cxn>
                  <a:cxn ang="0">
                    <a:pos x="38" y="19"/>
                  </a:cxn>
                  <a:cxn ang="0">
                    <a:pos x="36" y="21"/>
                  </a:cxn>
                  <a:cxn ang="0">
                    <a:pos x="37" y="23"/>
                  </a:cxn>
                  <a:cxn ang="0">
                    <a:pos x="38" y="25"/>
                  </a:cxn>
                  <a:cxn ang="0">
                    <a:pos x="37" y="27"/>
                  </a:cxn>
                  <a:cxn ang="0">
                    <a:pos x="36" y="29"/>
                  </a:cxn>
                  <a:cxn ang="0">
                    <a:pos x="36" y="33"/>
                  </a:cxn>
                  <a:cxn ang="0">
                    <a:pos x="34" y="35"/>
                  </a:cxn>
                  <a:cxn ang="0">
                    <a:pos x="31" y="36"/>
                  </a:cxn>
                  <a:cxn ang="0">
                    <a:pos x="17" y="37"/>
                  </a:cxn>
                  <a:cxn ang="0">
                    <a:pos x="10" y="35"/>
                  </a:cxn>
                  <a:cxn ang="0">
                    <a:pos x="2" y="26"/>
                  </a:cxn>
                  <a:cxn ang="0">
                    <a:pos x="0" y="22"/>
                  </a:cxn>
                  <a:cxn ang="0">
                    <a:pos x="0" y="19"/>
                  </a:cxn>
                  <a:cxn ang="0">
                    <a:pos x="0" y="16"/>
                  </a:cxn>
                  <a:cxn ang="0">
                    <a:pos x="2" y="11"/>
                  </a:cxn>
                  <a:cxn ang="0">
                    <a:pos x="3" y="9"/>
                  </a:cxn>
                  <a:cxn ang="0">
                    <a:pos x="6" y="6"/>
                  </a:cxn>
                </a:cxnLst>
                <a:rect l="0" t="0" r="0" b="0"/>
                <a:pathLst>
                  <a:path w="39" h="38">
                    <a:moveTo>
                      <a:pt x="6" y="6"/>
                    </a:moveTo>
                    <a:lnTo>
                      <a:pt x="12" y="1"/>
                    </a:lnTo>
                    <a:lnTo>
                      <a:pt x="15" y="0"/>
                    </a:lnTo>
                    <a:lnTo>
                      <a:pt x="22" y="1"/>
                    </a:lnTo>
                    <a:lnTo>
                      <a:pt x="29" y="2"/>
                    </a:lnTo>
                    <a:lnTo>
                      <a:pt x="33" y="3"/>
                    </a:lnTo>
                    <a:lnTo>
                      <a:pt x="35" y="4"/>
                    </a:lnTo>
                    <a:lnTo>
                      <a:pt x="36" y="6"/>
                    </a:lnTo>
                    <a:lnTo>
                      <a:pt x="36" y="8"/>
                    </a:lnTo>
                    <a:lnTo>
                      <a:pt x="35" y="9"/>
                    </a:lnTo>
                    <a:lnTo>
                      <a:pt x="36" y="10"/>
                    </a:lnTo>
                    <a:lnTo>
                      <a:pt x="37" y="12"/>
                    </a:lnTo>
                    <a:lnTo>
                      <a:pt x="36" y="14"/>
                    </a:lnTo>
                    <a:lnTo>
                      <a:pt x="37" y="15"/>
                    </a:lnTo>
                    <a:lnTo>
                      <a:pt x="38" y="17"/>
                    </a:lnTo>
                    <a:lnTo>
                      <a:pt x="38" y="19"/>
                    </a:lnTo>
                    <a:lnTo>
                      <a:pt x="36" y="21"/>
                    </a:lnTo>
                    <a:lnTo>
                      <a:pt x="37" y="23"/>
                    </a:lnTo>
                    <a:lnTo>
                      <a:pt x="38" y="25"/>
                    </a:lnTo>
                    <a:lnTo>
                      <a:pt x="37" y="27"/>
                    </a:lnTo>
                    <a:lnTo>
                      <a:pt x="36" y="29"/>
                    </a:lnTo>
                    <a:lnTo>
                      <a:pt x="36" y="33"/>
                    </a:lnTo>
                    <a:lnTo>
                      <a:pt x="34" y="35"/>
                    </a:lnTo>
                    <a:lnTo>
                      <a:pt x="31" y="36"/>
                    </a:lnTo>
                    <a:lnTo>
                      <a:pt x="17" y="37"/>
                    </a:lnTo>
                    <a:lnTo>
                      <a:pt x="10" y="35"/>
                    </a:lnTo>
                    <a:lnTo>
                      <a:pt x="2" y="26"/>
                    </a:lnTo>
                    <a:lnTo>
                      <a:pt x="0" y="22"/>
                    </a:lnTo>
                    <a:lnTo>
                      <a:pt x="0" y="19"/>
                    </a:lnTo>
                    <a:lnTo>
                      <a:pt x="0" y="16"/>
                    </a:lnTo>
                    <a:lnTo>
                      <a:pt x="2" y="11"/>
                    </a:lnTo>
                    <a:lnTo>
                      <a:pt x="3" y="9"/>
                    </a:lnTo>
                    <a:lnTo>
                      <a:pt x="6" y="6"/>
                    </a:lnTo>
                  </a:path>
                </a:pathLst>
              </a:custGeom>
              <a:solidFill>
                <a:srgbClr val="FFBFBF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grpSp>
            <p:nvGrpSpPr>
              <p:cNvPr id="8278" name="Group 71"/>
              <p:cNvGrpSpPr/>
              <p:nvPr/>
            </p:nvGrpSpPr>
            <p:grpSpPr>
              <a:xfrm>
                <a:off x="10" y="6"/>
                <a:ext cx="29" cy="32"/>
                <a:chOff x="0" y="0"/>
                <a:chExt cx="29" cy="32"/>
              </a:xfrm>
            </p:grpSpPr>
            <p:sp>
              <p:nvSpPr>
                <p:cNvPr id="8279" name="未知"/>
                <p:cNvSpPr/>
                <p:nvPr/>
              </p:nvSpPr>
              <p:spPr>
                <a:xfrm>
                  <a:off x="0" y="6"/>
                  <a:ext cx="29" cy="26"/>
                </a:xfrm>
                <a:custGeom>
                  <a:avLst/>
                  <a:gdLst/>
                  <a:ahLst/>
                  <a:cxnLst>
                    <a:cxn ang="0">
                      <a:pos x="12" y="4"/>
                    </a:cxn>
                    <a:cxn ang="0">
                      <a:pos x="13" y="0"/>
                    </a:cxn>
                    <a:cxn ang="0">
                      <a:pos x="16" y="3"/>
                    </a:cxn>
                    <a:cxn ang="0">
                      <a:pos x="20" y="3"/>
                    </a:cxn>
                    <a:cxn ang="0">
                      <a:pos x="24" y="1"/>
                    </a:cxn>
                    <a:cxn ang="0">
                      <a:pos x="27" y="0"/>
                    </a:cxn>
                    <a:cxn ang="0">
                      <a:pos x="27" y="3"/>
                    </a:cxn>
                    <a:cxn ang="0">
                      <a:pos x="28" y="6"/>
                    </a:cxn>
                    <a:cxn ang="0">
                      <a:pos x="27" y="10"/>
                    </a:cxn>
                    <a:cxn ang="0">
                      <a:pos x="27" y="15"/>
                    </a:cxn>
                    <a:cxn ang="0">
                      <a:pos x="26" y="21"/>
                    </a:cxn>
                    <a:cxn ang="0">
                      <a:pos x="21" y="24"/>
                    </a:cxn>
                    <a:cxn ang="0">
                      <a:pos x="1" y="23"/>
                    </a:cxn>
                    <a:cxn ang="0">
                      <a:pos x="8" y="24"/>
                    </a:cxn>
                    <a:cxn ang="0">
                      <a:pos x="13" y="24"/>
                    </a:cxn>
                    <a:cxn ang="0">
                      <a:pos x="14" y="24"/>
                    </a:cxn>
                    <a:cxn ang="0">
                      <a:pos x="21" y="24"/>
                    </a:cxn>
                    <a:cxn ang="0">
                      <a:pos x="24" y="21"/>
                    </a:cxn>
                    <a:cxn ang="0">
                      <a:pos x="25" y="17"/>
                    </a:cxn>
                    <a:cxn ang="0">
                      <a:pos x="20" y="18"/>
                    </a:cxn>
                    <a:cxn ang="0">
                      <a:pos x="14" y="19"/>
                    </a:cxn>
                    <a:cxn ang="0">
                      <a:pos x="9" y="18"/>
                    </a:cxn>
                    <a:cxn ang="0">
                      <a:pos x="4" y="17"/>
                    </a:cxn>
                    <a:cxn ang="0">
                      <a:pos x="4" y="16"/>
                    </a:cxn>
                    <a:cxn ang="0">
                      <a:pos x="9" y="17"/>
                    </a:cxn>
                    <a:cxn ang="0">
                      <a:pos x="14" y="18"/>
                    </a:cxn>
                    <a:cxn ang="0">
                      <a:pos x="18" y="16"/>
                    </a:cxn>
                    <a:cxn ang="0">
                      <a:pos x="20" y="17"/>
                    </a:cxn>
                    <a:cxn ang="0">
                      <a:pos x="24" y="17"/>
                    </a:cxn>
                    <a:cxn ang="0">
                      <a:pos x="26" y="15"/>
                    </a:cxn>
                    <a:cxn ang="0">
                      <a:pos x="27" y="13"/>
                    </a:cxn>
                    <a:cxn ang="0">
                      <a:pos x="26" y="11"/>
                    </a:cxn>
                    <a:cxn ang="0">
                      <a:pos x="22" y="11"/>
                    </a:cxn>
                    <a:cxn ang="0">
                      <a:pos x="17" y="13"/>
                    </a:cxn>
                    <a:cxn ang="0">
                      <a:pos x="11" y="13"/>
                    </a:cxn>
                    <a:cxn ang="0">
                      <a:pos x="5" y="12"/>
                    </a:cxn>
                    <a:cxn ang="0">
                      <a:pos x="0" y="9"/>
                    </a:cxn>
                    <a:cxn ang="0">
                      <a:pos x="6" y="11"/>
                    </a:cxn>
                    <a:cxn ang="0">
                      <a:pos x="11" y="12"/>
                    </a:cxn>
                    <a:cxn ang="0">
                      <a:pos x="15" y="11"/>
                    </a:cxn>
                    <a:cxn ang="0">
                      <a:pos x="18" y="9"/>
                    </a:cxn>
                    <a:cxn ang="0">
                      <a:pos x="18" y="11"/>
                    </a:cxn>
                    <a:cxn ang="0">
                      <a:pos x="21" y="10"/>
                    </a:cxn>
                    <a:cxn ang="0">
                      <a:pos x="25" y="8"/>
                    </a:cxn>
                    <a:cxn ang="0">
                      <a:pos x="27" y="6"/>
                    </a:cxn>
                    <a:cxn ang="0">
                      <a:pos x="27" y="2"/>
                    </a:cxn>
                    <a:cxn ang="0">
                      <a:pos x="22" y="4"/>
                    </a:cxn>
                    <a:cxn ang="0">
                      <a:pos x="15" y="5"/>
                    </a:cxn>
                    <a:cxn ang="0">
                      <a:pos x="7" y="4"/>
                    </a:cxn>
                    <a:cxn ang="0">
                      <a:pos x="8" y="3"/>
                    </a:cxn>
                  </a:cxnLst>
                  <a:rect l="0" t="0" r="0" b="0"/>
                  <a:pathLst>
                    <a:path w="29" h="26">
                      <a:moveTo>
                        <a:pt x="8" y="3"/>
                      </a:moveTo>
                      <a:lnTo>
                        <a:pt x="12" y="4"/>
                      </a:lnTo>
                      <a:lnTo>
                        <a:pt x="14" y="4"/>
                      </a:lnTo>
                      <a:lnTo>
                        <a:pt x="13" y="0"/>
                      </a:lnTo>
                      <a:lnTo>
                        <a:pt x="15" y="2"/>
                      </a:lnTo>
                      <a:lnTo>
                        <a:pt x="16" y="3"/>
                      </a:lnTo>
                      <a:lnTo>
                        <a:pt x="17" y="3"/>
                      </a:lnTo>
                      <a:lnTo>
                        <a:pt x="20" y="3"/>
                      </a:lnTo>
                      <a:lnTo>
                        <a:pt x="23" y="2"/>
                      </a:lnTo>
                      <a:lnTo>
                        <a:pt x="24" y="1"/>
                      </a:lnTo>
                      <a:lnTo>
                        <a:pt x="26" y="1"/>
                      </a:lnTo>
                      <a:lnTo>
                        <a:pt x="27" y="0"/>
                      </a:lnTo>
                      <a:lnTo>
                        <a:pt x="26" y="1"/>
                      </a:lnTo>
                      <a:lnTo>
                        <a:pt x="27" y="3"/>
                      </a:lnTo>
                      <a:lnTo>
                        <a:pt x="28" y="5"/>
                      </a:lnTo>
                      <a:lnTo>
                        <a:pt x="28" y="6"/>
                      </a:lnTo>
                      <a:lnTo>
                        <a:pt x="26" y="8"/>
                      </a:lnTo>
                      <a:lnTo>
                        <a:pt x="27" y="10"/>
                      </a:lnTo>
                      <a:lnTo>
                        <a:pt x="28" y="13"/>
                      </a:lnTo>
                      <a:lnTo>
                        <a:pt x="27" y="15"/>
                      </a:lnTo>
                      <a:lnTo>
                        <a:pt x="26" y="17"/>
                      </a:lnTo>
                      <a:lnTo>
                        <a:pt x="26" y="21"/>
                      </a:lnTo>
                      <a:lnTo>
                        <a:pt x="24" y="23"/>
                      </a:lnTo>
                      <a:lnTo>
                        <a:pt x="21" y="24"/>
                      </a:lnTo>
                      <a:lnTo>
                        <a:pt x="7" y="25"/>
                      </a:lnTo>
                      <a:lnTo>
                        <a:pt x="1" y="23"/>
                      </a:lnTo>
                      <a:lnTo>
                        <a:pt x="5" y="24"/>
                      </a:lnTo>
                      <a:lnTo>
                        <a:pt x="8" y="24"/>
                      </a:lnTo>
                      <a:lnTo>
                        <a:pt x="11" y="24"/>
                      </a:lnTo>
                      <a:lnTo>
                        <a:pt x="13" y="24"/>
                      </a:lnTo>
                      <a:lnTo>
                        <a:pt x="14" y="22"/>
                      </a:lnTo>
                      <a:lnTo>
                        <a:pt x="14" y="24"/>
                      </a:lnTo>
                      <a:lnTo>
                        <a:pt x="17" y="24"/>
                      </a:lnTo>
                      <a:lnTo>
                        <a:pt x="21" y="24"/>
                      </a:lnTo>
                      <a:lnTo>
                        <a:pt x="23" y="23"/>
                      </a:lnTo>
                      <a:lnTo>
                        <a:pt x="24" y="21"/>
                      </a:lnTo>
                      <a:lnTo>
                        <a:pt x="25" y="19"/>
                      </a:lnTo>
                      <a:lnTo>
                        <a:pt x="25" y="17"/>
                      </a:lnTo>
                      <a:lnTo>
                        <a:pt x="23" y="18"/>
                      </a:lnTo>
                      <a:lnTo>
                        <a:pt x="20" y="18"/>
                      </a:lnTo>
                      <a:lnTo>
                        <a:pt x="17" y="19"/>
                      </a:lnTo>
                      <a:lnTo>
                        <a:pt x="14" y="19"/>
                      </a:lnTo>
                      <a:lnTo>
                        <a:pt x="12" y="19"/>
                      </a:lnTo>
                      <a:lnTo>
                        <a:pt x="9" y="18"/>
                      </a:lnTo>
                      <a:lnTo>
                        <a:pt x="7" y="18"/>
                      </a:lnTo>
                      <a:lnTo>
                        <a:pt x="4" y="17"/>
                      </a:lnTo>
                      <a:lnTo>
                        <a:pt x="2" y="15"/>
                      </a:lnTo>
                      <a:lnTo>
                        <a:pt x="4" y="16"/>
                      </a:lnTo>
                      <a:lnTo>
                        <a:pt x="6" y="17"/>
                      </a:lnTo>
                      <a:lnTo>
                        <a:pt x="9" y="17"/>
                      </a:lnTo>
                      <a:lnTo>
                        <a:pt x="11" y="17"/>
                      </a:lnTo>
                      <a:lnTo>
                        <a:pt x="14" y="18"/>
                      </a:lnTo>
                      <a:lnTo>
                        <a:pt x="16" y="17"/>
                      </a:lnTo>
                      <a:lnTo>
                        <a:pt x="18" y="16"/>
                      </a:lnTo>
                      <a:lnTo>
                        <a:pt x="19" y="17"/>
                      </a:lnTo>
                      <a:lnTo>
                        <a:pt x="20" y="17"/>
                      </a:lnTo>
                      <a:lnTo>
                        <a:pt x="22" y="17"/>
                      </a:lnTo>
                      <a:lnTo>
                        <a:pt x="24" y="17"/>
                      </a:lnTo>
                      <a:lnTo>
                        <a:pt x="25" y="16"/>
                      </a:lnTo>
                      <a:lnTo>
                        <a:pt x="26" y="15"/>
                      </a:lnTo>
                      <a:lnTo>
                        <a:pt x="26" y="14"/>
                      </a:lnTo>
                      <a:lnTo>
                        <a:pt x="27" y="13"/>
                      </a:lnTo>
                      <a:lnTo>
                        <a:pt x="27" y="12"/>
                      </a:lnTo>
                      <a:lnTo>
                        <a:pt x="26" y="11"/>
                      </a:lnTo>
                      <a:lnTo>
                        <a:pt x="25" y="11"/>
                      </a:lnTo>
                      <a:lnTo>
                        <a:pt x="22" y="11"/>
                      </a:lnTo>
                      <a:lnTo>
                        <a:pt x="20" y="12"/>
                      </a:lnTo>
                      <a:lnTo>
                        <a:pt x="17" y="13"/>
                      </a:lnTo>
                      <a:lnTo>
                        <a:pt x="14" y="13"/>
                      </a:lnTo>
                      <a:lnTo>
                        <a:pt x="11" y="13"/>
                      </a:lnTo>
                      <a:lnTo>
                        <a:pt x="8" y="13"/>
                      </a:lnTo>
                      <a:lnTo>
                        <a:pt x="5" y="12"/>
                      </a:lnTo>
                      <a:lnTo>
                        <a:pt x="3" y="11"/>
                      </a:lnTo>
                      <a:lnTo>
                        <a:pt x="0" y="9"/>
                      </a:lnTo>
                      <a:lnTo>
                        <a:pt x="4" y="11"/>
                      </a:lnTo>
                      <a:lnTo>
                        <a:pt x="6" y="11"/>
                      </a:lnTo>
                      <a:lnTo>
                        <a:pt x="9" y="12"/>
                      </a:lnTo>
                      <a:lnTo>
                        <a:pt x="11" y="12"/>
                      </a:lnTo>
                      <a:lnTo>
                        <a:pt x="13" y="12"/>
                      </a:lnTo>
                      <a:lnTo>
                        <a:pt x="15" y="11"/>
                      </a:lnTo>
                      <a:lnTo>
                        <a:pt x="17" y="10"/>
                      </a:lnTo>
                      <a:lnTo>
                        <a:pt x="18" y="9"/>
                      </a:lnTo>
                      <a:lnTo>
                        <a:pt x="17" y="10"/>
                      </a:lnTo>
                      <a:lnTo>
                        <a:pt x="18" y="11"/>
                      </a:lnTo>
                      <a:lnTo>
                        <a:pt x="19" y="11"/>
                      </a:lnTo>
                      <a:lnTo>
                        <a:pt x="21" y="10"/>
                      </a:lnTo>
                      <a:lnTo>
                        <a:pt x="23" y="10"/>
                      </a:lnTo>
                      <a:lnTo>
                        <a:pt x="25" y="8"/>
                      </a:lnTo>
                      <a:lnTo>
                        <a:pt x="27" y="7"/>
                      </a:lnTo>
                      <a:lnTo>
                        <a:pt x="27" y="6"/>
                      </a:lnTo>
                      <a:lnTo>
                        <a:pt x="27" y="4"/>
                      </a:lnTo>
                      <a:lnTo>
                        <a:pt x="27" y="2"/>
                      </a:lnTo>
                      <a:lnTo>
                        <a:pt x="25" y="2"/>
                      </a:lnTo>
                      <a:lnTo>
                        <a:pt x="22" y="4"/>
                      </a:lnTo>
                      <a:lnTo>
                        <a:pt x="19" y="5"/>
                      </a:lnTo>
                      <a:lnTo>
                        <a:pt x="15" y="5"/>
                      </a:lnTo>
                      <a:lnTo>
                        <a:pt x="11" y="5"/>
                      </a:lnTo>
                      <a:lnTo>
                        <a:pt x="7" y="4"/>
                      </a:lnTo>
                      <a:lnTo>
                        <a:pt x="4" y="3"/>
                      </a:lnTo>
                      <a:lnTo>
                        <a:pt x="8" y="3"/>
                      </a:lnTo>
                    </a:path>
                  </a:pathLst>
                </a:custGeom>
                <a:solidFill>
                  <a:srgbClr val="DF9F7F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8280" name="未知"/>
                <p:cNvSpPr/>
                <p:nvPr/>
              </p:nvSpPr>
              <p:spPr>
                <a:xfrm>
                  <a:off x="1" y="0"/>
                  <a:ext cx="20" cy="17"/>
                </a:xfrm>
                <a:custGeom>
                  <a:avLst/>
                  <a:gdLst/>
                  <a:ahLst/>
                  <a:cxnLst>
                    <a:cxn ang="0">
                      <a:pos x="19" y="0"/>
                    </a:cxn>
                    <a:cxn ang="0">
                      <a:pos x="17" y="8"/>
                    </a:cxn>
                    <a:cxn ang="0">
                      <a:pos x="16" y="16"/>
                    </a:cxn>
                    <a:cxn ang="0">
                      <a:pos x="14" y="16"/>
                    </a:cxn>
                    <a:cxn ang="0">
                      <a:pos x="12" y="8"/>
                    </a:cxn>
                    <a:cxn ang="0">
                      <a:pos x="10" y="8"/>
                    </a:cxn>
                    <a:cxn ang="0">
                      <a:pos x="7" y="8"/>
                    </a:cxn>
                    <a:cxn ang="0">
                      <a:pos x="4" y="16"/>
                    </a:cxn>
                    <a:cxn ang="0">
                      <a:pos x="6" y="8"/>
                    </a:cxn>
                    <a:cxn ang="0">
                      <a:pos x="3" y="8"/>
                    </a:cxn>
                    <a:cxn ang="0">
                      <a:pos x="0" y="8"/>
                    </a:cxn>
                    <a:cxn ang="0">
                      <a:pos x="4" y="8"/>
                    </a:cxn>
                    <a:cxn ang="0">
                      <a:pos x="7" y="8"/>
                    </a:cxn>
                    <a:cxn ang="0">
                      <a:pos x="9" y="8"/>
                    </a:cxn>
                    <a:cxn ang="0">
                      <a:pos x="11" y="8"/>
                    </a:cxn>
                    <a:cxn ang="0">
                      <a:pos x="12" y="8"/>
                    </a:cxn>
                    <a:cxn ang="0">
                      <a:pos x="14" y="8"/>
                    </a:cxn>
                    <a:cxn ang="0">
                      <a:pos x="16" y="8"/>
                    </a:cxn>
                    <a:cxn ang="0">
                      <a:pos x="19" y="0"/>
                    </a:cxn>
                  </a:cxnLst>
                  <a:rect l="0" t="0" r="0" b="0"/>
                  <a:pathLst>
                    <a:path w="20" h="17">
                      <a:moveTo>
                        <a:pt x="19" y="0"/>
                      </a:moveTo>
                      <a:lnTo>
                        <a:pt x="17" y="8"/>
                      </a:lnTo>
                      <a:lnTo>
                        <a:pt x="16" y="16"/>
                      </a:lnTo>
                      <a:lnTo>
                        <a:pt x="14" y="16"/>
                      </a:lnTo>
                      <a:lnTo>
                        <a:pt x="12" y="8"/>
                      </a:lnTo>
                      <a:lnTo>
                        <a:pt x="10" y="8"/>
                      </a:lnTo>
                      <a:lnTo>
                        <a:pt x="7" y="8"/>
                      </a:lnTo>
                      <a:lnTo>
                        <a:pt x="4" y="16"/>
                      </a:lnTo>
                      <a:lnTo>
                        <a:pt x="6" y="8"/>
                      </a:lnTo>
                      <a:lnTo>
                        <a:pt x="3" y="8"/>
                      </a:lnTo>
                      <a:lnTo>
                        <a:pt x="0" y="8"/>
                      </a:lnTo>
                      <a:lnTo>
                        <a:pt x="4" y="8"/>
                      </a:lnTo>
                      <a:lnTo>
                        <a:pt x="7" y="8"/>
                      </a:lnTo>
                      <a:lnTo>
                        <a:pt x="9" y="8"/>
                      </a:lnTo>
                      <a:lnTo>
                        <a:pt x="11" y="8"/>
                      </a:lnTo>
                      <a:lnTo>
                        <a:pt x="12" y="8"/>
                      </a:lnTo>
                      <a:lnTo>
                        <a:pt x="14" y="8"/>
                      </a:lnTo>
                      <a:lnTo>
                        <a:pt x="16" y="8"/>
                      </a:lnTo>
                      <a:lnTo>
                        <a:pt x="19" y="0"/>
                      </a:lnTo>
                    </a:path>
                  </a:pathLst>
                </a:custGeom>
                <a:solidFill>
                  <a:srgbClr val="DF9F7F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8212" name="Group 74"/>
            <p:cNvGrpSpPr/>
            <p:nvPr/>
          </p:nvGrpSpPr>
          <p:grpSpPr>
            <a:xfrm>
              <a:off x="328" y="246"/>
              <a:ext cx="270" cy="80"/>
              <a:chOff x="0" y="0"/>
              <a:chExt cx="270" cy="80"/>
            </a:xfrm>
          </p:grpSpPr>
          <p:sp>
            <p:nvSpPr>
              <p:cNvPr id="8274" name="未知"/>
              <p:cNvSpPr/>
              <p:nvPr/>
            </p:nvSpPr>
            <p:spPr>
              <a:xfrm>
                <a:off x="0" y="3"/>
                <a:ext cx="100" cy="77"/>
              </a:xfrm>
              <a:custGeom>
                <a:avLst/>
                <a:gdLst/>
                <a:ahLst/>
                <a:cxnLst>
                  <a:cxn ang="0">
                    <a:pos x="21" y="0"/>
                  </a:cxn>
                  <a:cxn ang="0">
                    <a:pos x="0" y="68"/>
                  </a:cxn>
                  <a:cxn ang="0">
                    <a:pos x="80" y="76"/>
                  </a:cxn>
                  <a:cxn ang="0">
                    <a:pos x="99" y="5"/>
                  </a:cxn>
                  <a:cxn ang="0">
                    <a:pos x="21" y="0"/>
                  </a:cxn>
                </a:cxnLst>
                <a:rect l="0" t="0" r="0" b="0"/>
                <a:pathLst>
                  <a:path w="100" h="77">
                    <a:moveTo>
                      <a:pt x="21" y="0"/>
                    </a:moveTo>
                    <a:lnTo>
                      <a:pt x="0" y="68"/>
                    </a:lnTo>
                    <a:lnTo>
                      <a:pt x="80" y="76"/>
                    </a:lnTo>
                    <a:lnTo>
                      <a:pt x="99" y="5"/>
                    </a:lnTo>
                    <a:lnTo>
                      <a:pt x="21" y="0"/>
                    </a:lnTo>
                  </a:path>
                </a:pathLst>
              </a:custGeom>
              <a:solidFill>
                <a:srgbClr val="C0C0C0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275" name="未知"/>
              <p:cNvSpPr/>
              <p:nvPr/>
            </p:nvSpPr>
            <p:spPr>
              <a:xfrm>
                <a:off x="42" y="0"/>
                <a:ext cx="120" cy="60"/>
              </a:xfrm>
              <a:custGeom>
                <a:avLst/>
                <a:gdLst/>
                <a:ahLst/>
                <a:cxnLst>
                  <a:cxn ang="0">
                    <a:pos x="0" y="13"/>
                  </a:cxn>
                  <a:cxn ang="0">
                    <a:pos x="37" y="59"/>
                  </a:cxn>
                  <a:cxn ang="0">
                    <a:pos x="119" y="37"/>
                  </a:cxn>
                  <a:cxn ang="0">
                    <a:pos x="78" y="0"/>
                  </a:cxn>
                  <a:cxn ang="0">
                    <a:pos x="0" y="13"/>
                  </a:cxn>
                </a:cxnLst>
                <a:rect l="0" t="0" r="0" b="0"/>
                <a:pathLst>
                  <a:path w="120" h="60">
                    <a:moveTo>
                      <a:pt x="0" y="13"/>
                    </a:moveTo>
                    <a:lnTo>
                      <a:pt x="37" y="59"/>
                    </a:lnTo>
                    <a:lnTo>
                      <a:pt x="119" y="37"/>
                    </a:lnTo>
                    <a:lnTo>
                      <a:pt x="78" y="0"/>
                    </a:lnTo>
                    <a:lnTo>
                      <a:pt x="0" y="13"/>
                    </a:lnTo>
                  </a:path>
                </a:pathLst>
              </a:custGeom>
              <a:solidFill>
                <a:srgbClr val="9F9F9F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276" name="未知"/>
              <p:cNvSpPr/>
              <p:nvPr/>
            </p:nvSpPr>
            <p:spPr>
              <a:xfrm>
                <a:off x="126" y="2"/>
                <a:ext cx="144" cy="51"/>
              </a:xfrm>
              <a:custGeom>
                <a:avLst/>
                <a:gdLst/>
                <a:ahLst/>
                <a:cxnLst>
                  <a:cxn ang="0">
                    <a:pos x="0" y="5"/>
                  </a:cxn>
                  <a:cxn ang="0">
                    <a:pos x="99" y="0"/>
                  </a:cxn>
                  <a:cxn ang="0">
                    <a:pos x="143" y="35"/>
                  </a:cxn>
                  <a:cxn ang="0">
                    <a:pos x="28" y="50"/>
                  </a:cxn>
                  <a:cxn ang="0">
                    <a:pos x="0" y="5"/>
                  </a:cxn>
                </a:cxnLst>
                <a:rect l="0" t="0" r="0" b="0"/>
                <a:pathLst>
                  <a:path w="144" h="51">
                    <a:moveTo>
                      <a:pt x="0" y="5"/>
                    </a:moveTo>
                    <a:lnTo>
                      <a:pt x="99" y="0"/>
                    </a:lnTo>
                    <a:lnTo>
                      <a:pt x="143" y="35"/>
                    </a:lnTo>
                    <a:lnTo>
                      <a:pt x="28" y="50"/>
                    </a:lnTo>
                    <a:lnTo>
                      <a:pt x="0" y="5"/>
                    </a:lnTo>
                  </a:path>
                </a:pathLst>
              </a:custGeom>
              <a:solidFill>
                <a:srgbClr val="DFDFDF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8213" name="Group 78"/>
            <p:cNvGrpSpPr/>
            <p:nvPr/>
          </p:nvGrpSpPr>
          <p:grpSpPr>
            <a:xfrm>
              <a:off x="486" y="0"/>
              <a:ext cx="281" cy="257"/>
              <a:chOff x="0" y="0"/>
              <a:chExt cx="281" cy="257"/>
            </a:xfrm>
          </p:grpSpPr>
          <p:grpSp>
            <p:nvGrpSpPr>
              <p:cNvPr id="8240" name="Group 79"/>
              <p:cNvGrpSpPr/>
              <p:nvPr/>
            </p:nvGrpSpPr>
            <p:grpSpPr>
              <a:xfrm>
                <a:off x="36" y="0"/>
                <a:ext cx="245" cy="249"/>
                <a:chOff x="0" y="0"/>
                <a:chExt cx="245" cy="249"/>
              </a:xfrm>
            </p:grpSpPr>
            <p:sp>
              <p:nvSpPr>
                <p:cNvPr id="8250" name="未知"/>
                <p:cNvSpPr/>
                <p:nvPr/>
              </p:nvSpPr>
              <p:spPr>
                <a:xfrm>
                  <a:off x="0" y="94"/>
                  <a:ext cx="245" cy="155"/>
                </a:xfrm>
                <a:custGeom>
                  <a:avLst/>
                  <a:gdLst/>
                  <a:ahLst/>
                  <a:cxnLst>
                    <a:cxn ang="0">
                      <a:pos x="145" y="1"/>
                    </a:cxn>
                    <a:cxn ang="0">
                      <a:pos x="157" y="0"/>
                    </a:cxn>
                    <a:cxn ang="0">
                      <a:pos x="170" y="1"/>
                    </a:cxn>
                    <a:cxn ang="0">
                      <a:pos x="176" y="4"/>
                    </a:cxn>
                    <a:cxn ang="0">
                      <a:pos x="191" y="14"/>
                    </a:cxn>
                    <a:cxn ang="0">
                      <a:pos x="200" y="22"/>
                    </a:cxn>
                    <a:cxn ang="0">
                      <a:pos x="209" y="33"/>
                    </a:cxn>
                    <a:cxn ang="0">
                      <a:pos x="218" y="45"/>
                    </a:cxn>
                    <a:cxn ang="0">
                      <a:pos x="224" y="54"/>
                    </a:cxn>
                    <a:cxn ang="0">
                      <a:pos x="227" y="59"/>
                    </a:cxn>
                    <a:cxn ang="0">
                      <a:pos x="231" y="74"/>
                    </a:cxn>
                    <a:cxn ang="0">
                      <a:pos x="236" y="97"/>
                    </a:cxn>
                    <a:cxn ang="0">
                      <a:pos x="240" y="113"/>
                    </a:cxn>
                    <a:cxn ang="0">
                      <a:pos x="242" y="134"/>
                    </a:cxn>
                    <a:cxn ang="0">
                      <a:pos x="244" y="151"/>
                    </a:cxn>
                    <a:cxn ang="0">
                      <a:pos x="192" y="152"/>
                    </a:cxn>
                    <a:cxn ang="0">
                      <a:pos x="160" y="153"/>
                    </a:cxn>
                    <a:cxn ang="0">
                      <a:pos x="135" y="154"/>
                    </a:cxn>
                    <a:cxn ang="0">
                      <a:pos x="65" y="151"/>
                    </a:cxn>
                    <a:cxn ang="0">
                      <a:pos x="37" y="150"/>
                    </a:cxn>
                    <a:cxn ang="0">
                      <a:pos x="15" y="148"/>
                    </a:cxn>
                    <a:cxn ang="0">
                      <a:pos x="15" y="142"/>
                    </a:cxn>
                    <a:cxn ang="0">
                      <a:pos x="12" y="134"/>
                    </a:cxn>
                    <a:cxn ang="0">
                      <a:pos x="6" y="129"/>
                    </a:cxn>
                    <a:cxn ang="0">
                      <a:pos x="0" y="126"/>
                    </a:cxn>
                    <a:cxn ang="0">
                      <a:pos x="29" y="117"/>
                    </a:cxn>
                    <a:cxn ang="0">
                      <a:pos x="53" y="108"/>
                    </a:cxn>
                    <a:cxn ang="0">
                      <a:pos x="64" y="104"/>
                    </a:cxn>
                    <a:cxn ang="0">
                      <a:pos x="73" y="100"/>
                    </a:cxn>
                    <a:cxn ang="0">
                      <a:pos x="79" y="93"/>
                    </a:cxn>
                    <a:cxn ang="0">
                      <a:pos x="80" y="90"/>
                    </a:cxn>
                    <a:cxn ang="0">
                      <a:pos x="81" y="83"/>
                    </a:cxn>
                    <a:cxn ang="0">
                      <a:pos x="82" y="78"/>
                    </a:cxn>
                    <a:cxn ang="0">
                      <a:pos x="84" y="70"/>
                    </a:cxn>
                    <a:cxn ang="0">
                      <a:pos x="86" y="67"/>
                    </a:cxn>
                    <a:cxn ang="0">
                      <a:pos x="87" y="61"/>
                    </a:cxn>
                    <a:cxn ang="0">
                      <a:pos x="88" y="51"/>
                    </a:cxn>
                    <a:cxn ang="0">
                      <a:pos x="91" y="46"/>
                    </a:cxn>
                    <a:cxn ang="0">
                      <a:pos x="91" y="40"/>
                    </a:cxn>
                    <a:cxn ang="0">
                      <a:pos x="109" y="22"/>
                    </a:cxn>
                    <a:cxn ang="0">
                      <a:pos x="112" y="25"/>
                    </a:cxn>
                    <a:cxn ang="0">
                      <a:pos x="145" y="1"/>
                    </a:cxn>
                  </a:cxnLst>
                  <a:rect l="0" t="0" r="0" b="0"/>
                  <a:pathLst>
                    <a:path w="245" h="155">
                      <a:moveTo>
                        <a:pt x="145" y="1"/>
                      </a:moveTo>
                      <a:lnTo>
                        <a:pt x="157" y="0"/>
                      </a:lnTo>
                      <a:lnTo>
                        <a:pt x="170" y="1"/>
                      </a:lnTo>
                      <a:lnTo>
                        <a:pt x="176" y="4"/>
                      </a:lnTo>
                      <a:lnTo>
                        <a:pt x="191" y="14"/>
                      </a:lnTo>
                      <a:lnTo>
                        <a:pt x="200" y="22"/>
                      </a:lnTo>
                      <a:lnTo>
                        <a:pt x="209" y="33"/>
                      </a:lnTo>
                      <a:lnTo>
                        <a:pt x="218" y="45"/>
                      </a:lnTo>
                      <a:lnTo>
                        <a:pt x="224" y="54"/>
                      </a:lnTo>
                      <a:lnTo>
                        <a:pt x="227" y="59"/>
                      </a:lnTo>
                      <a:lnTo>
                        <a:pt x="231" y="74"/>
                      </a:lnTo>
                      <a:lnTo>
                        <a:pt x="236" y="97"/>
                      </a:lnTo>
                      <a:lnTo>
                        <a:pt x="240" y="113"/>
                      </a:lnTo>
                      <a:lnTo>
                        <a:pt x="242" y="134"/>
                      </a:lnTo>
                      <a:lnTo>
                        <a:pt x="244" y="151"/>
                      </a:lnTo>
                      <a:lnTo>
                        <a:pt x="192" y="152"/>
                      </a:lnTo>
                      <a:lnTo>
                        <a:pt x="160" y="153"/>
                      </a:lnTo>
                      <a:lnTo>
                        <a:pt x="135" y="154"/>
                      </a:lnTo>
                      <a:lnTo>
                        <a:pt x="65" y="151"/>
                      </a:lnTo>
                      <a:lnTo>
                        <a:pt x="37" y="150"/>
                      </a:lnTo>
                      <a:lnTo>
                        <a:pt x="15" y="148"/>
                      </a:lnTo>
                      <a:lnTo>
                        <a:pt x="15" y="142"/>
                      </a:lnTo>
                      <a:lnTo>
                        <a:pt x="12" y="134"/>
                      </a:lnTo>
                      <a:lnTo>
                        <a:pt x="6" y="129"/>
                      </a:lnTo>
                      <a:lnTo>
                        <a:pt x="0" y="126"/>
                      </a:lnTo>
                      <a:lnTo>
                        <a:pt x="29" y="117"/>
                      </a:lnTo>
                      <a:lnTo>
                        <a:pt x="53" y="108"/>
                      </a:lnTo>
                      <a:lnTo>
                        <a:pt x="64" y="104"/>
                      </a:lnTo>
                      <a:lnTo>
                        <a:pt x="73" y="100"/>
                      </a:lnTo>
                      <a:lnTo>
                        <a:pt x="79" y="93"/>
                      </a:lnTo>
                      <a:lnTo>
                        <a:pt x="80" y="90"/>
                      </a:lnTo>
                      <a:lnTo>
                        <a:pt x="81" y="83"/>
                      </a:lnTo>
                      <a:lnTo>
                        <a:pt x="82" y="78"/>
                      </a:lnTo>
                      <a:lnTo>
                        <a:pt x="84" y="70"/>
                      </a:lnTo>
                      <a:lnTo>
                        <a:pt x="86" y="67"/>
                      </a:lnTo>
                      <a:lnTo>
                        <a:pt x="87" y="61"/>
                      </a:lnTo>
                      <a:lnTo>
                        <a:pt x="88" y="51"/>
                      </a:lnTo>
                      <a:lnTo>
                        <a:pt x="91" y="46"/>
                      </a:lnTo>
                      <a:lnTo>
                        <a:pt x="91" y="40"/>
                      </a:lnTo>
                      <a:lnTo>
                        <a:pt x="109" y="22"/>
                      </a:lnTo>
                      <a:lnTo>
                        <a:pt x="112" y="25"/>
                      </a:lnTo>
                      <a:lnTo>
                        <a:pt x="145" y="1"/>
                      </a:lnTo>
                    </a:path>
                  </a:pathLst>
                </a:custGeom>
                <a:solidFill>
                  <a:srgbClr val="5F5F5F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8251" name="未知"/>
                <p:cNvSpPr/>
                <p:nvPr/>
              </p:nvSpPr>
              <p:spPr>
                <a:xfrm>
                  <a:off x="163" y="131"/>
                  <a:ext cx="48" cy="117"/>
                </a:xfrm>
                <a:custGeom>
                  <a:avLst/>
                  <a:gdLst/>
                  <a:ahLst/>
                  <a:cxnLst>
                    <a:cxn ang="0">
                      <a:pos x="37" y="0"/>
                    </a:cxn>
                    <a:cxn ang="0">
                      <a:pos x="42" y="4"/>
                    </a:cxn>
                    <a:cxn ang="0">
                      <a:pos x="43" y="14"/>
                    </a:cxn>
                    <a:cxn ang="0">
                      <a:pos x="43" y="24"/>
                    </a:cxn>
                    <a:cxn ang="0">
                      <a:pos x="43" y="31"/>
                    </a:cxn>
                    <a:cxn ang="0">
                      <a:pos x="47" y="35"/>
                    </a:cxn>
                    <a:cxn ang="0">
                      <a:pos x="44" y="37"/>
                    </a:cxn>
                    <a:cxn ang="0">
                      <a:pos x="43" y="43"/>
                    </a:cxn>
                    <a:cxn ang="0">
                      <a:pos x="41" y="47"/>
                    </a:cxn>
                    <a:cxn ang="0">
                      <a:pos x="40" y="53"/>
                    </a:cxn>
                    <a:cxn ang="0">
                      <a:pos x="37" y="55"/>
                    </a:cxn>
                    <a:cxn ang="0">
                      <a:pos x="37" y="61"/>
                    </a:cxn>
                    <a:cxn ang="0">
                      <a:pos x="35" y="67"/>
                    </a:cxn>
                    <a:cxn ang="0">
                      <a:pos x="34" y="77"/>
                    </a:cxn>
                    <a:cxn ang="0">
                      <a:pos x="32" y="88"/>
                    </a:cxn>
                    <a:cxn ang="0">
                      <a:pos x="31" y="90"/>
                    </a:cxn>
                    <a:cxn ang="0">
                      <a:pos x="31" y="94"/>
                    </a:cxn>
                    <a:cxn ang="0">
                      <a:pos x="27" y="95"/>
                    </a:cxn>
                    <a:cxn ang="0">
                      <a:pos x="27" y="97"/>
                    </a:cxn>
                    <a:cxn ang="0">
                      <a:pos x="26" y="101"/>
                    </a:cxn>
                    <a:cxn ang="0">
                      <a:pos x="22" y="105"/>
                    </a:cxn>
                    <a:cxn ang="0">
                      <a:pos x="18" y="110"/>
                    </a:cxn>
                    <a:cxn ang="0">
                      <a:pos x="15" y="116"/>
                    </a:cxn>
                    <a:cxn ang="0">
                      <a:pos x="3" y="116"/>
                    </a:cxn>
                    <a:cxn ang="0">
                      <a:pos x="22" y="101"/>
                    </a:cxn>
                    <a:cxn ang="0">
                      <a:pos x="25" y="95"/>
                    </a:cxn>
                    <a:cxn ang="0">
                      <a:pos x="24" y="89"/>
                    </a:cxn>
                    <a:cxn ang="0">
                      <a:pos x="28" y="86"/>
                    </a:cxn>
                    <a:cxn ang="0">
                      <a:pos x="28" y="67"/>
                    </a:cxn>
                    <a:cxn ang="0">
                      <a:pos x="16" y="65"/>
                    </a:cxn>
                    <a:cxn ang="0">
                      <a:pos x="8" y="63"/>
                    </a:cxn>
                    <a:cxn ang="0">
                      <a:pos x="0" y="61"/>
                    </a:cxn>
                    <a:cxn ang="0">
                      <a:pos x="26" y="60"/>
                    </a:cxn>
                    <a:cxn ang="0">
                      <a:pos x="30" y="59"/>
                    </a:cxn>
                    <a:cxn ang="0">
                      <a:pos x="29" y="55"/>
                    </a:cxn>
                    <a:cxn ang="0">
                      <a:pos x="22" y="54"/>
                    </a:cxn>
                    <a:cxn ang="0">
                      <a:pos x="14" y="53"/>
                    </a:cxn>
                    <a:cxn ang="0">
                      <a:pos x="25" y="51"/>
                    </a:cxn>
                    <a:cxn ang="0">
                      <a:pos x="27" y="49"/>
                    </a:cxn>
                    <a:cxn ang="0">
                      <a:pos x="18" y="40"/>
                    </a:cxn>
                    <a:cxn ang="0">
                      <a:pos x="9" y="36"/>
                    </a:cxn>
                    <a:cxn ang="0">
                      <a:pos x="3" y="31"/>
                    </a:cxn>
                    <a:cxn ang="0">
                      <a:pos x="1" y="29"/>
                    </a:cxn>
                    <a:cxn ang="0">
                      <a:pos x="7" y="29"/>
                    </a:cxn>
                    <a:cxn ang="0">
                      <a:pos x="15" y="32"/>
                    </a:cxn>
                    <a:cxn ang="0">
                      <a:pos x="25" y="37"/>
                    </a:cxn>
                    <a:cxn ang="0">
                      <a:pos x="33" y="40"/>
                    </a:cxn>
                    <a:cxn ang="0">
                      <a:pos x="37" y="39"/>
                    </a:cxn>
                    <a:cxn ang="0">
                      <a:pos x="40" y="34"/>
                    </a:cxn>
                    <a:cxn ang="0">
                      <a:pos x="40" y="23"/>
                    </a:cxn>
                    <a:cxn ang="0">
                      <a:pos x="37" y="0"/>
                    </a:cxn>
                  </a:cxnLst>
                  <a:rect l="0" t="0" r="0" b="0"/>
                  <a:pathLst>
                    <a:path w="48" h="117">
                      <a:moveTo>
                        <a:pt x="37" y="0"/>
                      </a:moveTo>
                      <a:lnTo>
                        <a:pt x="42" y="4"/>
                      </a:lnTo>
                      <a:lnTo>
                        <a:pt x="43" y="14"/>
                      </a:lnTo>
                      <a:lnTo>
                        <a:pt x="43" y="24"/>
                      </a:lnTo>
                      <a:lnTo>
                        <a:pt x="43" y="31"/>
                      </a:lnTo>
                      <a:lnTo>
                        <a:pt x="47" y="35"/>
                      </a:lnTo>
                      <a:lnTo>
                        <a:pt x="44" y="37"/>
                      </a:lnTo>
                      <a:lnTo>
                        <a:pt x="43" y="43"/>
                      </a:lnTo>
                      <a:lnTo>
                        <a:pt x="41" y="47"/>
                      </a:lnTo>
                      <a:lnTo>
                        <a:pt x="40" y="53"/>
                      </a:lnTo>
                      <a:lnTo>
                        <a:pt x="37" y="55"/>
                      </a:lnTo>
                      <a:lnTo>
                        <a:pt x="37" y="61"/>
                      </a:lnTo>
                      <a:lnTo>
                        <a:pt x="35" y="67"/>
                      </a:lnTo>
                      <a:lnTo>
                        <a:pt x="34" y="77"/>
                      </a:lnTo>
                      <a:lnTo>
                        <a:pt x="32" y="88"/>
                      </a:lnTo>
                      <a:lnTo>
                        <a:pt x="31" y="90"/>
                      </a:lnTo>
                      <a:lnTo>
                        <a:pt x="31" y="94"/>
                      </a:lnTo>
                      <a:lnTo>
                        <a:pt x="27" y="95"/>
                      </a:lnTo>
                      <a:lnTo>
                        <a:pt x="27" y="97"/>
                      </a:lnTo>
                      <a:lnTo>
                        <a:pt x="26" y="101"/>
                      </a:lnTo>
                      <a:lnTo>
                        <a:pt x="22" y="105"/>
                      </a:lnTo>
                      <a:lnTo>
                        <a:pt x="18" y="110"/>
                      </a:lnTo>
                      <a:lnTo>
                        <a:pt x="15" y="116"/>
                      </a:lnTo>
                      <a:lnTo>
                        <a:pt x="3" y="116"/>
                      </a:lnTo>
                      <a:lnTo>
                        <a:pt x="22" y="101"/>
                      </a:lnTo>
                      <a:lnTo>
                        <a:pt x="25" y="95"/>
                      </a:lnTo>
                      <a:lnTo>
                        <a:pt x="24" y="89"/>
                      </a:lnTo>
                      <a:lnTo>
                        <a:pt x="28" y="86"/>
                      </a:lnTo>
                      <a:lnTo>
                        <a:pt x="28" y="67"/>
                      </a:lnTo>
                      <a:lnTo>
                        <a:pt x="16" y="65"/>
                      </a:lnTo>
                      <a:lnTo>
                        <a:pt x="8" y="63"/>
                      </a:lnTo>
                      <a:lnTo>
                        <a:pt x="0" y="61"/>
                      </a:lnTo>
                      <a:lnTo>
                        <a:pt x="26" y="60"/>
                      </a:lnTo>
                      <a:lnTo>
                        <a:pt x="30" y="59"/>
                      </a:lnTo>
                      <a:lnTo>
                        <a:pt x="29" y="55"/>
                      </a:lnTo>
                      <a:lnTo>
                        <a:pt x="22" y="54"/>
                      </a:lnTo>
                      <a:lnTo>
                        <a:pt x="14" y="53"/>
                      </a:lnTo>
                      <a:lnTo>
                        <a:pt x="25" y="51"/>
                      </a:lnTo>
                      <a:lnTo>
                        <a:pt x="27" y="49"/>
                      </a:lnTo>
                      <a:lnTo>
                        <a:pt x="18" y="40"/>
                      </a:lnTo>
                      <a:lnTo>
                        <a:pt x="9" y="36"/>
                      </a:lnTo>
                      <a:lnTo>
                        <a:pt x="3" y="31"/>
                      </a:lnTo>
                      <a:lnTo>
                        <a:pt x="1" y="29"/>
                      </a:lnTo>
                      <a:lnTo>
                        <a:pt x="7" y="29"/>
                      </a:lnTo>
                      <a:lnTo>
                        <a:pt x="15" y="32"/>
                      </a:lnTo>
                      <a:lnTo>
                        <a:pt x="25" y="37"/>
                      </a:lnTo>
                      <a:lnTo>
                        <a:pt x="33" y="40"/>
                      </a:lnTo>
                      <a:lnTo>
                        <a:pt x="37" y="39"/>
                      </a:lnTo>
                      <a:lnTo>
                        <a:pt x="40" y="34"/>
                      </a:lnTo>
                      <a:lnTo>
                        <a:pt x="40" y="23"/>
                      </a:lnTo>
                      <a:lnTo>
                        <a:pt x="37" y="0"/>
                      </a:lnTo>
                    </a:path>
                  </a:pathLst>
                </a:custGeom>
                <a:solidFill>
                  <a:srgbClr val="3F3F3F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8252" name="未知"/>
                <p:cNvSpPr/>
                <p:nvPr/>
              </p:nvSpPr>
              <p:spPr>
                <a:xfrm>
                  <a:off x="29" y="161"/>
                  <a:ext cx="94" cy="83"/>
                </a:xfrm>
                <a:custGeom>
                  <a:avLst/>
                  <a:gdLst/>
                  <a:ahLst/>
                  <a:cxnLst>
                    <a:cxn ang="0">
                      <a:pos x="0" y="82"/>
                    </a:cxn>
                    <a:cxn ang="0">
                      <a:pos x="58" y="63"/>
                    </a:cxn>
                    <a:cxn ang="0">
                      <a:pos x="63" y="59"/>
                    </a:cxn>
                    <a:cxn ang="0">
                      <a:pos x="68" y="53"/>
                    </a:cxn>
                    <a:cxn ang="0">
                      <a:pos x="68" y="47"/>
                    </a:cxn>
                    <a:cxn ang="0">
                      <a:pos x="69" y="29"/>
                    </a:cxn>
                    <a:cxn ang="0">
                      <a:pos x="71" y="41"/>
                    </a:cxn>
                    <a:cxn ang="0">
                      <a:pos x="75" y="44"/>
                    </a:cxn>
                    <a:cxn ang="0">
                      <a:pos x="78" y="34"/>
                    </a:cxn>
                    <a:cxn ang="0">
                      <a:pos x="81" y="25"/>
                    </a:cxn>
                    <a:cxn ang="0">
                      <a:pos x="90" y="0"/>
                    </a:cxn>
                    <a:cxn ang="0">
                      <a:pos x="84" y="21"/>
                    </a:cxn>
                    <a:cxn ang="0">
                      <a:pos x="81" y="34"/>
                    </a:cxn>
                    <a:cxn ang="0">
                      <a:pos x="79" y="44"/>
                    </a:cxn>
                    <a:cxn ang="0">
                      <a:pos x="75" y="51"/>
                    </a:cxn>
                    <a:cxn ang="0">
                      <a:pos x="71" y="56"/>
                    </a:cxn>
                    <a:cxn ang="0">
                      <a:pos x="76" y="59"/>
                    </a:cxn>
                    <a:cxn ang="0">
                      <a:pos x="82" y="59"/>
                    </a:cxn>
                    <a:cxn ang="0">
                      <a:pos x="93" y="50"/>
                    </a:cxn>
                    <a:cxn ang="0">
                      <a:pos x="79" y="66"/>
                    </a:cxn>
                    <a:cxn ang="0">
                      <a:pos x="64" y="69"/>
                    </a:cxn>
                    <a:cxn ang="0">
                      <a:pos x="47" y="72"/>
                    </a:cxn>
                    <a:cxn ang="0">
                      <a:pos x="30" y="75"/>
                    </a:cxn>
                    <a:cxn ang="0">
                      <a:pos x="12" y="79"/>
                    </a:cxn>
                    <a:cxn ang="0">
                      <a:pos x="0" y="82"/>
                    </a:cxn>
                  </a:cxnLst>
                  <a:rect l="0" t="0" r="0" b="0"/>
                  <a:pathLst>
                    <a:path w="94" h="83">
                      <a:moveTo>
                        <a:pt x="0" y="82"/>
                      </a:moveTo>
                      <a:lnTo>
                        <a:pt x="58" y="63"/>
                      </a:lnTo>
                      <a:lnTo>
                        <a:pt x="63" y="59"/>
                      </a:lnTo>
                      <a:lnTo>
                        <a:pt x="68" y="53"/>
                      </a:lnTo>
                      <a:lnTo>
                        <a:pt x="68" y="47"/>
                      </a:lnTo>
                      <a:lnTo>
                        <a:pt x="69" y="29"/>
                      </a:lnTo>
                      <a:lnTo>
                        <a:pt x="71" y="41"/>
                      </a:lnTo>
                      <a:lnTo>
                        <a:pt x="75" y="44"/>
                      </a:lnTo>
                      <a:lnTo>
                        <a:pt x="78" y="34"/>
                      </a:lnTo>
                      <a:lnTo>
                        <a:pt x="81" y="25"/>
                      </a:lnTo>
                      <a:lnTo>
                        <a:pt x="90" y="0"/>
                      </a:lnTo>
                      <a:lnTo>
                        <a:pt x="84" y="21"/>
                      </a:lnTo>
                      <a:lnTo>
                        <a:pt x="81" y="34"/>
                      </a:lnTo>
                      <a:lnTo>
                        <a:pt x="79" y="44"/>
                      </a:lnTo>
                      <a:lnTo>
                        <a:pt x="75" y="51"/>
                      </a:lnTo>
                      <a:lnTo>
                        <a:pt x="71" y="56"/>
                      </a:lnTo>
                      <a:lnTo>
                        <a:pt x="76" y="59"/>
                      </a:lnTo>
                      <a:lnTo>
                        <a:pt x="82" y="59"/>
                      </a:lnTo>
                      <a:lnTo>
                        <a:pt x="93" y="50"/>
                      </a:lnTo>
                      <a:lnTo>
                        <a:pt x="79" y="66"/>
                      </a:lnTo>
                      <a:lnTo>
                        <a:pt x="64" y="69"/>
                      </a:lnTo>
                      <a:lnTo>
                        <a:pt x="47" y="72"/>
                      </a:lnTo>
                      <a:lnTo>
                        <a:pt x="30" y="75"/>
                      </a:lnTo>
                      <a:lnTo>
                        <a:pt x="12" y="79"/>
                      </a:lnTo>
                      <a:lnTo>
                        <a:pt x="0" y="82"/>
                      </a:lnTo>
                    </a:path>
                  </a:pathLst>
                </a:custGeom>
                <a:solidFill>
                  <a:srgbClr val="3F3F3F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8253" name="未知"/>
                <p:cNvSpPr/>
                <p:nvPr/>
              </p:nvSpPr>
              <p:spPr>
                <a:xfrm>
                  <a:off x="115" y="107"/>
                  <a:ext cx="73" cy="134"/>
                </a:xfrm>
                <a:custGeom>
                  <a:avLst/>
                  <a:gdLst/>
                  <a:ahLst/>
                  <a:cxnLst>
                    <a:cxn ang="0">
                      <a:pos x="72" y="1"/>
                    </a:cxn>
                    <a:cxn ang="0">
                      <a:pos x="57" y="0"/>
                    </a:cxn>
                    <a:cxn ang="0">
                      <a:pos x="49" y="1"/>
                    </a:cxn>
                    <a:cxn ang="0">
                      <a:pos x="36" y="13"/>
                    </a:cxn>
                    <a:cxn ang="0">
                      <a:pos x="23" y="28"/>
                    </a:cxn>
                    <a:cxn ang="0">
                      <a:pos x="16" y="57"/>
                    </a:cxn>
                    <a:cxn ang="0">
                      <a:pos x="13" y="65"/>
                    </a:cxn>
                    <a:cxn ang="0">
                      <a:pos x="10" y="88"/>
                    </a:cxn>
                    <a:cxn ang="0">
                      <a:pos x="9" y="104"/>
                    </a:cxn>
                    <a:cxn ang="0">
                      <a:pos x="0" y="115"/>
                    </a:cxn>
                    <a:cxn ang="0">
                      <a:pos x="20" y="133"/>
                    </a:cxn>
                    <a:cxn ang="0">
                      <a:pos x="10" y="120"/>
                    </a:cxn>
                    <a:cxn ang="0">
                      <a:pos x="12" y="118"/>
                    </a:cxn>
                    <a:cxn ang="0">
                      <a:pos x="26" y="125"/>
                    </a:cxn>
                    <a:cxn ang="0">
                      <a:pos x="42" y="129"/>
                    </a:cxn>
                    <a:cxn ang="0">
                      <a:pos x="20" y="121"/>
                    </a:cxn>
                    <a:cxn ang="0">
                      <a:pos x="12" y="114"/>
                    </a:cxn>
                    <a:cxn ang="0">
                      <a:pos x="12" y="107"/>
                    </a:cxn>
                    <a:cxn ang="0">
                      <a:pos x="26" y="107"/>
                    </a:cxn>
                    <a:cxn ang="0">
                      <a:pos x="12" y="104"/>
                    </a:cxn>
                    <a:cxn ang="0">
                      <a:pos x="13" y="88"/>
                    </a:cxn>
                    <a:cxn ang="0">
                      <a:pos x="16" y="62"/>
                    </a:cxn>
                    <a:cxn ang="0">
                      <a:pos x="27" y="29"/>
                    </a:cxn>
                    <a:cxn ang="0">
                      <a:pos x="34" y="18"/>
                    </a:cxn>
                    <a:cxn ang="0">
                      <a:pos x="49" y="5"/>
                    </a:cxn>
                    <a:cxn ang="0">
                      <a:pos x="57" y="3"/>
                    </a:cxn>
                    <a:cxn ang="0">
                      <a:pos x="72" y="1"/>
                    </a:cxn>
                  </a:cxnLst>
                  <a:rect l="0" t="0" r="0" b="0"/>
                  <a:pathLst>
                    <a:path w="73" h="134">
                      <a:moveTo>
                        <a:pt x="72" y="1"/>
                      </a:moveTo>
                      <a:lnTo>
                        <a:pt x="57" y="0"/>
                      </a:lnTo>
                      <a:lnTo>
                        <a:pt x="49" y="1"/>
                      </a:lnTo>
                      <a:lnTo>
                        <a:pt x="36" y="13"/>
                      </a:lnTo>
                      <a:lnTo>
                        <a:pt x="23" y="28"/>
                      </a:lnTo>
                      <a:lnTo>
                        <a:pt x="16" y="57"/>
                      </a:lnTo>
                      <a:lnTo>
                        <a:pt x="13" y="65"/>
                      </a:lnTo>
                      <a:lnTo>
                        <a:pt x="10" y="88"/>
                      </a:lnTo>
                      <a:lnTo>
                        <a:pt x="9" y="104"/>
                      </a:lnTo>
                      <a:lnTo>
                        <a:pt x="0" y="115"/>
                      </a:lnTo>
                      <a:lnTo>
                        <a:pt x="20" y="133"/>
                      </a:lnTo>
                      <a:lnTo>
                        <a:pt x="10" y="120"/>
                      </a:lnTo>
                      <a:lnTo>
                        <a:pt x="12" y="118"/>
                      </a:lnTo>
                      <a:lnTo>
                        <a:pt x="26" y="125"/>
                      </a:lnTo>
                      <a:lnTo>
                        <a:pt x="42" y="129"/>
                      </a:lnTo>
                      <a:lnTo>
                        <a:pt x="20" y="121"/>
                      </a:lnTo>
                      <a:lnTo>
                        <a:pt x="12" y="114"/>
                      </a:lnTo>
                      <a:lnTo>
                        <a:pt x="12" y="107"/>
                      </a:lnTo>
                      <a:lnTo>
                        <a:pt x="26" y="107"/>
                      </a:lnTo>
                      <a:lnTo>
                        <a:pt x="12" y="104"/>
                      </a:lnTo>
                      <a:lnTo>
                        <a:pt x="13" y="88"/>
                      </a:lnTo>
                      <a:lnTo>
                        <a:pt x="16" y="62"/>
                      </a:lnTo>
                      <a:lnTo>
                        <a:pt x="27" y="29"/>
                      </a:lnTo>
                      <a:lnTo>
                        <a:pt x="34" y="18"/>
                      </a:lnTo>
                      <a:lnTo>
                        <a:pt x="49" y="5"/>
                      </a:lnTo>
                      <a:lnTo>
                        <a:pt x="57" y="3"/>
                      </a:lnTo>
                      <a:lnTo>
                        <a:pt x="72" y="1"/>
                      </a:lnTo>
                    </a:path>
                  </a:pathLst>
                </a:custGeom>
                <a:solidFill>
                  <a:srgbClr val="3F3F3F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grpSp>
              <p:nvGrpSpPr>
                <p:cNvPr id="8254" name="Group 84"/>
                <p:cNvGrpSpPr/>
                <p:nvPr/>
              </p:nvGrpSpPr>
              <p:grpSpPr>
                <a:xfrm>
                  <a:off x="52" y="0"/>
                  <a:ext cx="121" cy="172"/>
                  <a:chOff x="0" y="0"/>
                  <a:chExt cx="121" cy="172"/>
                </a:xfrm>
              </p:grpSpPr>
              <p:sp>
                <p:nvSpPr>
                  <p:cNvPr id="8256" name="未知"/>
                  <p:cNvSpPr/>
                  <p:nvPr/>
                </p:nvSpPr>
                <p:spPr>
                  <a:xfrm>
                    <a:off x="52" y="93"/>
                    <a:ext cx="42" cy="40"/>
                  </a:xfrm>
                  <a:custGeom>
                    <a:avLst/>
                    <a:gdLst/>
                    <a:ahLst/>
                    <a:cxnLst>
                      <a:cxn ang="0">
                        <a:pos x="36" y="0"/>
                      </a:cxn>
                      <a:cxn ang="0">
                        <a:pos x="8" y="23"/>
                      </a:cxn>
                      <a:cxn ang="0">
                        <a:pos x="6" y="20"/>
                      </a:cxn>
                      <a:cxn ang="0">
                        <a:pos x="2" y="30"/>
                      </a:cxn>
                      <a:cxn ang="0">
                        <a:pos x="0" y="35"/>
                      </a:cxn>
                      <a:cxn ang="0">
                        <a:pos x="3" y="32"/>
                      </a:cxn>
                      <a:cxn ang="0">
                        <a:pos x="6" y="26"/>
                      </a:cxn>
                      <a:cxn ang="0">
                        <a:pos x="12" y="39"/>
                      </a:cxn>
                      <a:cxn ang="0">
                        <a:pos x="22" y="29"/>
                      </a:cxn>
                      <a:cxn ang="0">
                        <a:pos x="32" y="13"/>
                      </a:cxn>
                      <a:cxn ang="0">
                        <a:pos x="41" y="3"/>
                      </a:cxn>
                      <a:cxn ang="0">
                        <a:pos x="36" y="0"/>
                      </a:cxn>
                    </a:cxnLst>
                    <a:rect l="0" t="0" r="0" b="0"/>
                    <a:pathLst>
                      <a:path w="42" h="40">
                        <a:moveTo>
                          <a:pt x="36" y="0"/>
                        </a:moveTo>
                        <a:lnTo>
                          <a:pt x="8" y="23"/>
                        </a:lnTo>
                        <a:lnTo>
                          <a:pt x="6" y="20"/>
                        </a:lnTo>
                        <a:lnTo>
                          <a:pt x="2" y="30"/>
                        </a:lnTo>
                        <a:lnTo>
                          <a:pt x="0" y="35"/>
                        </a:lnTo>
                        <a:lnTo>
                          <a:pt x="3" y="32"/>
                        </a:lnTo>
                        <a:lnTo>
                          <a:pt x="6" y="26"/>
                        </a:lnTo>
                        <a:lnTo>
                          <a:pt x="12" y="39"/>
                        </a:lnTo>
                        <a:lnTo>
                          <a:pt x="22" y="29"/>
                        </a:lnTo>
                        <a:lnTo>
                          <a:pt x="32" y="13"/>
                        </a:lnTo>
                        <a:lnTo>
                          <a:pt x="41" y="3"/>
                        </a:lnTo>
                        <a:lnTo>
                          <a:pt x="36" y="0"/>
                        </a:lnTo>
                      </a:path>
                    </a:pathLst>
                  </a:custGeom>
                  <a:solidFill>
                    <a:srgbClr val="FFFFFF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8257" name="未知"/>
                  <p:cNvSpPr/>
                  <p:nvPr/>
                </p:nvSpPr>
                <p:spPr>
                  <a:xfrm>
                    <a:off x="52" y="120"/>
                    <a:ext cx="17" cy="50"/>
                  </a:xfrm>
                  <a:custGeom>
                    <a:avLst/>
                    <a:gdLst/>
                    <a:ahLst/>
                    <a:cxnLst>
                      <a:cxn ang="0">
                        <a:pos x="8" y="0"/>
                      </a:cxn>
                      <a:cxn ang="0">
                        <a:pos x="5" y="2"/>
                      </a:cxn>
                      <a:cxn ang="0">
                        <a:pos x="4" y="4"/>
                      </a:cxn>
                      <a:cxn ang="0">
                        <a:pos x="2" y="6"/>
                      </a:cxn>
                      <a:cxn ang="0">
                        <a:pos x="1" y="10"/>
                      </a:cxn>
                      <a:cxn ang="0">
                        <a:pos x="1" y="14"/>
                      </a:cxn>
                      <a:cxn ang="0">
                        <a:pos x="1" y="18"/>
                      </a:cxn>
                      <a:cxn ang="0">
                        <a:pos x="2" y="22"/>
                      </a:cxn>
                      <a:cxn ang="0">
                        <a:pos x="2" y="24"/>
                      </a:cxn>
                      <a:cxn ang="0">
                        <a:pos x="0" y="33"/>
                      </a:cxn>
                      <a:cxn ang="0">
                        <a:pos x="0" y="37"/>
                      </a:cxn>
                      <a:cxn ang="0">
                        <a:pos x="0" y="42"/>
                      </a:cxn>
                      <a:cxn ang="0">
                        <a:pos x="1" y="49"/>
                      </a:cxn>
                      <a:cxn ang="0">
                        <a:pos x="5" y="34"/>
                      </a:cxn>
                      <a:cxn ang="0">
                        <a:pos x="8" y="24"/>
                      </a:cxn>
                      <a:cxn ang="0">
                        <a:pos x="16" y="11"/>
                      </a:cxn>
                      <a:cxn ang="0">
                        <a:pos x="8" y="0"/>
                      </a:cxn>
                    </a:cxnLst>
                    <a:rect l="0" t="0" r="0" b="0"/>
                    <a:pathLst>
                      <a:path w="17" h="50">
                        <a:moveTo>
                          <a:pt x="8" y="0"/>
                        </a:moveTo>
                        <a:lnTo>
                          <a:pt x="5" y="2"/>
                        </a:lnTo>
                        <a:lnTo>
                          <a:pt x="4" y="4"/>
                        </a:lnTo>
                        <a:lnTo>
                          <a:pt x="2" y="6"/>
                        </a:lnTo>
                        <a:lnTo>
                          <a:pt x="1" y="10"/>
                        </a:lnTo>
                        <a:lnTo>
                          <a:pt x="1" y="14"/>
                        </a:lnTo>
                        <a:lnTo>
                          <a:pt x="1" y="18"/>
                        </a:lnTo>
                        <a:lnTo>
                          <a:pt x="2" y="22"/>
                        </a:lnTo>
                        <a:lnTo>
                          <a:pt x="2" y="24"/>
                        </a:lnTo>
                        <a:lnTo>
                          <a:pt x="0" y="33"/>
                        </a:lnTo>
                        <a:lnTo>
                          <a:pt x="0" y="37"/>
                        </a:lnTo>
                        <a:lnTo>
                          <a:pt x="0" y="42"/>
                        </a:lnTo>
                        <a:lnTo>
                          <a:pt x="1" y="49"/>
                        </a:lnTo>
                        <a:lnTo>
                          <a:pt x="5" y="34"/>
                        </a:lnTo>
                        <a:lnTo>
                          <a:pt x="8" y="24"/>
                        </a:lnTo>
                        <a:lnTo>
                          <a:pt x="16" y="11"/>
                        </a:lnTo>
                        <a:lnTo>
                          <a:pt x="8" y="0"/>
                        </a:lnTo>
                      </a:path>
                    </a:pathLst>
                  </a:custGeom>
                  <a:solidFill>
                    <a:srgbClr val="00008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8258" name="未知"/>
                  <p:cNvSpPr/>
                  <p:nvPr/>
                </p:nvSpPr>
                <p:spPr>
                  <a:xfrm>
                    <a:off x="52" y="120"/>
                    <a:ext cx="17" cy="25"/>
                  </a:xfrm>
                  <a:custGeom>
                    <a:avLst/>
                    <a:gdLst/>
                    <a:ahLst/>
                    <a:cxnLst>
                      <a:cxn ang="0">
                        <a:pos x="8" y="0"/>
                      </a:cxn>
                      <a:cxn ang="0">
                        <a:pos x="5" y="2"/>
                      </a:cxn>
                      <a:cxn ang="0">
                        <a:pos x="4" y="4"/>
                      </a:cxn>
                      <a:cxn ang="0">
                        <a:pos x="2" y="6"/>
                      </a:cxn>
                      <a:cxn ang="0">
                        <a:pos x="0" y="9"/>
                      </a:cxn>
                      <a:cxn ang="0">
                        <a:pos x="0" y="13"/>
                      </a:cxn>
                      <a:cxn ang="0">
                        <a:pos x="0" y="17"/>
                      </a:cxn>
                      <a:cxn ang="0">
                        <a:pos x="1" y="20"/>
                      </a:cxn>
                      <a:cxn ang="0">
                        <a:pos x="2" y="23"/>
                      </a:cxn>
                      <a:cxn ang="0">
                        <a:pos x="7" y="24"/>
                      </a:cxn>
                      <a:cxn ang="0">
                        <a:pos x="8" y="22"/>
                      </a:cxn>
                      <a:cxn ang="0">
                        <a:pos x="16" y="10"/>
                      </a:cxn>
                      <a:cxn ang="0">
                        <a:pos x="8" y="0"/>
                      </a:cxn>
                    </a:cxnLst>
                    <a:rect l="0" t="0" r="0" b="0"/>
                    <a:pathLst>
                      <a:path w="17" h="25">
                        <a:moveTo>
                          <a:pt x="8" y="0"/>
                        </a:moveTo>
                        <a:lnTo>
                          <a:pt x="5" y="2"/>
                        </a:lnTo>
                        <a:lnTo>
                          <a:pt x="4" y="4"/>
                        </a:lnTo>
                        <a:lnTo>
                          <a:pt x="2" y="6"/>
                        </a:lnTo>
                        <a:lnTo>
                          <a:pt x="0" y="9"/>
                        </a:lnTo>
                        <a:lnTo>
                          <a:pt x="0" y="13"/>
                        </a:lnTo>
                        <a:lnTo>
                          <a:pt x="0" y="17"/>
                        </a:lnTo>
                        <a:lnTo>
                          <a:pt x="1" y="20"/>
                        </a:lnTo>
                        <a:lnTo>
                          <a:pt x="2" y="23"/>
                        </a:lnTo>
                        <a:lnTo>
                          <a:pt x="7" y="24"/>
                        </a:lnTo>
                        <a:lnTo>
                          <a:pt x="8" y="22"/>
                        </a:lnTo>
                        <a:lnTo>
                          <a:pt x="16" y="10"/>
                        </a:lnTo>
                        <a:lnTo>
                          <a:pt x="8" y="0"/>
                        </a:lnTo>
                      </a:path>
                    </a:pathLst>
                  </a:custGeom>
                  <a:solidFill>
                    <a:srgbClr val="0000FF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grpSp>
                <p:nvGrpSpPr>
                  <p:cNvPr id="8259" name="Group 88"/>
                  <p:cNvGrpSpPr/>
                  <p:nvPr/>
                </p:nvGrpSpPr>
                <p:grpSpPr>
                  <a:xfrm>
                    <a:off x="0" y="0"/>
                    <a:ext cx="121" cy="119"/>
                    <a:chOff x="0" y="0"/>
                    <a:chExt cx="121" cy="119"/>
                  </a:xfrm>
                </p:grpSpPr>
                <p:grpSp>
                  <p:nvGrpSpPr>
                    <p:cNvPr id="8262" name="Group 89"/>
                    <p:cNvGrpSpPr/>
                    <p:nvPr/>
                  </p:nvGrpSpPr>
                  <p:grpSpPr>
                    <a:xfrm>
                      <a:off x="12" y="13"/>
                      <a:ext cx="91" cy="106"/>
                      <a:chOff x="0" y="0"/>
                      <a:chExt cx="91" cy="106"/>
                    </a:xfrm>
                  </p:grpSpPr>
                  <p:sp>
                    <p:nvSpPr>
                      <p:cNvPr id="8269" name="未知"/>
                      <p:cNvSpPr/>
                      <p:nvPr/>
                    </p:nvSpPr>
                    <p:spPr>
                      <a:xfrm>
                        <a:off x="0" y="0"/>
                        <a:ext cx="91" cy="106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28" y="3"/>
                          </a:cxn>
                          <a:cxn ang="0">
                            <a:pos x="22" y="6"/>
                          </a:cxn>
                          <a:cxn ang="0">
                            <a:pos x="16" y="10"/>
                          </a:cxn>
                          <a:cxn ang="0">
                            <a:pos x="11" y="13"/>
                          </a:cxn>
                          <a:cxn ang="0">
                            <a:pos x="7" y="17"/>
                          </a:cxn>
                          <a:cxn ang="0">
                            <a:pos x="4" y="20"/>
                          </a:cxn>
                          <a:cxn ang="0">
                            <a:pos x="2" y="24"/>
                          </a:cxn>
                          <a:cxn ang="0">
                            <a:pos x="1" y="28"/>
                          </a:cxn>
                          <a:cxn ang="0">
                            <a:pos x="0" y="33"/>
                          </a:cxn>
                          <a:cxn ang="0">
                            <a:pos x="0" y="39"/>
                          </a:cxn>
                          <a:cxn ang="0">
                            <a:pos x="1" y="44"/>
                          </a:cxn>
                          <a:cxn ang="0">
                            <a:pos x="0" y="50"/>
                          </a:cxn>
                          <a:cxn ang="0">
                            <a:pos x="3" y="52"/>
                          </a:cxn>
                          <a:cxn ang="0">
                            <a:pos x="6" y="54"/>
                          </a:cxn>
                          <a:cxn ang="0">
                            <a:pos x="6" y="56"/>
                          </a:cxn>
                          <a:cxn ang="0">
                            <a:pos x="6" y="58"/>
                          </a:cxn>
                          <a:cxn ang="0">
                            <a:pos x="5" y="61"/>
                          </a:cxn>
                          <a:cxn ang="0">
                            <a:pos x="2" y="70"/>
                          </a:cxn>
                          <a:cxn ang="0">
                            <a:pos x="2" y="74"/>
                          </a:cxn>
                          <a:cxn ang="0">
                            <a:pos x="4" y="74"/>
                          </a:cxn>
                          <a:cxn ang="0">
                            <a:pos x="8" y="74"/>
                          </a:cxn>
                          <a:cxn ang="0">
                            <a:pos x="10" y="74"/>
                          </a:cxn>
                          <a:cxn ang="0">
                            <a:pos x="15" y="85"/>
                          </a:cxn>
                          <a:cxn ang="0">
                            <a:pos x="15" y="88"/>
                          </a:cxn>
                          <a:cxn ang="0">
                            <a:pos x="16" y="90"/>
                          </a:cxn>
                          <a:cxn ang="0">
                            <a:pos x="18" y="91"/>
                          </a:cxn>
                          <a:cxn ang="0">
                            <a:pos x="18" y="93"/>
                          </a:cxn>
                          <a:cxn ang="0">
                            <a:pos x="18" y="96"/>
                          </a:cxn>
                          <a:cxn ang="0">
                            <a:pos x="20" y="100"/>
                          </a:cxn>
                          <a:cxn ang="0">
                            <a:pos x="22" y="103"/>
                          </a:cxn>
                          <a:cxn ang="0">
                            <a:pos x="24" y="104"/>
                          </a:cxn>
                          <a:cxn ang="0">
                            <a:pos x="29" y="105"/>
                          </a:cxn>
                          <a:cxn ang="0">
                            <a:pos x="33" y="105"/>
                          </a:cxn>
                          <a:cxn ang="0">
                            <a:pos x="38" y="103"/>
                          </a:cxn>
                          <a:cxn ang="0">
                            <a:pos x="45" y="99"/>
                          </a:cxn>
                          <a:cxn ang="0">
                            <a:pos x="47" y="102"/>
                          </a:cxn>
                          <a:cxn ang="0">
                            <a:pos x="87" y="74"/>
                          </a:cxn>
                          <a:cxn ang="0">
                            <a:pos x="84" y="70"/>
                          </a:cxn>
                          <a:cxn ang="0">
                            <a:pos x="87" y="63"/>
                          </a:cxn>
                          <a:cxn ang="0">
                            <a:pos x="89" y="55"/>
                          </a:cxn>
                          <a:cxn ang="0">
                            <a:pos x="90" y="44"/>
                          </a:cxn>
                          <a:cxn ang="0">
                            <a:pos x="90" y="36"/>
                          </a:cxn>
                          <a:cxn ang="0">
                            <a:pos x="87" y="22"/>
                          </a:cxn>
                          <a:cxn ang="0">
                            <a:pos x="84" y="11"/>
                          </a:cxn>
                          <a:cxn ang="0">
                            <a:pos x="79" y="2"/>
                          </a:cxn>
                          <a:cxn ang="0">
                            <a:pos x="64" y="0"/>
                          </a:cxn>
                          <a:cxn ang="0">
                            <a:pos x="40" y="0"/>
                          </a:cxn>
                          <a:cxn ang="0">
                            <a:pos x="28" y="3"/>
                          </a:cxn>
                        </a:cxnLst>
                        <a:rect l="0" t="0" r="0" b="0"/>
                        <a:pathLst>
                          <a:path w="91" h="106">
                            <a:moveTo>
                              <a:pt x="28" y="3"/>
                            </a:moveTo>
                            <a:lnTo>
                              <a:pt x="22" y="6"/>
                            </a:lnTo>
                            <a:lnTo>
                              <a:pt x="16" y="10"/>
                            </a:lnTo>
                            <a:lnTo>
                              <a:pt x="11" y="13"/>
                            </a:lnTo>
                            <a:lnTo>
                              <a:pt x="7" y="17"/>
                            </a:lnTo>
                            <a:lnTo>
                              <a:pt x="4" y="20"/>
                            </a:lnTo>
                            <a:lnTo>
                              <a:pt x="2" y="24"/>
                            </a:lnTo>
                            <a:lnTo>
                              <a:pt x="1" y="28"/>
                            </a:lnTo>
                            <a:lnTo>
                              <a:pt x="0" y="33"/>
                            </a:lnTo>
                            <a:lnTo>
                              <a:pt x="0" y="39"/>
                            </a:lnTo>
                            <a:lnTo>
                              <a:pt x="1" y="44"/>
                            </a:lnTo>
                            <a:lnTo>
                              <a:pt x="0" y="50"/>
                            </a:lnTo>
                            <a:lnTo>
                              <a:pt x="3" y="52"/>
                            </a:lnTo>
                            <a:lnTo>
                              <a:pt x="6" y="54"/>
                            </a:lnTo>
                            <a:lnTo>
                              <a:pt x="6" y="56"/>
                            </a:lnTo>
                            <a:lnTo>
                              <a:pt x="6" y="58"/>
                            </a:lnTo>
                            <a:lnTo>
                              <a:pt x="5" y="61"/>
                            </a:lnTo>
                            <a:lnTo>
                              <a:pt x="2" y="70"/>
                            </a:lnTo>
                            <a:lnTo>
                              <a:pt x="2" y="74"/>
                            </a:lnTo>
                            <a:lnTo>
                              <a:pt x="4" y="74"/>
                            </a:lnTo>
                            <a:lnTo>
                              <a:pt x="8" y="74"/>
                            </a:lnTo>
                            <a:lnTo>
                              <a:pt x="10" y="74"/>
                            </a:lnTo>
                            <a:lnTo>
                              <a:pt x="15" y="85"/>
                            </a:lnTo>
                            <a:lnTo>
                              <a:pt x="15" y="88"/>
                            </a:lnTo>
                            <a:lnTo>
                              <a:pt x="16" y="90"/>
                            </a:lnTo>
                            <a:lnTo>
                              <a:pt x="18" y="91"/>
                            </a:lnTo>
                            <a:lnTo>
                              <a:pt x="18" y="93"/>
                            </a:lnTo>
                            <a:lnTo>
                              <a:pt x="18" y="96"/>
                            </a:lnTo>
                            <a:lnTo>
                              <a:pt x="20" y="100"/>
                            </a:lnTo>
                            <a:lnTo>
                              <a:pt x="22" y="103"/>
                            </a:lnTo>
                            <a:lnTo>
                              <a:pt x="24" y="104"/>
                            </a:lnTo>
                            <a:lnTo>
                              <a:pt x="29" y="105"/>
                            </a:lnTo>
                            <a:lnTo>
                              <a:pt x="33" y="105"/>
                            </a:lnTo>
                            <a:lnTo>
                              <a:pt x="38" y="103"/>
                            </a:lnTo>
                            <a:lnTo>
                              <a:pt x="45" y="99"/>
                            </a:lnTo>
                            <a:lnTo>
                              <a:pt x="47" y="102"/>
                            </a:lnTo>
                            <a:lnTo>
                              <a:pt x="87" y="74"/>
                            </a:lnTo>
                            <a:lnTo>
                              <a:pt x="84" y="70"/>
                            </a:lnTo>
                            <a:lnTo>
                              <a:pt x="87" y="63"/>
                            </a:lnTo>
                            <a:lnTo>
                              <a:pt x="89" y="55"/>
                            </a:lnTo>
                            <a:lnTo>
                              <a:pt x="90" y="44"/>
                            </a:lnTo>
                            <a:lnTo>
                              <a:pt x="90" y="36"/>
                            </a:lnTo>
                            <a:lnTo>
                              <a:pt x="87" y="22"/>
                            </a:lnTo>
                            <a:lnTo>
                              <a:pt x="84" y="11"/>
                            </a:lnTo>
                            <a:lnTo>
                              <a:pt x="79" y="2"/>
                            </a:lnTo>
                            <a:lnTo>
                              <a:pt x="64" y="0"/>
                            </a:lnTo>
                            <a:lnTo>
                              <a:pt x="40" y="0"/>
                            </a:lnTo>
                            <a:lnTo>
                              <a:pt x="28" y="3"/>
                            </a:lnTo>
                          </a:path>
                        </a:pathLst>
                      </a:custGeom>
                      <a:solidFill>
                        <a:srgbClr val="FFBFBF">
                          <a:alpha val="100000"/>
                        </a:srgbClr>
                      </a:solidFill>
                      <a:ln w="9525">
                        <a:noFill/>
                      </a:ln>
                    </p:spPr>
                    <p:txBody>
                      <a:bodyPr/>
                      <a:lstStyle/>
                      <a:p>
                        <a:endParaRPr lang="zh-CN" altLang="en-US"/>
                      </a:p>
                    </p:txBody>
                  </p:sp>
                  <p:grpSp>
                    <p:nvGrpSpPr>
                      <p:cNvPr id="8270" name="Group 91"/>
                      <p:cNvGrpSpPr/>
                      <p:nvPr/>
                    </p:nvGrpSpPr>
                    <p:grpSpPr>
                      <a:xfrm>
                        <a:off x="37" y="54"/>
                        <a:ext cx="21" cy="32"/>
                        <a:chOff x="0" y="0"/>
                        <a:chExt cx="21" cy="32"/>
                      </a:xfrm>
                    </p:grpSpPr>
                    <p:sp>
                      <p:nvSpPr>
                        <p:cNvPr id="8272" name="未知"/>
                        <p:cNvSpPr/>
                        <p:nvPr/>
                      </p:nvSpPr>
                      <p:spPr>
                        <a:xfrm>
                          <a:off x="0" y="0"/>
                          <a:ext cx="17" cy="17"/>
                        </a:xfrm>
                        <a:custGeom>
                          <a:avLst/>
                          <a:gdLst/>
                          <a:ahLst/>
                          <a:cxnLst>
                            <a:cxn ang="0">
                              <a:pos x="0" y="6"/>
                            </a:cxn>
                            <a:cxn ang="0">
                              <a:pos x="1" y="3"/>
                            </a:cxn>
                            <a:cxn ang="0">
                              <a:pos x="3" y="1"/>
                            </a:cxn>
                            <a:cxn ang="0">
                              <a:pos x="3" y="0"/>
                            </a:cxn>
                            <a:cxn ang="0">
                              <a:pos x="7" y="0"/>
                            </a:cxn>
                            <a:cxn ang="0">
                              <a:pos x="8" y="0"/>
                            </a:cxn>
                            <a:cxn ang="0">
                              <a:pos x="10" y="0"/>
                            </a:cxn>
                            <a:cxn ang="0">
                              <a:pos x="14" y="1"/>
                            </a:cxn>
                            <a:cxn ang="0">
                              <a:pos x="14" y="3"/>
                            </a:cxn>
                            <a:cxn ang="0">
                              <a:pos x="16" y="5"/>
                            </a:cxn>
                            <a:cxn ang="0">
                              <a:pos x="16" y="8"/>
                            </a:cxn>
                            <a:cxn ang="0">
                              <a:pos x="16" y="11"/>
                            </a:cxn>
                            <a:cxn ang="0">
                              <a:pos x="14" y="13"/>
                            </a:cxn>
                            <a:cxn ang="0">
                              <a:pos x="12" y="16"/>
                            </a:cxn>
                            <a:cxn ang="0">
                              <a:pos x="10" y="13"/>
                            </a:cxn>
                            <a:cxn ang="0">
                              <a:pos x="14" y="11"/>
                            </a:cxn>
                            <a:cxn ang="0">
                              <a:pos x="12" y="9"/>
                            </a:cxn>
                            <a:cxn ang="0">
                              <a:pos x="10" y="10"/>
                            </a:cxn>
                            <a:cxn ang="0">
                              <a:pos x="7" y="11"/>
                            </a:cxn>
                            <a:cxn ang="0">
                              <a:pos x="5" y="9"/>
                            </a:cxn>
                            <a:cxn ang="0">
                              <a:pos x="8" y="8"/>
                            </a:cxn>
                            <a:cxn ang="0">
                              <a:pos x="10" y="6"/>
                            </a:cxn>
                            <a:cxn ang="0">
                              <a:pos x="10" y="5"/>
                            </a:cxn>
                            <a:cxn ang="0">
                              <a:pos x="10" y="4"/>
                            </a:cxn>
                            <a:cxn ang="0">
                              <a:pos x="12" y="4"/>
                            </a:cxn>
                            <a:cxn ang="0">
                              <a:pos x="12" y="2"/>
                            </a:cxn>
                            <a:cxn ang="0">
                              <a:pos x="12" y="1"/>
                            </a:cxn>
                            <a:cxn ang="0">
                              <a:pos x="8" y="1"/>
                            </a:cxn>
                            <a:cxn ang="0">
                              <a:pos x="5" y="1"/>
                            </a:cxn>
                            <a:cxn ang="0">
                              <a:pos x="1" y="3"/>
                            </a:cxn>
                            <a:cxn ang="0">
                              <a:pos x="0" y="6"/>
                            </a:cxn>
                          </a:cxnLst>
                          <a:rect l="0" t="0" r="0" b="0"/>
                          <a:pathLst>
                            <a:path w="17" h="17">
                              <a:moveTo>
                                <a:pt x="0" y="6"/>
                              </a:moveTo>
                              <a:lnTo>
                                <a:pt x="1" y="3"/>
                              </a:lnTo>
                              <a:lnTo>
                                <a:pt x="3" y="1"/>
                              </a:lnTo>
                              <a:lnTo>
                                <a:pt x="3" y="0"/>
                              </a:lnTo>
                              <a:lnTo>
                                <a:pt x="7" y="0"/>
                              </a:lnTo>
                              <a:lnTo>
                                <a:pt x="8" y="0"/>
                              </a:lnTo>
                              <a:lnTo>
                                <a:pt x="10" y="0"/>
                              </a:lnTo>
                              <a:lnTo>
                                <a:pt x="14" y="1"/>
                              </a:lnTo>
                              <a:lnTo>
                                <a:pt x="14" y="3"/>
                              </a:lnTo>
                              <a:lnTo>
                                <a:pt x="16" y="5"/>
                              </a:lnTo>
                              <a:lnTo>
                                <a:pt x="16" y="8"/>
                              </a:lnTo>
                              <a:lnTo>
                                <a:pt x="16" y="11"/>
                              </a:lnTo>
                              <a:lnTo>
                                <a:pt x="14" y="13"/>
                              </a:lnTo>
                              <a:lnTo>
                                <a:pt x="12" y="16"/>
                              </a:lnTo>
                              <a:lnTo>
                                <a:pt x="10" y="13"/>
                              </a:lnTo>
                              <a:lnTo>
                                <a:pt x="14" y="11"/>
                              </a:lnTo>
                              <a:lnTo>
                                <a:pt x="12" y="9"/>
                              </a:lnTo>
                              <a:lnTo>
                                <a:pt x="10" y="10"/>
                              </a:lnTo>
                              <a:lnTo>
                                <a:pt x="7" y="11"/>
                              </a:lnTo>
                              <a:lnTo>
                                <a:pt x="5" y="9"/>
                              </a:lnTo>
                              <a:lnTo>
                                <a:pt x="8" y="8"/>
                              </a:lnTo>
                              <a:lnTo>
                                <a:pt x="10" y="6"/>
                              </a:lnTo>
                              <a:lnTo>
                                <a:pt x="10" y="5"/>
                              </a:lnTo>
                              <a:lnTo>
                                <a:pt x="10" y="4"/>
                              </a:lnTo>
                              <a:lnTo>
                                <a:pt x="12" y="4"/>
                              </a:lnTo>
                              <a:lnTo>
                                <a:pt x="12" y="2"/>
                              </a:lnTo>
                              <a:lnTo>
                                <a:pt x="12" y="1"/>
                              </a:lnTo>
                              <a:lnTo>
                                <a:pt x="8" y="1"/>
                              </a:lnTo>
                              <a:lnTo>
                                <a:pt x="5" y="1"/>
                              </a:lnTo>
                              <a:lnTo>
                                <a:pt x="1" y="3"/>
                              </a:lnTo>
                              <a:lnTo>
                                <a:pt x="0" y="6"/>
                              </a:lnTo>
                            </a:path>
                          </a:pathLst>
                        </a:custGeom>
                        <a:solidFill>
                          <a:srgbClr val="DF9F7F">
                            <a:alpha val="100000"/>
                          </a:srgbClr>
                        </a:solidFill>
                        <a:ln w="9525">
                          <a:noFill/>
                        </a:ln>
                      </p:spPr>
                      <p:txBody>
                        <a:bodyPr/>
                        <a:lstStyle/>
                        <a:p>
                          <a:endParaRPr lang="zh-CN" altLang="en-US"/>
                        </a:p>
                      </p:txBody>
                    </p:sp>
                    <p:sp>
                      <p:nvSpPr>
                        <p:cNvPr id="8273" name="未知"/>
                        <p:cNvSpPr/>
                        <p:nvPr/>
                      </p:nvSpPr>
                      <p:spPr>
                        <a:xfrm>
                          <a:off x="4" y="15"/>
                          <a:ext cx="17" cy="17"/>
                        </a:xfrm>
                        <a:custGeom>
                          <a:avLst/>
                          <a:gdLst/>
                          <a:ahLst/>
                          <a:cxnLst>
                            <a:cxn ang="0">
                              <a:pos x="11" y="0"/>
                            </a:cxn>
                            <a:cxn ang="0">
                              <a:pos x="9" y="6"/>
                            </a:cxn>
                            <a:cxn ang="0">
                              <a:pos x="8" y="8"/>
                            </a:cxn>
                            <a:cxn ang="0">
                              <a:pos x="6" y="10"/>
                            </a:cxn>
                            <a:cxn ang="0">
                              <a:pos x="3" y="10"/>
                            </a:cxn>
                            <a:cxn ang="0">
                              <a:pos x="0" y="10"/>
                            </a:cxn>
                            <a:cxn ang="0">
                              <a:pos x="8" y="12"/>
                            </a:cxn>
                            <a:cxn ang="0">
                              <a:pos x="12" y="14"/>
                            </a:cxn>
                            <a:cxn ang="0">
                              <a:pos x="16" y="16"/>
                            </a:cxn>
                            <a:cxn ang="0">
                              <a:pos x="12" y="10"/>
                            </a:cxn>
                            <a:cxn ang="0">
                              <a:pos x="12" y="6"/>
                            </a:cxn>
                            <a:cxn ang="0">
                              <a:pos x="11" y="0"/>
                            </a:cxn>
                          </a:cxnLst>
                          <a:rect l="0" t="0" r="0" b="0"/>
                          <a:pathLst>
                            <a:path w="17" h="17">
                              <a:moveTo>
                                <a:pt x="11" y="0"/>
                              </a:moveTo>
                              <a:lnTo>
                                <a:pt x="9" y="6"/>
                              </a:lnTo>
                              <a:lnTo>
                                <a:pt x="8" y="8"/>
                              </a:lnTo>
                              <a:lnTo>
                                <a:pt x="6" y="10"/>
                              </a:lnTo>
                              <a:lnTo>
                                <a:pt x="3" y="10"/>
                              </a:lnTo>
                              <a:lnTo>
                                <a:pt x="0" y="10"/>
                              </a:lnTo>
                              <a:lnTo>
                                <a:pt x="8" y="12"/>
                              </a:lnTo>
                              <a:lnTo>
                                <a:pt x="12" y="14"/>
                              </a:lnTo>
                              <a:lnTo>
                                <a:pt x="16" y="16"/>
                              </a:lnTo>
                              <a:lnTo>
                                <a:pt x="12" y="10"/>
                              </a:lnTo>
                              <a:lnTo>
                                <a:pt x="12" y="6"/>
                              </a:lnTo>
                              <a:lnTo>
                                <a:pt x="11" y="0"/>
                              </a:lnTo>
                            </a:path>
                          </a:pathLst>
                        </a:custGeom>
                        <a:solidFill>
                          <a:srgbClr val="DF9F7F">
                            <a:alpha val="100000"/>
                          </a:srgbClr>
                        </a:solidFill>
                        <a:ln w="9525">
                          <a:noFill/>
                        </a:ln>
                      </p:spPr>
                      <p:txBody>
                        <a:bodyPr/>
                        <a:lstStyle/>
                        <a:p>
                          <a:endParaRPr lang="zh-CN" altLang="en-US"/>
                        </a:p>
                      </p:txBody>
                    </p:sp>
                  </p:grpSp>
                  <p:sp>
                    <p:nvSpPr>
                      <p:cNvPr id="8271" name="未知"/>
                      <p:cNvSpPr/>
                      <p:nvPr/>
                    </p:nvSpPr>
                    <p:spPr>
                      <a:xfrm>
                        <a:off x="15" y="69"/>
                        <a:ext cx="17" cy="17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2" y="0"/>
                          </a:cxn>
                          <a:cxn ang="0">
                            <a:pos x="4" y="1"/>
                          </a:cxn>
                          <a:cxn ang="0">
                            <a:pos x="6" y="3"/>
                          </a:cxn>
                          <a:cxn ang="0">
                            <a:pos x="4" y="5"/>
                          </a:cxn>
                          <a:cxn ang="0">
                            <a:pos x="2" y="5"/>
                          </a:cxn>
                          <a:cxn ang="0">
                            <a:pos x="0" y="7"/>
                          </a:cxn>
                          <a:cxn ang="0">
                            <a:pos x="2" y="8"/>
                          </a:cxn>
                          <a:cxn ang="0">
                            <a:pos x="6" y="8"/>
                          </a:cxn>
                          <a:cxn ang="0">
                            <a:pos x="10" y="10"/>
                          </a:cxn>
                          <a:cxn ang="0">
                            <a:pos x="16" y="16"/>
                          </a:cxn>
                          <a:cxn ang="0">
                            <a:pos x="8" y="7"/>
                          </a:cxn>
                          <a:cxn ang="0">
                            <a:pos x="6" y="5"/>
                          </a:cxn>
                          <a:cxn ang="0">
                            <a:pos x="6" y="3"/>
                          </a:cxn>
                          <a:cxn ang="0">
                            <a:pos x="8" y="1"/>
                          </a:cxn>
                          <a:cxn ang="0">
                            <a:pos x="2" y="0"/>
                          </a:cxn>
                        </a:cxnLst>
                        <a:rect l="0" t="0" r="0" b="0"/>
                        <a:pathLst>
                          <a:path w="17" h="17">
                            <a:moveTo>
                              <a:pt x="2" y="0"/>
                            </a:moveTo>
                            <a:lnTo>
                              <a:pt x="4" y="1"/>
                            </a:lnTo>
                            <a:lnTo>
                              <a:pt x="6" y="3"/>
                            </a:lnTo>
                            <a:lnTo>
                              <a:pt x="4" y="5"/>
                            </a:lnTo>
                            <a:lnTo>
                              <a:pt x="2" y="5"/>
                            </a:lnTo>
                            <a:lnTo>
                              <a:pt x="0" y="7"/>
                            </a:lnTo>
                            <a:lnTo>
                              <a:pt x="2" y="8"/>
                            </a:lnTo>
                            <a:lnTo>
                              <a:pt x="6" y="8"/>
                            </a:lnTo>
                            <a:lnTo>
                              <a:pt x="10" y="10"/>
                            </a:lnTo>
                            <a:lnTo>
                              <a:pt x="16" y="16"/>
                            </a:lnTo>
                            <a:lnTo>
                              <a:pt x="8" y="7"/>
                            </a:lnTo>
                            <a:lnTo>
                              <a:pt x="6" y="5"/>
                            </a:lnTo>
                            <a:lnTo>
                              <a:pt x="6" y="3"/>
                            </a:lnTo>
                            <a:lnTo>
                              <a:pt x="8" y="1"/>
                            </a:lnTo>
                            <a:lnTo>
                              <a:pt x="2" y="0"/>
                            </a:lnTo>
                          </a:path>
                        </a:pathLst>
                      </a:custGeom>
                      <a:solidFill>
                        <a:srgbClr val="DF9F7F">
                          <a:alpha val="100000"/>
                        </a:srgbClr>
                      </a:solidFill>
                      <a:ln w="9525">
                        <a:noFill/>
                      </a:ln>
                    </p:spPr>
                    <p:txBody>
                      <a:bodyPr/>
                      <a:lstStyle/>
                      <a:p>
                        <a:endParaRPr lang="zh-CN" altLang="en-US"/>
                      </a:p>
                    </p:txBody>
                  </p:sp>
                </p:grpSp>
                <p:grpSp>
                  <p:nvGrpSpPr>
                    <p:cNvPr id="8263" name="Group 95"/>
                    <p:cNvGrpSpPr/>
                    <p:nvPr/>
                  </p:nvGrpSpPr>
                  <p:grpSpPr>
                    <a:xfrm>
                      <a:off x="0" y="0"/>
                      <a:ext cx="121" cy="119"/>
                      <a:chOff x="0" y="0"/>
                      <a:chExt cx="121" cy="119"/>
                    </a:xfrm>
                  </p:grpSpPr>
                  <p:sp>
                    <p:nvSpPr>
                      <p:cNvPr id="8264" name="未知"/>
                      <p:cNvSpPr/>
                      <p:nvPr/>
                    </p:nvSpPr>
                    <p:spPr>
                      <a:xfrm>
                        <a:off x="0" y="0"/>
                        <a:ext cx="121" cy="119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52" y="0"/>
                          </a:cxn>
                          <a:cxn ang="0">
                            <a:pos x="43" y="2"/>
                          </a:cxn>
                          <a:cxn ang="0">
                            <a:pos x="34" y="5"/>
                          </a:cxn>
                          <a:cxn ang="0">
                            <a:pos x="24" y="13"/>
                          </a:cxn>
                          <a:cxn ang="0">
                            <a:pos x="10" y="23"/>
                          </a:cxn>
                          <a:cxn ang="0">
                            <a:pos x="4" y="27"/>
                          </a:cxn>
                          <a:cxn ang="0">
                            <a:pos x="1" y="32"/>
                          </a:cxn>
                          <a:cxn ang="0">
                            <a:pos x="0" y="37"/>
                          </a:cxn>
                          <a:cxn ang="0">
                            <a:pos x="1" y="43"/>
                          </a:cxn>
                          <a:cxn ang="0">
                            <a:pos x="4" y="48"/>
                          </a:cxn>
                          <a:cxn ang="0">
                            <a:pos x="9" y="50"/>
                          </a:cxn>
                          <a:cxn ang="0">
                            <a:pos x="17" y="52"/>
                          </a:cxn>
                          <a:cxn ang="0">
                            <a:pos x="13" y="45"/>
                          </a:cxn>
                          <a:cxn ang="0">
                            <a:pos x="14" y="38"/>
                          </a:cxn>
                          <a:cxn ang="0">
                            <a:pos x="18" y="33"/>
                          </a:cxn>
                          <a:cxn ang="0">
                            <a:pos x="23" y="29"/>
                          </a:cxn>
                          <a:cxn ang="0">
                            <a:pos x="37" y="25"/>
                          </a:cxn>
                          <a:cxn ang="0">
                            <a:pos x="33" y="28"/>
                          </a:cxn>
                          <a:cxn ang="0">
                            <a:pos x="28" y="30"/>
                          </a:cxn>
                          <a:cxn ang="0">
                            <a:pos x="23" y="32"/>
                          </a:cxn>
                          <a:cxn ang="0">
                            <a:pos x="21" y="35"/>
                          </a:cxn>
                          <a:cxn ang="0">
                            <a:pos x="20" y="40"/>
                          </a:cxn>
                          <a:cxn ang="0">
                            <a:pos x="22" y="46"/>
                          </a:cxn>
                          <a:cxn ang="0">
                            <a:pos x="26" y="55"/>
                          </a:cxn>
                          <a:cxn ang="0">
                            <a:pos x="35" y="71"/>
                          </a:cxn>
                          <a:cxn ang="0">
                            <a:pos x="39" y="77"/>
                          </a:cxn>
                          <a:cxn ang="0">
                            <a:pos x="41" y="94"/>
                          </a:cxn>
                          <a:cxn ang="0">
                            <a:pos x="41" y="99"/>
                          </a:cxn>
                          <a:cxn ang="0">
                            <a:pos x="37" y="103"/>
                          </a:cxn>
                          <a:cxn ang="0">
                            <a:pos x="31" y="106"/>
                          </a:cxn>
                          <a:cxn ang="0">
                            <a:pos x="31" y="110"/>
                          </a:cxn>
                          <a:cxn ang="0">
                            <a:pos x="32" y="112"/>
                          </a:cxn>
                          <a:cxn ang="0">
                            <a:pos x="34" y="116"/>
                          </a:cxn>
                          <a:cxn ang="0">
                            <a:pos x="37" y="117"/>
                          </a:cxn>
                          <a:cxn ang="0">
                            <a:pos x="42" y="118"/>
                          </a:cxn>
                          <a:cxn ang="0">
                            <a:pos x="47" y="117"/>
                          </a:cxn>
                          <a:cxn ang="0">
                            <a:pos x="51" y="115"/>
                          </a:cxn>
                          <a:cxn ang="0">
                            <a:pos x="55" y="113"/>
                          </a:cxn>
                          <a:cxn ang="0">
                            <a:pos x="53" y="90"/>
                          </a:cxn>
                          <a:cxn ang="0">
                            <a:pos x="46" y="76"/>
                          </a:cxn>
                          <a:cxn ang="0">
                            <a:pos x="46" y="70"/>
                          </a:cxn>
                          <a:cxn ang="0">
                            <a:pos x="49" y="65"/>
                          </a:cxn>
                          <a:cxn ang="0">
                            <a:pos x="55" y="65"/>
                          </a:cxn>
                          <a:cxn ang="0">
                            <a:pos x="60" y="68"/>
                          </a:cxn>
                          <a:cxn ang="0">
                            <a:pos x="63" y="72"/>
                          </a:cxn>
                          <a:cxn ang="0">
                            <a:pos x="62" y="78"/>
                          </a:cxn>
                          <a:cxn ang="0">
                            <a:pos x="61" y="83"/>
                          </a:cxn>
                          <a:cxn ang="0">
                            <a:pos x="85" y="98"/>
                          </a:cxn>
                          <a:cxn ang="0">
                            <a:pos x="103" y="97"/>
                          </a:cxn>
                          <a:cxn ang="0">
                            <a:pos x="116" y="91"/>
                          </a:cxn>
                          <a:cxn ang="0">
                            <a:pos x="119" y="86"/>
                          </a:cxn>
                          <a:cxn ang="0">
                            <a:pos x="120" y="77"/>
                          </a:cxn>
                          <a:cxn ang="0">
                            <a:pos x="117" y="63"/>
                          </a:cxn>
                          <a:cxn ang="0">
                            <a:pos x="111" y="39"/>
                          </a:cxn>
                          <a:cxn ang="0">
                            <a:pos x="101" y="20"/>
                          </a:cxn>
                          <a:cxn ang="0">
                            <a:pos x="94" y="10"/>
                          </a:cxn>
                          <a:cxn ang="0">
                            <a:pos x="83" y="4"/>
                          </a:cxn>
                          <a:cxn ang="0">
                            <a:pos x="70" y="0"/>
                          </a:cxn>
                          <a:cxn ang="0">
                            <a:pos x="57" y="0"/>
                          </a:cxn>
                        </a:cxnLst>
                        <a:rect l="0" t="0" r="0" b="0"/>
                        <a:pathLst>
                          <a:path w="121" h="119">
                            <a:moveTo>
                              <a:pt x="57" y="0"/>
                            </a:moveTo>
                            <a:lnTo>
                              <a:pt x="52" y="0"/>
                            </a:lnTo>
                            <a:lnTo>
                              <a:pt x="48" y="1"/>
                            </a:lnTo>
                            <a:lnTo>
                              <a:pt x="43" y="2"/>
                            </a:lnTo>
                            <a:lnTo>
                              <a:pt x="38" y="4"/>
                            </a:lnTo>
                            <a:lnTo>
                              <a:pt x="34" y="5"/>
                            </a:lnTo>
                            <a:lnTo>
                              <a:pt x="29" y="9"/>
                            </a:lnTo>
                            <a:lnTo>
                              <a:pt x="24" y="13"/>
                            </a:lnTo>
                            <a:lnTo>
                              <a:pt x="20" y="17"/>
                            </a:lnTo>
                            <a:lnTo>
                              <a:pt x="10" y="23"/>
                            </a:lnTo>
                            <a:lnTo>
                              <a:pt x="7" y="25"/>
                            </a:lnTo>
                            <a:lnTo>
                              <a:pt x="4" y="27"/>
                            </a:lnTo>
                            <a:lnTo>
                              <a:pt x="3" y="29"/>
                            </a:lnTo>
                            <a:lnTo>
                              <a:pt x="1" y="32"/>
                            </a:lnTo>
                            <a:lnTo>
                              <a:pt x="0" y="34"/>
                            </a:lnTo>
                            <a:lnTo>
                              <a:pt x="0" y="37"/>
                            </a:lnTo>
                            <a:lnTo>
                              <a:pt x="0" y="40"/>
                            </a:lnTo>
                            <a:lnTo>
                              <a:pt x="1" y="43"/>
                            </a:lnTo>
                            <a:lnTo>
                              <a:pt x="3" y="46"/>
                            </a:lnTo>
                            <a:lnTo>
                              <a:pt x="4" y="48"/>
                            </a:lnTo>
                            <a:lnTo>
                              <a:pt x="6" y="49"/>
                            </a:lnTo>
                            <a:lnTo>
                              <a:pt x="9" y="50"/>
                            </a:lnTo>
                            <a:lnTo>
                              <a:pt x="12" y="51"/>
                            </a:lnTo>
                            <a:lnTo>
                              <a:pt x="17" y="52"/>
                            </a:lnTo>
                            <a:lnTo>
                              <a:pt x="14" y="48"/>
                            </a:lnTo>
                            <a:lnTo>
                              <a:pt x="13" y="45"/>
                            </a:lnTo>
                            <a:lnTo>
                              <a:pt x="13" y="42"/>
                            </a:lnTo>
                            <a:lnTo>
                              <a:pt x="14" y="38"/>
                            </a:lnTo>
                            <a:lnTo>
                              <a:pt x="16" y="36"/>
                            </a:lnTo>
                            <a:lnTo>
                              <a:pt x="18" y="33"/>
                            </a:lnTo>
                            <a:lnTo>
                              <a:pt x="20" y="31"/>
                            </a:lnTo>
                            <a:lnTo>
                              <a:pt x="23" y="29"/>
                            </a:lnTo>
                            <a:lnTo>
                              <a:pt x="26" y="28"/>
                            </a:lnTo>
                            <a:lnTo>
                              <a:pt x="37" y="25"/>
                            </a:lnTo>
                            <a:lnTo>
                              <a:pt x="35" y="27"/>
                            </a:lnTo>
                            <a:lnTo>
                              <a:pt x="33" y="28"/>
                            </a:lnTo>
                            <a:lnTo>
                              <a:pt x="31" y="29"/>
                            </a:lnTo>
                            <a:lnTo>
                              <a:pt x="28" y="30"/>
                            </a:lnTo>
                            <a:lnTo>
                              <a:pt x="25" y="30"/>
                            </a:lnTo>
                            <a:lnTo>
                              <a:pt x="23" y="32"/>
                            </a:lnTo>
                            <a:lnTo>
                              <a:pt x="22" y="34"/>
                            </a:lnTo>
                            <a:lnTo>
                              <a:pt x="21" y="35"/>
                            </a:lnTo>
                            <a:lnTo>
                              <a:pt x="20" y="37"/>
                            </a:lnTo>
                            <a:lnTo>
                              <a:pt x="20" y="40"/>
                            </a:lnTo>
                            <a:lnTo>
                              <a:pt x="21" y="42"/>
                            </a:lnTo>
                            <a:lnTo>
                              <a:pt x="22" y="46"/>
                            </a:lnTo>
                            <a:lnTo>
                              <a:pt x="24" y="49"/>
                            </a:lnTo>
                            <a:lnTo>
                              <a:pt x="26" y="55"/>
                            </a:lnTo>
                            <a:lnTo>
                              <a:pt x="31" y="65"/>
                            </a:lnTo>
                            <a:lnTo>
                              <a:pt x="35" y="71"/>
                            </a:lnTo>
                            <a:lnTo>
                              <a:pt x="39" y="72"/>
                            </a:lnTo>
                            <a:lnTo>
                              <a:pt x="39" y="77"/>
                            </a:lnTo>
                            <a:lnTo>
                              <a:pt x="40" y="90"/>
                            </a:lnTo>
                            <a:lnTo>
                              <a:pt x="41" y="94"/>
                            </a:lnTo>
                            <a:lnTo>
                              <a:pt x="41" y="97"/>
                            </a:lnTo>
                            <a:lnTo>
                              <a:pt x="41" y="99"/>
                            </a:lnTo>
                            <a:lnTo>
                              <a:pt x="39" y="102"/>
                            </a:lnTo>
                            <a:lnTo>
                              <a:pt x="37" y="103"/>
                            </a:lnTo>
                            <a:lnTo>
                              <a:pt x="34" y="105"/>
                            </a:lnTo>
                            <a:lnTo>
                              <a:pt x="31" y="106"/>
                            </a:lnTo>
                            <a:lnTo>
                              <a:pt x="31" y="108"/>
                            </a:lnTo>
                            <a:lnTo>
                              <a:pt x="31" y="110"/>
                            </a:lnTo>
                            <a:lnTo>
                              <a:pt x="31" y="111"/>
                            </a:lnTo>
                            <a:lnTo>
                              <a:pt x="32" y="112"/>
                            </a:lnTo>
                            <a:lnTo>
                              <a:pt x="32" y="114"/>
                            </a:lnTo>
                            <a:lnTo>
                              <a:pt x="34" y="116"/>
                            </a:lnTo>
                            <a:lnTo>
                              <a:pt x="36" y="117"/>
                            </a:lnTo>
                            <a:lnTo>
                              <a:pt x="37" y="117"/>
                            </a:lnTo>
                            <a:lnTo>
                              <a:pt x="39" y="118"/>
                            </a:lnTo>
                            <a:lnTo>
                              <a:pt x="42" y="118"/>
                            </a:lnTo>
                            <a:lnTo>
                              <a:pt x="44" y="118"/>
                            </a:lnTo>
                            <a:lnTo>
                              <a:pt x="47" y="117"/>
                            </a:lnTo>
                            <a:lnTo>
                              <a:pt x="49" y="117"/>
                            </a:lnTo>
                            <a:lnTo>
                              <a:pt x="51" y="115"/>
                            </a:lnTo>
                            <a:lnTo>
                              <a:pt x="54" y="114"/>
                            </a:lnTo>
                            <a:lnTo>
                              <a:pt x="55" y="113"/>
                            </a:lnTo>
                            <a:lnTo>
                              <a:pt x="55" y="107"/>
                            </a:lnTo>
                            <a:lnTo>
                              <a:pt x="53" y="90"/>
                            </a:lnTo>
                            <a:lnTo>
                              <a:pt x="47" y="80"/>
                            </a:lnTo>
                            <a:lnTo>
                              <a:pt x="46" y="76"/>
                            </a:lnTo>
                            <a:lnTo>
                              <a:pt x="45" y="72"/>
                            </a:lnTo>
                            <a:lnTo>
                              <a:pt x="46" y="70"/>
                            </a:lnTo>
                            <a:lnTo>
                              <a:pt x="47" y="67"/>
                            </a:lnTo>
                            <a:lnTo>
                              <a:pt x="49" y="65"/>
                            </a:lnTo>
                            <a:lnTo>
                              <a:pt x="52" y="64"/>
                            </a:lnTo>
                            <a:lnTo>
                              <a:pt x="55" y="65"/>
                            </a:lnTo>
                            <a:lnTo>
                              <a:pt x="57" y="65"/>
                            </a:lnTo>
                            <a:lnTo>
                              <a:pt x="60" y="68"/>
                            </a:lnTo>
                            <a:lnTo>
                              <a:pt x="62" y="69"/>
                            </a:lnTo>
                            <a:lnTo>
                              <a:pt x="63" y="72"/>
                            </a:lnTo>
                            <a:lnTo>
                              <a:pt x="63" y="75"/>
                            </a:lnTo>
                            <a:lnTo>
                              <a:pt x="62" y="78"/>
                            </a:lnTo>
                            <a:lnTo>
                              <a:pt x="61" y="81"/>
                            </a:lnTo>
                            <a:lnTo>
                              <a:pt x="61" y="83"/>
                            </a:lnTo>
                            <a:lnTo>
                              <a:pt x="63" y="84"/>
                            </a:lnTo>
                            <a:lnTo>
                              <a:pt x="85" y="98"/>
                            </a:lnTo>
                            <a:lnTo>
                              <a:pt x="94" y="97"/>
                            </a:lnTo>
                            <a:lnTo>
                              <a:pt x="103" y="97"/>
                            </a:lnTo>
                            <a:lnTo>
                              <a:pt x="112" y="95"/>
                            </a:lnTo>
                            <a:lnTo>
                              <a:pt x="116" y="91"/>
                            </a:lnTo>
                            <a:lnTo>
                              <a:pt x="118" y="89"/>
                            </a:lnTo>
                            <a:lnTo>
                              <a:pt x="119" y="86"/>
                            </a:lnTo>
                            <a:lnTo>
                              <a:pt x="119" y="83"/>
                            </a:lnTo>
                            <a:lnTo>
                              <a:pt x="120" y="77"/>
                            </a:lnTo>
                            <a:lnTo>
                              <a:pt x="118" y="73"/>
                            </a:lnTo>
                            <a:lnTo>
                              <a:pt x="117" y="63"/>
                            </a:lnTo>
                            <a:lnTo>
                              <a:pt x="114" y="49"/>
                            </a:lnTo>
                            <a:lnTo>
                              <a:pt x="111" y="39"/>
                            </a:lnTo>
                            <a:lnTo>
                              <a:pt x="105" y="29"/>
                            </a:lnTo>
                            <a:lnTo>
                              <a:pt x="101" y="20"/>
                            </a:lnTo>
                            <a:lnTo>
                              <a:pt x="98" y="15"/>
                            </a:lnTo>
                            <a:lnTo>
                              <a:pt x="94" y="10"/>
                            </a:lnTo>
                            <a:lnTo>
                              <a:pt x="90" y="8"/>
                            </a:lnTo>
                            <a:lnTo>
                              <a:pt x="83" y="4"/>
                            </a:lnTo>
                            <a:lnTo>
                              <a:pt x="77" y="2"/>
                            </a:lnTo>
                            <a:lnTo>
                              <a:pt x="70" y="0"/>
                            </a:lnTo>
                            <a:lnTo>
                              <a:pt x="64" y="0"/>
                            </a:lnTo>
                            <a:lnTo>
                              <a:pt x="57" y="0"/>
                            </a:lnTo>
                          </a:path>
                        </a:pathLst>
                      </a:custGeom>
                      <a:solidFill>
                        <a:srgbClr val="5F3F1F">
                          <a:alpha val="100000"/>
                        </a:srgbClr>
                      </a:solidFill>
                      <a:ln w="9525">
                        <a:noFill/>
                      </a:ln>
                    </p:spPr>
                    <p:txBody>
                      <a:bodyPr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8265" name="未知"/>
                      <p:cNvSpPr/>
                      <p:nvPr/>
                    </p:nvSpPr>
                    <p:spPr>
                      <a:xfrm>
                        <a:off x="12" y="60"/>
                        <a:ext cx="17" cy="17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0" y="0"/>
                          </a:cxn>
                          <a:cxn ang="0">
                            <a:pos x="0" y="3"/>
                          </a:cxn>
                          <a:cxn ang="0">
                            <a:pos x="0" y="6"/>
                          </a:cxn>
                          <a:cxn ang="0">
                            <a:pos x="1" y="9"/>
                          </a:cxn>
                          <a:cxn ang="0">
                            <a:pos x="3" y="12"/>
                          </a:cxn>
                          <a:cxn ang="0">
                            <a:pos x="7" y="12"/>
                          </a:cxn>
                          <a:cxn ang="0">
                            <a:pos x="10" y="12"/>
                          </a:cxn>
                          <a:cxn ang="0">
                            <a:pos x="14" y="16"/>
                          </a:cxn>
                          <a:cxn ang="0">
                            <a:pos x="16" y="16"/>
                          </a:cxn>
                          <a:cxn ang="0">
                            <a:pos x="16" y="12"/>
                          </a:cxn>
                          <a:cxn ang="0">
                            <a:pos x="12" y="9"/>
                          </a:cxn>
                          <a:cxn ang="0">
                            <a:pos x="8" y="6"/>
                          </a:cxn>
                          <a:cxn ang="0">
                            <a:pos x="5" y="3"/>
                          </a:cxn>
                          <a:cxn ang="0">
                            <a:pos x="3" y="0"/>
                          </a:cxn>
                          <a:cxn ang="0">
                            <a:pos x="0" y="0"/>
                          </a:cxn>
                        </a:cxnLst>
                        <a:rect l="0" t="0" r="0" b="0"/>
                        <a:pathLst>
                          <a:path w="17" h="17">
                            <a:moveTo>
                              <a:pt x="0" y="0"/>
                            </a:moveTo>
                            <a:lnTo>
                              <a:pt x="0" y="3"/>
                            </a:lnTo>
                            <a:lnTo>
                              <a:pt x="0" y="6"/>
                            </a:lnTo>
                            <a:lnTo>
                              <a:pt x="1" y="9"/>
                            </a:lnTo>
                            <a:lnTo>
                              <a:pt x="3" y="12"/>
                            </a:lnTo>
                            <a:lnTo>
                              <a:pt x="7" y="12"/>
                            </a:lnTo>
                            <a:lnTo>
                              <a:pt x="10" y="12"/>
                            </a:lnTo>
                            <a:lnTo>
                              <a:pt x="14" y="16"/>
                            </a:lnTo>
                            <a:lnTo>
                              <a:pt x="16" y="16"/>
                            </a:lnTo>
                            <a:lnTo>
                              <a:pt x="16" y="12"/>
                            </a:lnTo>
                            <a:lnTo>
                              <a:pt x="12" y="9"/>
                            </a:lnTo>
                            <a:lnTo>
                              <a:pt x="8" y="6"/>
                            </a:lnTo>
                            <a:lnTo>
                              <a:pt x="5" y="3"/>
                            </a:lnTo>
                            <a:lnTo>
                              <a:pt x="3" y="0"/>
                            </a:lnTo>
                            <a:lnTo>
                              <a:pt x="0" y="0"/>
                            </a:lnTo>
                          </a:path>
                        </a:pathLst>
                      </a:custGeom>
                      <a:solidFill>
                        <a:srgbClr val="5F3F1F">
                          <a:alpha val="100000"/>
                        </a:srgbClr>
                      </a:solidFill>
                      <a:ln w="9525">
                        <a:noFill/>
                      </a:ln>
                    </p:spPr>
                    <p:txBody>
                      <a:bodyPr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8266" name="未知"/>
                      <p:cNvSpPr/>
                      <p:nvPr/>
                    </p:nvSpPr>
                    <p:spPr>
                      <a:xfrm>
                        <a:off x="16" y="69"/>
                        <a:ext cx="17" cy="1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9" y="0"/>
                          </a:cxn>
                          <a:cxn ang="0">
                            <a:pos x="6" y="0"/>
                          </a:cxn>
                          <a:cxn ang="0">
                            <a:pos x="3" y="0"/>
                          </a:cxn>
                          <a:cxn ang="0">
                            <a:pos x="0" y="0"/>
                          </a:cxn>
                          <a:cxn ang="0">
                            <a:pos x="3" y="0"/>
                          </a:cxn>
                          <a:cxn ang="0">
                            <a:pos x="12" y="0"/>
                          </a:cxn>
                          <a:cxn ang="0">
                            <a:pos x="16" y="0"/>
                          </a:cxn>
                          <a:cxn ang="0">
                            <a:pos x="9" y="0"/>
                          </a:cxn>
                        </a:cxnLst>
                        <a:rect l="0" t="0" r="0" b="0"/>
                        <a:pathLst>
                          <a:path w="17" h="1">
                            <a:moveTo>
                              <a:pt x="9" y="0"/>
                            </a:moveTo>
                            <a:lnTo>
                              <a:pt x="6" y="0"/>
                            </a:lnTo>
                            <a:lnTo>
                              <a:pt x="3" y="0"/>
                            </a:lnTo>
                            <a:lnTo>
                              <a:pt x="0" y="0"/>
                            </a:lnTo>
                            <a:lnTo>
                              <a:pt x="3" y="0"/>
                            </a:lnTo>
                            <a:lnTo>
                              <a:pt x="12" y="0"/>
                            </a:lnTo>
                            <a:lnTo>
                              <a:pt x="16" y="0"/>
                            </a:lnTo>
                            <a:lnTo>
                              <a:pt x="9" y="0"/>
                            </a:lnTo>
                          </a:path>
                        </a:pathLst>
                      </a:custGeom>
                      <a:solidFill>
                        <a:srgbClr val="5F3F1F">
                          <a:alpha val="100000"/>
                        </a:srgbClr>
                      </a:solidFill>
                      <a:ln w="9525">
                        <a:noFill/>
                      </a:ln>
                    </p:spPr>
                    <p:txBody>
                      <a:bodyPr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8267" name="未知"/>
                      <p:cNvSpPr/>
                      <p:nvPr/>
                    </p:nvSpPr>
                    <p:spPr>
                      <a:xfrm>
                        <a:off x="22" y="88"/>
                        <a:ext cx="17" cy="17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3" y="0"/>
                          </a:cxn>
                          <a:cxn ang="0">
                            <a:pos x="1" y="2"/>
                          </a:cxn>
                          <a:cxn ang="0">
                            <a:pos x="0" y="4"/>
                          </a:cxn>
                          <a:cxn ang="0">
                            <a:pos x="0" y="5"/>
                          </a:cxn>
                          <a:cxn ang="0">
                            <a:pos x="0" y="7"/>
                          </a:cxn>
                          <a:cxn ang="0">
                            <a:pos x="0" y="10"/>
                          </a:cxn>
                          <a:cxn ang="0">
                            <a:pos x="1" y="11"/>
                          </a:cxn>
                          <a:cxn ang="0">
                            <a:pos x="3" y="13"/>
                          </a:cxn>
                          <a:cxn ang="0">
                            <a:pos x="3" y="14"/>
                          </a:cxn>
                          <a:cxn ang="0">
                            <a:pos x="6" y="14"/>
                          </a:cxn>
                          <a:cxn ang="0">
                            <a:pos x="8" y="14"/>
                          </a:cxn>
                          <a:cxn ang="0">
                            <a:pos x="11" y="14"/>
                          </a:cxn>
                          <a:cxn ang="0">
                            <a:pos x="16" y="16"/>
                          </a:cxn>
                          <a:cxn ang="0">
                            <a:pos x="16" y="14"/>
                          </a:cxn>
                          <a:cxn ang="0">
                            <a:pos x="14" y="11"/>
                          </a:cxn>
                          <a:cxn ang="0">
                            <a:pos x="14" y="8"/>
                          </a:cxn>
                          <a:cxn ang="0">
                            <a:pos x="12" y="5"/>
                          </a:cxn>
                          <a:cxn ang="0">
                            <a:pos x="11" y="5"/>
                          </a:cxn>
                          <a:cxn ang="0">
                            <a:pos x="9" y="2"/>
                          </a:cxn>
                          <a:cxn ang="0">
                            <a:pos x="8" y="1"/>
                          </a:cxn>
                          <a:cxn ang="0">
                            <a:pos x="6" y="1"/>
                          </a:cxn>
                          <a:cxn ang="0">
                            <a:pos x="4" y="0"/>
                          </a:cxn>
                          <a:cxn ang="0">
                            <a:pos x="3" y="0"/>
                          </a:cxn>
                        </a:cxnLst>
                        <a:rect l="0" t="0" r="0" b="0"/>
                        <a:pathLst>
                          <a:path w="17" h="17">
                            <a:moveTo>
                              <a:pt x="3" y="0"/>
                            </a:moveTo>
                            <a:lnTo>
                              <a:pt x="1" y="2"/>
                            </a:lnTo>
                            <a:lnTo>
                              <a:pt x="0" y="4"/>
                            </a:lnTo>
                            <a:lnTo>
                              <a:pt x="0" y="5"/>
                            </a:lnTo>
                            <a:lnTo>
                              <a:pt x="0" y="7"/>
                            </a:lnTo>
                            <a:lnTo>
                              <a:pt x="0" y="10"/>
                            </a:lnTo>
                            <a:lnTo>
                              <a:pt x="1" y="11"/>
                            </a:lnTo>
                            <a:lnTo>
                              <a:pt x="3" y="13"/>
                            </a:lnTo>
                            <a:lnTo>
                              <a:pt x="3" y="14"/>
                            </a:lnTo>
                            <a:lnTo>
                              <a:pt x="6" y="14"/>
                            </a:lnTo>
                            <a:lnTo>
                              <a:pt x="8" y="14"/>
                            </a:lnTo>
                            <a:lnTo>
                              <a:pt x="11" y="14"/>
                            </a:lnTo>
                            <a:lnTo>
                              <a:pt x="16" y="16"/>
                            </a:lnTo>
                            <a:lnTo>
                              <a:pt x="16" y="14"/>
                            </a:lnTo>
                            <a:lnTo>
                              <a:pt x="14" y="11"/>
                            </a:lnTo>
                            <a:lnTo>
                              <a:pt x="14" y="8"/>
                            </a:lnTo>
                            <a:lnTo>
                              <a:pt x="12" y="5"/>
                            </a:lnTo>
                            <a:lnTo>
                              <a:pt x="11" y="5"/>
                            </a:lnTo>
                            <a:lnTo>
                              <a:pt x="9" y="2"/>
                            </a:lnTo>
                            <a:lnTo>
                              <a:pt x="8" y="1"/>
                            </a:lnTo>
                            <a:lnTo>
                              <a:pt x="6" y="1"/>
                            </a:lnTo>
                            <a:lnTo>
                              <a:pt x="4" y="0"/>
                            </a:lnTo>
                            <a:lnTo>
                              <a:pt x="3" y="0"/>
                            </a:lnTo>
                          </a:path>
                        </a:pathLst>
                      </a:custGeom>
                      <a:solidFill>
                        <a:srgbClr val="5F3F1F">
                          <a:alpha val="100000"/>
                        </a:srgbClr>
                      </a:solidFill>
                      <a:ln w="9525">
                        <a:noFill/>
                      </a:ln>
                    </p:spPr>
                    <p:txBody>
                      <a:bodyPr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8268" name="未知"/>
                      <p:cNvSpPr/>
                      <p:nvPr/>
                    </p:nvSpPr>
                    <p:spPr>
                      <a:xfrm>
                        <a:off x="1" y="21"/>
                        <a:ext cx="27" cy="24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26" y="0"/>
                          </a:cxn>
                          <a:cxn ang="0">
                            <a:pos x="21" y="2"/>
                          </a:cxn>
                          <a:cxn ang="0">
                            <a:pos x="18" y="2"/>
                          </a:cxn>
                          <a:cxn ang="0">
                            <a:pos x="14" y="3"/>
                          </a:cxn>
                          <a:cxn ang="0">
                            <a:pos x="11" y="4"/>
                          </a:cxn>
                          <a:cxn ang="0">
                            <a:pos x="8" y="6"/>
                          </a:cxn>
                          <a:cxn ang="0">
                            <a:pos x="5" y="7"/>
                          </a:cxn>
                          <a:cxn ang="0">
                            <a:pos x="3" y="9"/>
                          </a:cxn>
                          <a:cxn ang="0">
                            <a:pos x="2" y="11"/>
                          </a:cxn>
                          <a:cxn ang="0">
                            <a:pos x="1" y="13"/>
                          </a:cxn>
                          <a:cxn ang="0">
                            <a:pos x="0" y="14"/>
                          </a:cxn>
                          <a:cxn ang="0">
                            <a:pos x="1" y="13"/>
                          </a:cxn>
                          <a:cxn ang="0">
                            <a:pos x="1" y="15"/>
                          </a:cxn>
                          <a:cxn ang="0">
                            <a:pos x="1" y="19"/>
                          </a:cxn>
                          <a:cxn ang="0">
                            <a:pos x="2" y="21"/>
                          </a:cxn>
                          <a:cxn ang="0">
                            <a:pos x="3" y="23"/>
                          </a:cxn>
                          <a:cxn ang="0">
                            <a:pos x="5" y="19"/>
                          </a:cxn>
                          <a:cxn ang="0">
                            <a:pos x="6" y="15"/>
                          </a:cxn>
                          <a:cxn ang="0">
                            <a:pos x="8" y="12"/>
                          </a:cxn>
                          <a:cxn ang="0">
                            <a:pos x="10" y="8"/>
                          </a:cxn>
                          <a:cxn ang="0">
                            <a:pos x="12" y="6"/>
                          </a:cxn>
                          <a:cxn ang="0">
                            <a:pos x="15" y="5"/>
                          </a:cxn>
                          <a:cxn ang="0">
                            <a:pos x="18" y="3"/>
                          </a:cxn>
                          <a:cxn ang="0">
                            <a:pos x="26" y="0"/>
                          </a:cxn>
                        </a:cxnLst>
                        <a:rect l="0" t="0" r="0" b="0"/>
                        <a:pathLst>
                          <a:path w="27" h="24">
                            <a:moveTo>
                              <a:pt x="26" y="0"/>
                            </a:moveTo>
                            <a:lnTo>
                              <a:pt x="21" y="2"/>
                            </a:lnTo>
                            <a:lnTo>
                              <a:pt x="18" y="2"/>
                            </a:lnTo>
                            <a:lnTo>
                              <a:pt x="14" y="3"/>
                            </a:lnTo>
                            <a:lnTo>
                              <a:pt x="11" y="4"/>
                            </a:lnTo>
                            <a:lnTo>
                              <a:pt x="8" y="6"/>
                            </a:lnTo>
                            <a:lnTo>
                              <a:pt x="5" y="7"/>
                            </a:lnTo>
                            <a:lnTo>
                              <a:pt x="3" y="9"/>
                            </a:lnTo>
                            <a:lnTo>
                              <a:pt x="2" y="11"/>
                            </a:lnTo>
                            <a:lnTo>
                              <a:pt x="1" y="13"/>
                            </a:lnTo>
                            <a:lnTo>
                              <a:pt x="0" y="14"/>
                            </a:lnTo>
                            <a:lnTo>
                              <a:pt x="1" y="13"/>
                            </a:lnTo>
                            <a:lnTo>
                              <a:pt x="1" y="15"/>
                            </a:lnTo>
                            <a:lnTo>
                              <a:pt x="1" y="19"/>
                            </a:lnTo>
                            <a:lnTo>
                              <a:pt x="2" y="21"/>
                            </a:lnTo>
                            <a:lnTo>
                              <a:pt x="3" y="23"/>
                            </a:lnTo>
                            <a:lnTo>
                              <a:pt x="5" y="19"/>
                            </a:lnTo>
                            <a:lnTo>
                              <a:pt x="6" y="15"/>
                            </a:lnTo>
                            <a:lnTo>
                              <a:pt x="8" y="12"/>
                            </a:lnTo>
                            <a:lnTo>
                              <a:pt x="10" y="8"/>
                            </a:lnTo>
                            <a:lnTo>
                              <a:pt x="12" y="6"/>
                            </a:lnTo>
                            <a:lnTo>
                              <a:pt x="15" y="5"/>
                            </a:lnTo>
                            <a:lnTo>
                              <a:pt x="18" y="3"/>
                            </a:lnTo>
                            <a:lnTo>
                              <a:pt x="26" y="0"/>
                            </a:lnTo>
                          </a:path>
                        </a:pathLst>
                      </a:custGeom>
                      <a:solidFill>
                        <a:schemeClr val="tx1">
                          <a:alpha val="100000"/>
                        </a:schemeClr>
                      </a:solidFill>
                      <a:ln w="9525">
                        <a:noFill/>
                      </a:ln>
                    </p:spPr>
                    <p:txBody>
                      <a:bodyPr/>
                      <a:lstStyle/>
                      <a:p>
                        <a:endParaRPr lang="zh-CN" altLang="en-US"/>
                      </a:p>
                    </p:txBody>
                  </p:sp>
                </p:grpSp>
              </p:grpSp>
              <p:sp>
                <p:nvSpPr>
                  <p:cNvPr id="8260" name="未知"/>
                  <p:cNvSpPr/>
                  <p:nvPr/>
                </p:nvSpPr>
                <p:spPr>
                  <a:xfrm>
                    <a:off x="67" y="94"/>
                    <a:ext cx="35" cy="67"/>
                  </a:xfrm>
                  <a:custGeom>
                    <a:avLst/>
                    <a:gdLst/>
                    <a:ahLst/>
                    <a:cxnLst>
                      <a:cxn ang="0">
                        <a:pos x="34" y="0"/>
                      </a:cxn>
                      <a:cxn ang="0">
                        <a:pos x="7" y="43"/>
                      </a:cxn>
                      <a:cxn ang="0">
                        <a:pos x="0" y="66"/>
                      </a:cxn>
                      <a:cxn ang="0">
                        <a:pos x="12" y="40"/>
                      </a:cxn>
                      <a:cxn ang="0">
                        <a:pos x="34" y="0"/>
                      </a:cxn>
                    </a:cxnLst>
                    <a:rect l="0" t="0" r="0" b="0"/>
                    <a:pathLst>
                      <a:path w="35" h="67">
                        <a:moveTo>
                          <a:pt x="34" y="0"/>
                        </a:moveTo>
                        <a:lnTo>
                          <a:pt x="7" y="43"/>
                        </a:lnTo>
                        <a:lnTo>
                          <a:pt x="0" y="66"/>
                        </a:lnTo>
                        <a:lnTo>
                          <a:pt x="12" y="40"/>
                        </a:lnTo>
                        <a:lnTo>
                          <a:pt x="34" y="0"/>
                        </a:lnTo>
                      </a:path>
                    </a:pathLst>
                  </a:custGeom>
                  <a:solidFill>
                    <a:srgbClr val="3F3F3F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8261" name="未知"/>
                  <p:cNvSpPr/>
                  <p:nvPr/>
                </p:nvSpPr>
                <p:spPr>
                  <a:xfrm>
                    <a:off x="34" y="142"/>
                    <a:ext cx="17" cy="30"/>
                  </a:xfrm>
                  <a:custGeom>
                    <a:avLst/>
                    <a:gdLst/>
                    <a:ahLst/>
                    <a:cxnLst>
                      <a:cxn ang="0">
                        <a:pos x="8" y="0"/>
                      </a:cxn>
                      <a:cxn ang="0">
                        <a:pos x="8" y="22"/>
                      </a:cxn>
                      <a:cxn ang="0">
                        <a:pos x="16" y="29"/>
                      </a:cxn>
                      <a:cxn ang="0">
                        <a:pos x="5" y="23"/>
                      </a:cxn>
                      <a:cxn ang="0">
                        <a:pos x="0" y="27"/>
                      </a:cxn>
                      <a:cxn ang="0">
                        <a:pos x="2" y="18"/>
                      </a:cxn>
                      <a:cxn ang="0">
                        <a:pos x="4" y="5"/>
                      </a:cxn>
                      <a:cxn ang="0">
                        <a:pos x="8" y="0"/>
                      </a:cxn>
                    </a:cxnLst>
                    <a:rect l="0" t="0" r="0" b="0"/>
                    <a:pathLst>
                      <a:path w="17" h="30">
                        <a:moveTo>
                          <a:pt x="8" y="0"/>
                        </a:moveTo>
                        <a:lnTo>
                          <a:pt x="8" y="22"/>
                        </a:lnTo>
                        <a:lnTo>
                          <a:pt x="16" y="29"/>
                        </a:lnTo>
                        <a:lnTo>
                          <a:pt x="5" y="23"/>
                        </a:lnTo>
                        <a:lnTo>
                          <a:pt x="0" y="27"/>
                        </a:lnTo>
                        <a:lnTo>
                          <a:pt x="2" y="18"/>
                        </a:lnTo>
                        <a:lnTo>
                          <a:pt x="4" y="5"/>
                        </a:lnTo>
                        <a:lnTo>
                          <a:pt x="8" y="0"/>
                        </a:lnTo>
                      </a:path>
                    </a:pathLst>
                  </a:custGeom>
                  <a:solidFill>
                    <a:srgbClr val="3F3F3F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8255" name="未知"/>
                <p:cNvSpPr/>
                <p:nvPr/>
              </p:nvSpPr>
              <p:spPr>
                <a:xfrm>
                  <a:off x="70" y="184"/>
                  <a:ext cx="19" cy="32"/>
                </a:xfrm>
                <a:custGeom>
                  <a:avLst/>
                  <a:gdLst/>
                  <a:ahLst/>
                  <a:cxnLst>
                    <a:cxn ang="0">
                      <a:pos x="11" y="0"/>
                    </a:cxn>
                    <a:cxn ang="0">
                      <a:pos x="18" y="16"/>
                    </a:cxn>
                    <a:cxn ang="0">
                      <a:pos x="18" y="31"/>
                    </a:cxn>
                    <a:cxn ang="0">
                      <a:pos x="15" y="14"/>
                    </a:cxn>
                    <a:cxn ang="0">
                      <a:pos x="11" y="7"/>
                    </a:cxn>
                    <a:cxn ang="0">
                      <a:pos x="0" y="13"/>
                    </a:cxn>
                    <a:cxn ang="0">
                      <a:pos x="6" y="7"/>
                    </a:cxn>
                    <a:cxn ang="0">
                      <a:pos x="11" y="0"/>
                    </a:cxn>
                  </a:cxnLst>
                  <a:rect l="0" t="0" r="0" b="0"/>
                  <a:pathLst>
                    <a:path w="19" h="32">
                      <a:moveTo>
                        <a:pt x="11" y="0"/>
                      </a:moveTo>
                      <a:lnTo>
                        <a:pt x="18" y="16"/>
                      </a:lnTo>
                      <a:lnTo>
                        <a:pt x="18" y="31"/>
                      </a:lnTo>
                      <a:lnTo>
                        <a:pt x="15" y="14"/>
                      </a:lnTo>
                      <a:lnTo>
                        <a:pt x="11" y="7"/>
                      </a:lnTo>
                      <a:lnTo>
                        <a:pt x="0" y="13"/>
                      </a:lnTo>
                      <a:lnTo>
                        <a:pt x="6" y="7"/>
                      </a:lnTo>
                      <a:lnTo>
                        <a:pt x="11" y="0"/>
                      </a:lnTo>
                    </a:path>
                  </a:pathLst>
                </a:custGeom>
                <a:solidFill>
                  <a:srgbClr val="3F3F3F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8241" name="未知"/>
              <p:cNvSpPr/>
              <p:nvPr/>
            </p:nvSpPr>
            <p:spPr>
              <a:xfrm>
                <a:off x="2" y="236"/>
                <a:ext cx="17" cy="21"/>
              </a:xfrm>
              <a:custGeom>
                <a:avLst/>
                <a:gdLst/>
                <a:ahLst/>
                <a:cxnLst>
                  <a:cxn ang="0">
                    <a:pos x="12" y="0"/>
                  </a:cxn>
                  <a:cxn ang="0">
                    <a:pos x="0" y="16"/>
                  </a:cxn>
                  <a:cxn ang="0">
                    <a:pos x="0" y="20"/>
                  </a:cxn>
                  <a:cxn ang="0">
                    <a:pos x="4" y="17"/>
                  </a:cxn>
                  <a:cxn ang="0">
                    <a:pos x="16" y="1"/>
                  </a:cxn>
                  <a:cxn ang="0">
                    <a:pos x="14" y="1"/>
                  </a:cxn>
                  <a:cxn ang="0">
                    <a:pos x="12" y="0"/>
                  </a:cxn>
                </a:cxnLst>
                <a:rect l="0" t="0" r="0" b="0"/>
                <a:pathLst>
                  <a:path w="17" h="21">
                    <a:moveTo>
                      <a:pt x="12" y="0"/>
                    </a:moveTo>
                    <a:lnTo>
                      <a:pt x="0" y="16"/>
                    </a:lnTo>
                    <a:lnTo>
                      <a:pt x="0" y="20"/>
                    </a:lnTo>
                    <a:lnTo>
                      <a:pt x="4" y="17"/>
                    </a:lnTo>
                    <a:lnTo>
                      <a:pt x="16" y="1"/>
                    </a:lnTo>
                    <a:lnTo>
                      <a:pt x="14" y="1"/>
                    </a:lnTo>
                    <a:lnTo>
                      <a:pt x="12" y="0"/>
                    </a:lnTo>
                  </a:path>
                </a:pathLst>
              </a:custGeom>
              <a:solidFill>
                <a:srgbClr val="3F3F3F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grpSp>
            <p:nvGrpSpPr>
              <p:cNvPr id="8242" name="Group 105"/>
              <p:cNvGrpSpPr/>
              <p:nvPr/>
            </p:nvGrpSpPr>
            <p:grpSpPr>
              <a:xfrm>
                <a:off x="0" y="213"/>
                <a:ext cx="57" cy="42"/>
                <a:chOff x="0" y="0"/>
                <a:chExt cx="57" cy="42"/>
              </a:xfrm>
            </p:grpSpPr>
            <p:grpSp>
              <p:nvGrpSpPr>
                <p:cNvPr id="8243" name="Group 106"/>
                <p:cNvGrpSpPr/>
                <p:nvPr/>
              </p:nvGrpSpPr>
              <p:grpSpPr>
                <a:xfrm>
                  <a:off x="0" y="0"/>
                  <a:ext cx="57" cy="42"/>
                  <a:chOff x="0" y="0"/>
                  <a:chExt cx="57" cy="42"/>
                </a:xfrm>
              </p:grpSpPr>
              <p:sp>
                <p:nvSpPr>
                  <p:cNvPr id="8245" name="未知"/>
                  <p:cNvSpPr/>
                  <p:nvPr/>
                </p:nvSpPr>
                <p:spPr>
                  <a:xfrm>
                    <a:off x="0" y="6"/>
                    <a:ext cx="50" cy="36"/>
                  </a:xfrm>
                  <a:custGeom>
                    <a:avLst/>
                    <a:gdLst/>
                    <a:ahLst/>
                    <a:cxnLst>
                      <a:cxn ang="0">
                        <a:pos x="36" y="5"/>
                      </a:cxn>
                      <a:cxn ang="0">
                        <a:pos x="33" y="5"/>
                      </a:cxn>
                      <a:cxn ang="0">
                        <a:pos x="31" y="4"/>
                      </a:cxn>
                      <a:cxn ang="0">
                        <a:pos x="28" y="3"/>
                      </a:cxn>
                      <a:cxn ang="0">
                        <a:pos x="25" y="2"/>
                      </a:cxn>
                      <a:cxn ang="0">
                        <a:pos x="20" y="1"/>
                      </a:cxn>
                      <a:cxn ang="0">
                        <a:pos x="17" y="0"/>
                      </a:cxn>
                      <a:cxn ang="0">
                        <a:pos x="8" y="2"/>
                      </a:cxn>
                      <a:cxn ang="0">
                        <a:pos x="6" y="3"/>
                      </a:cxn>
                      <a:cxn ang="0">
                        <a:pos x="5" y="4"/>
                      </a:cxn>
                      <a:cxn ang="0">
                        <a:pos x="4" y="5"/>
                      </a:cxn>
                      <a:cxn ang="0">
                        <a:pos x="3" y="7"/>
                      </a:cxn>
                      <a:cxn ang="0">
                        <a:pos x="2" y="11"/>
                      </a:cxn>
                      <a:cxn ang="0">
                        <a:pos x="1" y="15"/>
                      </a:cxn>
                      <a:cxn ang="0">
                        <a:pos x="1" y="19"/>
                      </a:cxn>
                      <a:cxn ang="0">
                        <a:pos x="0" y="22"/>
                      </a:cxn>
                      <a:cxn ang="0">
                        <a:pos x="0" y="23"/>
                      </a:cxn>
                      <a:cxn ang="0">
                        <a:pos x="1" y="25"/>
                      </a:cxn>
                      <a:cxn ang="0">
                        <a:pos x="1" y="26"/>
                      </a:cxn>
                      <a:cxn ang="0">
                        <a:pos x="2" y="28"/>
                      </a:cxn>
                      <a:cxn ang="0">
                        <a:pos x="6" y="31"/>
                      </a:cxn>
                      <a:cxn ang="0">
                        <a:pos x="8" y="32"/>
                      </a:cxn>
                      <a:cxn ang="0">
                        <a:pos x="12" y="34"/>
                      </a:cxn>
                      <a:cxn ang="0">
                        <a:pos x="14" y="35"/>
                      </a:cxn>
                      <a:cxn ang="0">
                        <a:pos x="16" y="34"/>
                      </a:cxn>
                      <a:cxn ang="0">
                        <a:pos x="16" y="33"/>
                      </a:cxn>
                      <a:cxn ang="0">
                        <a:pos x="18" y="33"/>
                      </a:cxn>
                      <a:cxn ang="0">
                        <a:pos x="20" y="33"/>
                      </a:cxn>
                      <a:cxn ang="0">
                        <a:pos x="23" y="34"/>
                      </a:cxn>
                      <a:cxn ang="0">
                        <a:pos x="25" y="34"/>
                      </a:cxn>
                      <a:cxn ang="0">
                        <a:pos x="25" y="32"/>
                      </a:cxn>
                      <a:cxn ang="0">
                        <a:pos x="26" y="31"/>
                      </a:cxn>
                      <a:cxn ang="0">
                        <a:pos x="27" y="32"/>
                      </a:cxn>
                      <a:cxn ang="0">
                        <a:pos x="29" y="32"/>
                      </a:cxn>
                      <a:cxn ang="0">
                        <a:pos x="30" y="31"/>
                      </a:cxn>
                      <a:cxn ang="0">
                        <a:pos x="30" y="30"/>
                      </a:cxn>
                      <a:cxn ang="0">
                        <a:pos x="31" y="28"/>
                      </a:cxn>
                      <a:cxn ang="0">
                        <a:pos x="34" y="28"/>
                      </a:cxn>
                      <a:cxn ang="0">
                        <a:pos x="36" y="28"/>
                      </a:cxn>
                      <a:cxn ang="0">
                        <a:pos x="38" y="28"/>
                      </a:cxn>
                      <a:cxn ang="0">
                        <a:pos x="40" y="27"/>
                      </a:cxn>
                      <a:cxn ang="0">
                        <a:pos x="41" y="26"/>
                      </a:cxn>
                      <a:cxn ang="0">
                        <a:pos x="43" y="24"/>
                      </a:cxn>
                      <a:cxn ang="0">
                        <a:pos x="48" y="23"/>
                      </a:cxn>
                      <a:cxn ang="0">
                        <a:pos x="49" y="18"/>
                      </a:cxn>
                      <a:cxn ang="0">
                        <a:pos x="49" y="14"/>
                      </a:cxn>
                      <a:cxn ang="0">
                        <a:pos x="48" y="10"/>
                      </a:cxn>
                      <a:cxn ang="0">
                        <a:pos x="46" y="8"/>
                      </a:cxn>
                      <a:cxn ang="0">
                        <a:pos x="44" y="6"/>
                      </a:cxn>
                      <a:cxn ang="0">
                        <a:pos x="42" y="5"/>
                      </a:cxn>
                      <a:cxn ang="0">
                        <a:pos x="38" y="4"/>
                      </a:cxn>
                      <a:cxn ang="0">
                        <a:pos x="36" y="5"/>
                      </a:cxn>
                    </a:cxnLst>
                    <a:rect l="0" t="0" r="0" b="0"/>
                    <a:pathLst>
                      <a:path w="50" h="36">
                        <a:moveTo>
                          <a:pt x="36" y="5"/>
                        </a:moveTo>
                        <a:lnTo>
                          <a:pt x="33" y="5"/>
                        </a:lnTo>
                        <a:lnTo>
                          <a:pt x="31" y="4"/>
                        </a:lnTo>
                        <a:lnTo>
                          <a:pt x="28" y="3"/>
                        </a:lnTo>
                        <a:lnTo>
                          <a:pt x="25" y="2"/>
                        </a:lnTo>
                        <a:lnTo>
                          <a:pt x="20" y="1"/>
                        </a:lnTo>
                        <a:lnTo>
                          <a:pt x="17" y="0"/>
                        </a:lnTo>
                        <a:lnTo>
                          <a:pt x="8" y="2"/>
                        </a:lnTo>
                        <a:lnTo>
                          <a:pt x="6" y="3"/>
                        </a:lnTo>
                        <a:lnTo>
                          <a:pt x="5" y="4"/>
                        </a:lnTo>
                        <a:lnTo>
                          <a:pt x="4" y="5"/>
                        </a:lnTo>
                        <a:lnTo>
                          <a:pt x="3" y="7"/>
                        </a:lnTo>
                        <a:lnTo>
                          <a:pt x="2" y="11"/>
                        </a:lnTo>
                        <a:lnTo>
                          <a:pt x="1" y="15"/>
                        </a:lnTo>
                        <a:lnTo>
                          <a:pt x="1" y="19"/>
                        </a:lnTo>
                        <a:lnTo>
                          <a:pt x="0" y="22"/>
                        </a:lnTo>
                        <a:lnTo>
                          <a:pt x="0" y="23"/>
                        </a:lnTo>
                        <a:lnTo>
                          <a:pt x="1" y="25"/>
                        </a:lnTo>
                        <a:lnTo>
                          <a:pt x="1" y="26"/>
                        </a:lnTo>
                        <a:lnTo>
                          <a:pt x="2" y="28"/>
                        </a:lnTo>
                        <a:lnTo>
                          <a:pt x="6" y="31"/>
                        </a:lnTo>
                        <a:lnTo>
                          <a:pt x="8" y="32"/>
                        </a:lnTo>
                        <a:lnTo>
                          <a:pt x="12" y="34"/>
                        </a:lnTo>
                        <a:lnTo>
                          <a:pt x="14" y="35"/>
                        </a:lnTo>
                        <a:lnTo>
                          <a:pt x="16" y="34"/>
                        </a:lnTo>
                        <a:lnTo>
                          <a:pt x="16" y="33"/>
                        </a:lnTo>
                        <a:lnTo>
                          <a:pt x="18" y="33"/>
                        </a:lnTo>
                        <a:lnTo>
                          <a:pt x="20" y="33"/>
                        </a:lnTo>
                        <a:lnTo>
                          <a:pt x="23" y="34"/>
                        </a:lnTo>
                        <a:lnTo>
                          <a:pt x="25" y="34"/>
                        </a:lnTo>
                        <a:lnTo>
                          <a:pt x="25" y="32"/>
                        </a:lnTo>
                        <a:lnTo>
                          <a:pt x="26" y="31"/>
                        </a:lnTo>
                        <a:lnTo>
                          <a:pt x="27" y="32"/>
                        </a:lnTo>
                        <a:lnTo>
                          <a:pt x="29" y="32"/>
                        </a:lnTo>
                        <a:lnTo>
                          <a:pt x="30" y="31"/>
                        </a:lnTo>
                        <a:lnTo>
                          <a:pt x="30" y="30"/>
                        </a:lnTo>
                        <a:lnTo>
                          <a:pt x="31" y="28"/>
                        </a:lnTo>
                        <a:lnTo>
                          <a:pt x="34" y="28"/>
                        </a:lnTo>
                        <a:lnTo>
                          <a:pt x="36" y="28"/>
                        </a:lnTo>
                        <a:lnTo>
                          <a:pt x="38" y="28"/>
                        </a:lnTo>
                        <a:lnTo>
                          <a:pt x="40" y="27"/>
                        </a:lnTo>
                        <a:lnTo>
                          <a:pt x="41" y="26"/>
                        </a:lnTo>
                        <a:lnTo>
                          <a:pt x="43" y="24"/>
                        </a:lnTo>
                        <a:lnTo>
                          <a:pt x="48" y="23"/>
                        </a:lnTo>
                        <a:lnTo>
                          <a:pt x="49" y="18"/>
                        </a:lnTo>
                        <a:lnTo>
                          <a:pt x="49" y="14"/>
                        </a:lnTo>
                        <a:lnTo>
                          <a:pt x="48" y="10"/>
                        </a:lnTo>
                        <a:lnTo>
                          <a:pt x="46" y="8"/>
                        </a:lnTo>
                        <a:lnTo>
                          <a:pt x="44" y="6"/>
                        </a:lnTo>
                        <a:lnTo>
                          <a:pt x="42" y="5"/>
                        </a:lnTo>
                        <a:lnTo>
                          <a:pt x="38" y="4"/>
                        </a:lnTo>
                        <a:lnTo>
                          <a:pt x="36" y="5"/>
                        </a:lnTo>
                      </a:path>
                    </a:pathLst>
                  </a:custGeom>
                  <a:solidFill>
                    <a:srgbClr val="FFBFBF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8246" name="未知"/>
                  <p:cNvSpPr/>
                  <p:nvPr/>
                </p:nvSpPr>
                <p:spPr>
                  <a:xfrm>
                    <a:off x="4" y="14"/>
                    <a:ext cx="33" cy="26"/>
                  </a:xfrm>
                  <a:custGeom>
                    <a:avLst/>
                    <a:gdLst/>
                    <a:ahLst/>
                    <a:cxnLst>
                      <a:cxn ang="0">
                        <a:pos x="29" y="10"/>
                      </a:cxn>
                      <a:cxn ang="0">
                        <a:pos x="25" y="9"/>
                      </a:cxn>
                      <a:cxn ang="0">
                        <a:pos x="22" y="8"/>
                      </a:cxn>
                      <a:cxn ang="0">
                        <a:pos x="19" y="9"/>
                      </a:cxn>
                      <a:cxn ang="0">
                        <a:pos x="14" y="10"/>
                      </a:cxn>
                      <a:cxn ang="0">
                        <a:pos x="10" y="10"/>
                      </a:cxn>
                      <a:cxn ang="0">
                        <a:pos x="7" y="9"/>
                      </a:cxn>
                      <a:cxn ang="0">
                        <a:pos x="6" y="7"/>
                      </a:cxn>
                      <a:cxn ang="0">
                        <a:pos x="6" y="5"/>
                      </a:cxn>
                      <a:cxn ang="0">
                        <a:pos x="10" y="4"/>
                      </a:cxn>
                      <a:cxn ang="0">
                        <a:pos x="14" y="3"/>
                      </a:cxn>
                      <a:cxn ang="0">
                        <a:pos x="19" y="1"/>
                      </a:cxn>
                      <a:cxn ang="0">
                        <a:pos x="14" y="0"/>
                      </a:cxn>
                      <a:cxn ang="0">
                        <a:pos x="10" y="1"/>
                      </a:cxn>
                      <a:cxn ang="0">
                        <a:pos x="7" y="2"/>
                      </a:cxn>
                      <a:cxn ang="0">
                        <a:pos x="5" y="2"/>
                      </a:cxn>
                      <a:cxn ang="0">
                        <a:pos x="4" y="3"/>
                      </a:cxn>
                      <a:cxn ang="0">
                        <a:pos x="4" y="9"/>
                      </a:cxn>
                      <a:cxn ang="0">
                        <a:pos x="2" y="11"/>
                      </a:cxn>
                      <a:cxn ang="0">
                        <a:pos x="2" y="12"/>
                      </a:cxn>
                      <a:cxn ang="0">
                        <a:pos x="1" y="17"/>
                      </a:cxn>
                      <a:cxn ang="0">
                        <a:pos x="4" y="16"/>
                      </a:cxn>
                      <a:cxn ang="0">
                        <a:pos x="7" y="18"/>
                      </a:cxn>
                      <a:cxn ang="0">
                        <a:pos x="7" y="20"/>
                      </a:cxn>
                      <a:cxn ang="0">
                        <a:pos x="10" y="20"/>
                      </a:cxn>
                      <a:cxn ang="0">
                        <a:pos x="12" y="24"/>
                      </a:cxn>
                      <a:cxn ang="0">
                        <a:pos x="13" y="23"/>
                      </a:cxn>
                      <a:cxn ang="0">
                        <a:pos x="11" y="20"/>
                      </a:cxn>
                      <a:cxn ang="0">
                        <a:pos x="13" y="18"/>
                      </a:cxn>
                      <a:cxn ang="0">
                        <a:pos x="17" y="19"/>
                      </a:cxn>
                      <a:cxn ang="0">
                        <a:pos x="21" y="17"/>
                      </a:cxn>
                      <a:cxn ang="0">
                        <a:pos x="24" y="16"/>
                      </a:cxn>
                      <a:cxn ang="0">
                        <a:pos x="26" y="17"/>
                      </a:cxn>
                      <a:cxn ang="0">
                        <a:pos x="30" y="17"/>
                      </a:cxn>
                      <a:cxn ang="0">
                        <a:pos x="26" y="14"/>
                      </a:cxn>
                      <a:cxn ang="0">
                        <a:pos x="28" y="10"/>
                      </a:cxn>
                      <a:cxn ang="0">
                        <a:pos x="32" y="8"/>
                      </a:cxn>
                    </a:cxnLst>
                    <a:rect l="0" t="0" r="0" b="0"/>
                    <a:pathLst>
                      <a:path w="33" h="26">
                        <a:moveTo>
                          <a:pt x="32" y="8"/>
                        </a:moveTo>
                        <a:lnTo>
                          <a:pt x="29" y="10"/>
                        </a:lnTo>
                        <a:lnTo>
                          <a:pt x="27" y="10"/>
                        </a:lnTo>
                        <a:lnTo>
                          <a:pt x="25" y="9"/>
                        </a:lnTo>
                        <a:lnTo>
                          <a:pt x="24" y="9"/>
                        </a:lnTo>
                        <a:lnTo>
                          <a:pt x="22" y="8"/>
                        </a:lnTo>
                        <a:lnTo>
                          <a:pt x="21" y="8"/>
                        </a:lnTo>
                        <a:lnTo>
                          <a:pt x="19" y="9"/>
                        </a:lnTo>
                        <a:lnTo>
                          <a:pt x="17" y="9"/>
                        </a:lnTo>
                        <a:lnTo>
                          <a:pt x="14" y="10"/>
                        </a:lnTo>
                        <a:lnTo>
                          <a:pt x="12" y="10"/>
                        </a:lnTo>
                        <a:lnTo>
                          <a:pt x="10" y="10"/>
                        </a:lnTo>
                        <a:lnTo>
                          <a:pt x="8" y="10"/>
                        </a:lnTo>
                        <a:lnTo>
                          <a:pt x="7" y="9"/>
                        </a:lnTo>
                        <a:lnTo>
                          <a:pt x="6" y="9"/>
                        </a:lnTo>
                        <a:lnTo>
                          <a:pt x="6" y="7"/>
                        </a:lnTo>
                        <a:lnTo>
                          <a:pt x="6" y="6"/>
                        </a:lnTo>
                        <a:lnTo>
                          <a:pt x="6" y="5"/>
                        </a:lnTo>
                        <a:lnTo>
                          <a:pt x="8" y="4"/>
                        </a:lnTo>
                        <a:lnTo>
                          <a:pt x="10" y="4"/>
                        </a:lnTo>
                        <a:lnTo>
                          <a:pt x="12" y="3"/>
                        </a:lnTo>
                        <a:lnTo>
                          <a:pt x="14" y="3"/>
                        </a:lnTo>
                        <a:lnTo>
                          <a:pt x="17" y="2"/>
                        </a:lnTo>
                        <a:lnTo>
                          <a:pt x="19" y="1"/>
                        </a:lnTo>
                        <a:lnTo>
                          <a:pt x="16" y="1"/>
                        </a:lnTo>
                        <a:lnTo>
                          <a:pt x="14" y="0"/>
                        </a:lnTo>
                        <a:lnTo>
                          <a:pt x="11" y="0"/>
                        </a:lnTo>
                        <a:lnTo>
                          <a:pt x="10" y="1"/>
                        </a:lnTo>
                        <a:lnTo>
                          <a:pt x="8" y="2"/>
                        </a:lnTo>
                        <a:lnTo>
                          <a:pt x="7" y="2"/>
                        </a:lnTo>
                        <a:lnTo>
                          <a:pt x="4" y="0"/>
                        </a:lnTo>
                        <a:lnTo>
                          <a:pt x="5" y="2"/>
                        </a:lnTo>
                        <a:lnTo>
                          <a:pt x="5" y="3"/>
                        </a:lnTo>
                        <a:lnTo>
                          <a:pt x="4" y="3"/>
                        </a:lnTo>
                        <a:lnTo>
                          <a:pt x="5" y="3"/>
                        </a:lnTo>
                        <a:lnTo>
                          <a:pt x="4" y="9"/>
                        </a:lnTo>
                        <a:lnTo>
                          <a:pt x="3" y="10"/>
                        </a:lnTo>
                        <a:lnTo>
                          <a:pt x="2" y="11"/>
                        </a:lnTo>
                        <a:lnTo>
                          <a:pt x="0" y="12"/>
                        </a:lnTo>
                        <a:lnTo>
                          <a:pt x="2" y="12"/>
                        </a:lnTo>
                        <a:lnTo>
                          <a:pt x="2" y="14"/>
                        </a:lnTo>
                        <a:lnTo>
                          <a:pt x="1" y="17"/>
                        </a:lnTo>
                        <a:lnTo>
                          <a:pt x="1" y="19"/>
                        </a:lnTo>
                        <a:lnTo>
                          <a:pt x="4" y="16"/>
                        </a:lnTo>
                        <a:lnTo>
                          <a:pt x="6" y="16"/>
                        </a:lnTo>
                        <a:lnTo>
                          <a:pt x="7" y="18"/>
                        </a:lnTo>
                        <a:lnTo>
                          <a:pt x="4" y="20"/>
                        </a:lnTo>
                        <a:lnTo>
                          <a:pt x="7" y="20"/>
                        </a:lnTo>
                        <a:lnTo>
                          <a:pt x="9" y="20"/>
                        </a:lnTo>
                        <a:lnTo>
                          <a:pt x="10" y="20"/>
                        </a:lnTo>
                        <a:lnTo>
                          <a:pt x="11" y="22"/>
                        </a:lnTo>
                        <a:lnTo>
                          <a:pt x="12" y="24"/>
                        </a:lnTo>
                        <a:lnTo>
                          <a:pt x="13" y="25"/>
                        </a:lnTo>
                        <a:lnTo>
                          <a:pt x="13" y="23"/>
                        </a:lnTo>
                        <a:lnTo>
                          <a:pt x="12" y="21"/>
                        </a:lnTo>
                        <a:lnTo>
                          <a:pt x="11" y="20"/>
                        </a:lnTo>
                        <a:lnTo>
                          <a:pt x="11" y="19"/>
                        </a:lnTo>
                        <a:lnTo>
                          <a:pt x="13" y="18"/>
                        </a:lnTo>
                        <a:lnTo>
                          <a:pt x="14" y="18"/>
                        </a:lnTo>
                        <a:lnTo>
                          <a:pt x="17" y="19"/>
                        </a:lnTo>
                        <a:lnTo>
                          <a:pt x="19" y="17"/>
                        </a:lnTo>
                        <a:lnTo>
                          <a:pt x="21" y="17"/>
                        </a:lnTo>
                        <a:lnTo>
                          <a:pt x="23" y="16"/>
                        </a:lnTo>
                        <a:lnTo>
                          <a:pt x="24" y="16"/>
                        </a:lnTo>
                        <a:lnTo>
                          <a:pt x="25" y="16"/>
                        </a:lnTo>
                        <a:lnTo>
                          <a:pt x="26" y="17"/>
                        </a:lnTo>
                        <a:lnTo>
                          <a:pt x="26" y="15"/>
                        </a:lnTo>
                        <a:lnTo>
                          <a:pt x="30" y="17"/>
                        </a:lnTo>
                        <a:lnTo>
                          <a:pt x="29" y="16"/>
                        </a:lnTo>
                        <a:lnTo>
                          <a:pt x="26" y="14"/>
                        </a:lnTo>
                        <a:lnTo>
                          <a:pt x="27" y="12"/>
                        </a:lnTo>
                        <a:lnTo>
                          <a:pt x="28" y="10"/>
                        </a:lnTo>
                        <a:lnTo>
                          <a:pt x="30" y="10"/>
                        </a:lnTo>
                        <a:lnTo>
                          <a:pt x="32" y="8"/>
                        </a:lnTo>
                      </a:path>
                    </a:pathLst>
                  </a:custGeom>
                  <a:solidFill>
                    <a:srgbClr val="DF9F7F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8247" name="未知"/>
                  <p:cNvSpPr/>
                  <p:nvPr/>
                </p:nvSpPr>
                <p:spPr>
                  <a:xfrm>
                    <a:off x="16" y="0"/>
                    <a:ext cx="17" cy="17"/>
                  </a:xfrm>
                  <a:custGeom>
                    <a:avLst/>
                    <a:gdLst/>
                    <a:ahLst/>
                    <a:cxnLst>
                      <a:cxn ang="0">
                        <a:pos x="14" y="0"/>
                      </a:cxn>
                      <a:cxn ang="0">
                        <a:pos x="10" y="1"/>
                      </a:cxn>
                      <a:cxn ang="0">
                        <a:pos x="10" y="2"/>
                      </a:cxn>
                      <a:cxn ang="0">
                        <a:pos x="0" y="16"/>
                      </a:cxn>
                      <a:cxn ang="0">
                        <a:pos x="5" y="16"/>
                      </a:cxn>
                      <a:cxn ang="0">
                        <a:pos x="16" y="3"/>
                      </a:cxn>
                      <a:cxn ang="0">
                        <a:pos x="16" y="1"/>
                      </a:cxn>
                      <a:cxn ang="0">
                        <a:pos x="14" y="0"/>
                      </a:cxn>
                    </a:cxnLst>
                    <a:rect l="0" t="0" r="0" b="0"/>
                    <a:pathLst>
                      <a:path w="17" h="17">
                        <a:moveTo>
                          <a:pt x="14" y="0"/>
                        </a:moveTo>
                        <a:lnTo>
                          <a:pt x="10" y="1"/>
                        </a:lnTo>
                        <a:lnTo>
                          <a:pt x="10" y="2"/>
                        </a:lnTo>
                        <a:lnTo>
                          <a:pt x="0" y="16"/>
                        </a:lnTo>
                        <a:lnTo>
                          <a:pt x="5" y="16"/>
                        </a:lnTo>
                        <a:lnTo>
                          <a:pt x="16" y="3"/>
                        </a:lnTo>
                        <a:lnTo>
                          <a:pt x="16" y="1"/>
                        </a:lnTo>
                        <a:lnTo>
                          <a:pt x="14" y="0"/>
                        </a:lnTo>
                      </a:path>
                    </a:pathLst>
                  </a:custGeom>
                  <a:solidFill>
                    <a:srgbClr val="3F3F3F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8248" name="未知"/>
                  <p:cNvSpPr/>
                  <p:nvPr/>
                </p:nvSpPr>
                <p:spPr>
                  <a:xfrm>
                    <a:off x="40" y="15"/>
                    <a:ext cx="17" cy="17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2" y="2"/>
                      </a:cxn>
                      <a:cxn ang="0">
                        <a:pos x="5" y="4"/>
                      </a:cxn>
                      <a:cxn ang="0">
                        <a:pos x="5" y="6"/>
                      </a:cxn>
                      <a:cxn ang="0">
                        <a:pos x="5" y="9"/>
                      </a:cxn>
                      <a:cxn ang="0">
                        <a:pos x="5" y="12"/>
                      </a:cxn>
                      <a:cxn ang="0">
                        <a:pos x="5" y="16"/>
                      </a:cxn>
                      <a:cxn ang="0">
                        <a:pos x="10" y="8"/>
                      </a:cxn>
                      <a:cxn ang="0">
                        <a:pos x="13" y="6"/>
                      </a:cxn>
                      <a:cxn ang="0">
                        <a:pos x="16" y="4"/>
                      </a:cxn>
                      <a:cxn ang="0">
                        <a:pos x="10" y="4"/>
                      </a:cxn>
                      <a:cxn ang="0">
                        <a:pos x="8" y="1"/>
                      </a:cxn>
                      <a:cxn ang="0">
                        <a:pos x="5" y="0"/>
                      </a:cxn>
                      <a:cxn ang="0">
                        <a:pos x="0" y="0"/>
                      </a:cxn>
                    </a:cxnLst>
                    <a:rect l="0" t="0" r="0" b="0"/>
                    <a:pathLst>
                      <a:path w="17" h="17">
                        <a:moveTo>
                          <a:pt x="0" y="0"/>
                        </a:moveTo>
                        <a:lnTo>
                          <a:pt x="2" y="2"/>
                        </a:lnTo>
                        <a:lnTo>
                          <a:pt x="5" y="4"/>
                        </a:lnTo>
                        <a:lnTo>
                          <a:pt x="5" y="6"/>
                        </a:lnTo>
                        <a:lnTo>
                          <a:pt x="5" y="9"/>
                        </a:lnTo>
                        <a:lnTo>
                          <a:pt x="5" y="12"/>
                        </a:lnTo>
                        <a:lnTo>
                          <a:pt x="5" y="16"/>
                        </a:lnTo>
                        <a:lnTo>
                          <a:pt x="10" y="8"/>
                        </a:lnTo>
                        <a:lnTo>
                          <a:pt x="13" y="6"/>
                        </a:lnTo>
                        <a:lnTo>
                          <a:pt x="16" y="4"/>
                        </a:lnTo>
                        <a:lnTo>
                          <a:pt x="10" y="4"/>
                        </a:lnTo>
                        <a:lnTo>
                          <a:pt x="8" y="1"/>
                        </a:lnTo>
                        <a:lnTo>
                          <a:pt x="5" y="0"/>
                        </a:lnTo>
                        <a:lnTo>
                          <a:pt x="0" y="0"/>
                        </a:lnTo>
                      </a:path>
                    </a:pathLst>
                  </a:custGeom>
                  <a:solidFill>
                    <a:srgbClr val="DF9F7F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8249" name="未知"/>
                  <p:cNvSpPr/>
                  <p:nvPr/>
                </p:nvSpPr>
                <p:spPr>
                  <a:xfrm>
                    <a:off x="19" y="3"/>
                    <a:ext cx="17" cy="17"/>
                  </a:xfrm>
                  <a:custGeom>
                    <a:avLst/>
                    <a:gdLst/>
                    <a:ahLst/>
                    <a:cxnLst>
                      <a:cxn ang="0">
                        <a:pos x="16" y="1"/>
                      </a:cxn>
                      <a:cxn ang="0">
                        <a:pos x="16" y="2"/>
                      </a:cxn>
                      <a:cxn ang="0">
                        <a:pos x="2" y="16"/>
                      </a:cxn>
                      <a:cxn ang="0">
                        <a:pos x="0" y="14"/>
                      </a:cxn>
                      <a:cxn ang="0">
                        <a:pos x="0" y="13"/>
                      </a:cxn>
                      <a:cxn ang="0">
                        <a:pos x="2" y="12"/>
                      </a:cxn>
                      <a:cxn ang="0">
                        <a:pos x="5" y="12"/>
                      </a:cxn>
                      <a:cxn ang="0">
                        <a:pos x="16" y="2"/>
                      </a:cxn>
                      <a:cxn ang="0">
                        <a:pos x="8" y="0"/>
                      </a:cxn>
                      <a:cxn ang="0">
                        <a:pos x="16" y="1"/>
                      </a:cxn>
                    </a:cxnLst>
                    <a:rect l="0" t="0" r="0" b="0"/>
                    <a:pathLst>
                      <a:path w="17" h="17">
                        <a:moveTo>
                          <a:pt x="16" y="1"/>
                        </a:moveTo>
                        <a:lnTo>
                          <a:pt x="16" y="2"/>
                        </a:lnTo>
                        <a:lnTo>
                          <a:pt x="2" y="16"/>
                        </a:lnTo>
                        <a:lnTo>
                          <a:pt x="0" y="14"/>
                        </a:lnTo>
                        <a:lnTo>
                          <a:pt x="0" y="13"/>
                        </a:lnTo>
                        <a:lnTo>
                          <a:pt x="2" y="12"/>
                        </a:lnTo>
                        <a:lnTo>
                          <a:pt x="5" y="12"/>
                        </a:lnTo>
                        <a:lnTo>
                          <a:pt x="16" y="2"/>
                        </a:lnTo>
                        <a:lnTo>
                          <a:pt x="8" y="0"/>
                        </a:lnTo>
                        <a:lnTo>
                          <a:pt x="16" y="1"/>
                        </a:lnTo>
                      </a:path>
                    </a:pathLst>
                  </a:custGeom>
                  <a:solidFill>
                    <a:srgbClr val="9F9F9F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8244" name="未知"/>
                <p:cNvSpPr/>
                <p:nvPr/>
              </p:nvSpPr>
              <p:spPr>
                <a:xfrm>
                  <a:off x="35" y="8"/>
                  <a:ext cx="19" cy="25"/>
                </a:xfrm>
                <a:custGeom>
                  <a:avLst/>
                  <a:gdLst/>
                  <a:ahLst/>
                  <a:cxnLst>
                    <a:cxn ang="0">
                      <a:pos x="0" y="1"/>
                    </a:cxn>
                    <a:cxn ang="0">
                      <a:pos x="3" y="3"/>
                    </a:cxn>
                    <a:cxn ang="0">
                      <a:pos x="7" y="5"/>
                    </a:cxn>
                    <a:cxn ang="0">
                      <a:pos x="8" y="6"/>
                    </a:cxn>
                    <a:cxn ang="0">
                      <a:pos x="10" y="9"/>
                    </a:cxn>
                    <a:cxn ang="0">
                      <a:pos x="11" y="11"/>
                    </a:cxn>
                    <a:cxn ang="0">
                      <a:pos x="12" y="13"/>
                    </a:cxn>
                    <a:cxn ang="0">
                      <a:pos x="13" y="17"/>
                    </a:cxn>
                    <a:cxn ang="0">
                      <a:pos x="12" y="21"/>
                    </a:cxn>
                    <a:cxn ang="0">
                      <a:pos x="12" y="24"/>
                    </a:cxn>
                    <a:cxn ang="0">
                      <a:pos x="17" y="24"/>
                    </a:cxn>
                    <a:cxn ang="0">
                      <a:pos x="18" y="19"/>
                    </a:cxn>
                    <a:cxn ang="0">
                      <a:pos x="18" y="16"/>
                    </a:cxn>
                    <a:cxn ang="0">
                      <a:pos x="18" y="12"/>
                    </a:cxn>
                    <a:cxn ang="0">
                      <a:pos x="17" y="9"/>
                    </a:cxn>
                    <a:cxn ang="0">
                      <a:pos x="14" y="5"/>
                    </a:cxn>
                    <a:cxn ang="0">
                      <a:pos x="12" y="3"/>
                    </a:cxn>
                    <a:cxn ang="0">
                      <a:pos x="9" y="2"/>
                    </a:cxn>
                    <a:cxn ang="0">
                      <a:pos x="6" y="0"/>
                    </a:cxn>
                    <a:cxn ang="0">
                      <a:pos x="0" y="1"/>
                    </a:cxn>
                  </a:cxnLst>
                  <a:rect l="0" t="0" r="0" b="0"/>
                  <a:pathLst>
                    <a:path w="19" h="25">
                      <a:moveTo>
                        <a:pt x="0" y="1"/>
                      </a:moveTo>
                      <a:lnTo>
                        <a:pt x="3" y="3"/>
                      </a:lnTo>
                      <a:lnTo>
                        <a:pt x="7" y="5"/>
                      </a:lnTo>
                      <a:lnTo>
                        <a:pt x="8" y="6"/>
                      </a:lnTo>
                      <a:lnTo>
                        <a:pt x="10" y="9"/>
                      </a:lnTo>
                      <a:lnTo>
                        <a:pt x="11" y="11"/>
                      </a:lnTo>
                      <a:lnTo>
                        <a:pt x="12" y="13"/>
                      </a:lnTo>
                      <a:lnTo>
                        <a:pt x="13" y="17"/>
                      </a:lnTo>
                      <a:lnTo>
                        <a:pt x="12" y="21"/>
                      </a:lnTo>
                      <a:lnTo>
                        <a:pt x="12" y="24"/>
                      </a:lnTo>
                      <a:lnTo>
                        <a:pt x="17" y="24"/>
                      </a:lnTo>
                      <a:lnTo>
                        <a:pt x="18" y="19"/>
                      </a:lnTo>
                      <a:lnTo>
                        <a:pt x="18" y="16"/>
                      </a:lnTo>
                      <a:lnTo>
                        <a:pt x="18" y="12"/>
                      </a:lnTo>
                      <a:lnTo>
                        <a:pt x="17" y="9"/>
                      </a:lnTo>
                      <a:lnTo>
                        <a:pt x="14" y="5"/>
                      </a:lnTo>
                      <a:lnTo>
                        <a:pt x="12" y="3"/>
                      </a:lnTo>
                      <a:lnTo>
                        <a:pt x="9" y="2"/>
                      </a:lnTo>
                      <a:lnTo>
                        <a:pt x="6" y="0"/>
                      </a:lnTo>
                      <a:lnTo>
                        <a:pt x="0" y="1"/>
                      </a:lnTo>
                    </a:path>
                  </a:pathLst>
                </a:custGeom>
                <a:solidFill>
                  <a:srgbClr val="FFFFFF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8214" name="Group 113"/>
            <p:cNvGrpSpPr/>
            <p:nvPr/>
          </p:nvGrpSpPr>
          <p:grpSpPr>
            <a:xfrm>
              <a:off x="153" y="162"/>
              <a:ext cx="51" cy="93"/>
              <a:chOff x="0" y="0"/>
              <a:chExt cx="51" cy="93"/>
            </a:xfrm>
          </p:grpSpPr>
          <p:sp>
            <p:nvSpPr>
              <p:cNvPr id="8238" name="未知"/>
              <p:cNvSpPr/>
              <p:nvPr/>
            </p:nvSpPr>
            <p:spPr>
              <a:xfrm>
                <a:off x="0" y="0"/>
                <a:ext cx="51" cy="9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5" y="3"/>
                  </a:cxn>
                  <a:cxn ang="0">
                    <a:pos x="10" y="4"/>
                  </a:cxn>
                  <a:cxn ang="0">
                    <a:pos x="17" y="5"/>
                  </a:cxn>
                  <a:cxn ang="0">
                    <a:pos x="24" y="7"/>
                  </a:cxn>
                  <a:cxn ang="0">
                    <a:pos x="28" y="6"/>
                  </a:cxn>
                  <a:cxn ang="0">
                    <a:pos x="34" y="5"/>
                  </a:cxn>
                  <a:cxn ang="0">
                    <a:pos x="38" y="4"/>
                  </a:cxn>
                  <a:cxn ang="0">
                    <a:pos x="43" y="1"/>
                  </a:cxn>
                  <a:cxn ang="0">
                    <a:pos x="48" y="22"/>
                  </a:cxn>
                  <a:cxn ang="0">
                    <a:pos x="49" y="36"/>
                  </a:cxn>
                  <a:cxn ang="0">
                    <a:pos x="50" y="42"/>
                  </a:cxn>
                  <a:cxn ang="0">
                    <a:pos x="50" y="54"/>
                  </a:cxn>
                  <a:cxn ang="0">
                    <a:pos x="49" y="64"/>
                  </a:cxn>
                  <a:cxn ang="0">
                    <a:pos x="48" y="76"/>
                  </a:cxn>
                  <a:cxn ang="0">
                    <a:pos x="45" y="87"/>
                  </a:cxn>
                  <a:cxn ang="0">
                    <a:pos x="12" y="91"/>
                  </a:cxn>
                  <a:cxn ang="0">
                    <a:pos x="8" y="51"/>
                  </a:cxn>
                  <a:cxn ang="0">
                    <a:pos x="4" y="24"/>
                  </a:cxn>
                  <a:cxn ang="0">
                    <a:pos x="0" y="0"/>
                  </a:cxn>
                </a:cxnLst>
                <a:rect l="0" t="0" r="0" b="0"/>
                <a:pathLst>
                  <a:path w="51" h="92">
                    <a:moveTo>
                      <a:pt x="0" y="0"/>
                    </a:moveTo>
                    <a:lnTo>
                      <a:pt x="5" y="3"/>
                    </a:lnTo>
                    <a:lnTo>
                      <a:pt x="10" y="4"/>
                    </a:lnTo>
                    <a:lnTo>
                      <a:pt x="17" y="5"/>
                    </a:lnTo>
                    <a:lnTo>
                      <a:pt x="24" y="7"/>
                    </a:lnTo>
                    <a:lnTo>
                      <a:pt x="28" y="6"/>
                    </a:lnTo>
                    <a:lnTo>
                      <a:pt x="34" y="5"/>
                    </a:lnTo>
                    <a:lnTo>
                      <a:pt x="38" y="4"/>
                    </a:lnTo>
                    <a:lnTo>
                      <a:pt x="43" y="1"/>
                    </a:lnTo>
                    <a:lnTo>
                      <a:pt x="48" y="22"/>
                    </a:lnTo>
                    <a:lnTo>
                      <a:pt x="49" y="36"/>
                    </a:lnTo>
                    <a:lnTo>
                      <a:pt x="50" y="42"/>
                    </a:lnTo>
                    <a:lnTo>
                      <a:pt x="50" y="54"/>
                    </a:lnTo>
                    <a:lnTo>
                      <a:pt x="49" y="64"/>
                    </a:lnTo>
                    <a:lnTo>
                      <a:pt x="48" y="76"/>
                    </a:lnTo>
                    <a:lnTo>
                      <a:pt x="45" y="87"/>
                    </a:lnTo>
                    <a:lnTo>
                      <a:pt x="12" y="91"/>
                    </a:lnTo>
                    <a:lnTo>
                      <a:pt x="8" y="51"/>
                    </a:lnTo>
                    <a:lnTo>
                      <a:pt x="4" y="24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FFFFFF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239" name="未知"/>
              <p:cNvSpPr/>
              <p:nvPr/>
            </p:nvSpPr>
            <p:spPr>
              <a:xfrm>
                <a:off x="7" y="24"/>
                <a:ext cx="44" cy="69"/>
              </a:xfrm>
              <a:custGeom>
                <a:avLst/>
                <a:gdLst/>
                <a:ahLst/>
                <a:cxnLst>
                  <a:cxn ang="0">
                    <a:pos x="0" y="5"/>
                  </a:cxn>
                  <a:cxn ang="0">
                    <a:pos x="18" y="5"/>
                  </a:cxn>
                  <a:cxn ang="0">
                    <a:pos x="27" y="4"/>
                  </a:cxn>
                  <a:cxn ang="0">
                    <a:pos x="36" y="2"/>
                  </a:cxn>
                  <a:cxn ang="0">
                    <a:pos x="42" y="0"/>
                  </a:cxn>
                  <a:cxn ang="0">
                    <a:pos x="43" y="57"/>
                  </a:cxn>
                  <a:cxn ang="0">
                    <a:pos x="12" y="68"/>
                  </a:cxn>
                  <a:cxn ang="0">
                    <a:pos x="0" y="5"/>
                  </a:cxn>
                </a:cxnLst>
                <a:rect l="0" t="0" r="0" b="0"/>
                <a:pathLst>
                  <a:path w="44" h="69">
                    <a:moveTo>
                      <a:pt x="0" y="5"/>
                    </a:moveTo>
                    <a:lnTo>
                      <a:pt x="18" y="5"/>
                    </a:lnTo>
                    <a:lnTo>
                      <a:pt x="27" y="4"/>
                    </a:lnTo>
                    <a:lnTo>
                      <a:pt x="36" y="2"/>
                    </a:lnTo>
                    <a:lnTo>
                      <a:pt x="42" y="0"/>
                    </a:lnTo>
                    <a:lnTo>
                      <a:pt x="43" y="57"/>
                    </a:lnTo>
                    <a:lnTo>
                      <a:pt x="12" y="68"/>
                    </a:lnTo>
                    <a:lnTo>
                      <a:pt x="0" y="5"/>
                    </a:lnTo>
                  </a:path>
                </a:pathLst>
              </a:custGeom>
              <a:solidFill>
                <a:srgbClr val="FFBF1F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8215" name="Group 116"/>
            <p:cNvGrpSpPr/>
            <p:nvPr/>
          </p:nvGrpSpPr>
          <p:grpSpPr>
            <a:xfrm>
              <a:off x="183" y="140"/>
              <a:ext cx="104" cy="114"/>
              <a:chOff x="0" y="0"/>
              <a:chExt cx="104" cy="114"/>
            </a:xfrm>
          </p:grpSpPr>
          <p:sp>
            <p:nvSpPr>
              <p:cNvPr id="8236" name="未知"/>
              <p:cNvSpPr/>
              <p:nvPr/>
            </p:nvSpPr>
            <p:spPr>
              <a:xfrm>
                <a:off x="0" y="0"/>
                <a:ext cx="104" cy="114"/>
              </a:xfrm>
              <a:custGeom>
                <a:avLst/>
                <a:gdLst/>
                <a:ahLst/>
                <a:cxnLst>
                  <a:cxn ang="0">
                    <a:pos x="4" y="0"/>
                  </a:cxn>
                  <a:cxn ang="0">
                    <a:pos x="10" y="2"/>
                  </a:cxn>
                  <a:cxn ang="0">
                    <a:pos x="17" y="9"/>
                  </a:cxn>
                  <a:cxn ang="0">
                    <a:pos x="42" y="17"/>
                  </a:cxn>
                  <a:cxn ang="0">
                    <a:pos x="49" y="21"/>
                  </a:cxn>
                  <a:cxn ang="0">
                    <a:pos x="57" y="33"/>
                  </a:cxn>
                  <a:cxn ang="0">
                    <a:pos x="57" y="41"/>
                  </a:cxn>
                  <a:cxn ang="0">
                    <a:pos x="58" y="48"/>
                  </a:cxn>
                  <a:cxn ang="0">
                    <a:pos x="62" y="58"/>
                  </a:cxn>
                  <a:cxn ang="0">
                    <a:pos x="74" y="76"/>
                  </a:cxn>
                  <a:cxn ang="0">
                    <a:pos x="82" y="88"/>
                  </a:cxn>
                  <a:cxn ang="0">
                    <a:pos x="91" y="99"/>
                  </a:cxn>
                  <a:cxn ang="0">
                    <a:pos x="103" y="111"/>
                  </a:cxn>
                  <a:cxn ang="0">
                    <a:pos x="6" y="113"/>
                  </a:cxn>
                  <a:cxn ang="0">
                    <a:pos x="12" y="101"/>
                  </a:cxn>
                  <a:cxn ang="0">
                    <a:pos x="14" y="93"/>
                  </a:cxn>
                  <a:cxn ang="0">
                    <a:pos x="16" y="77"/>
                  </a:cxn>
                  <a:cxn ang="0">
                    <a:pos x="15" y="51"/>
                  </a:cxn>
                  <a:cxn ang="0">
                    <a:pos x="12" y="32"/>
                  </a:cxn>
                  <a:cxn ang="0">
                    <a:pos x="8" y="19"/>
                  </a:cxn>
                  <a:cxn ang="0">
                    <a:pos x="0" y="6"/>
                  </a:cxn>
                  <a:cxn ang="0">
                    <a:pos x="4" y="0"/>
                  </a:cxn>
                </a:cxnLst>
                <a:rect l="0" t="0" r="0" b="0"/>
                <a:pathLst>
                  <a:path w="104" h="114">
                    <a:moveTo>
                      <a:pt x="4" y="0"/>
                    </a:moveTo>
                    <a:lnTo>
                      <a:pt x="10" y="2"/>
                    </a:lnTo>
                    <a:lnTo>
                      <a:pt x="17" y="9"/>
                    </a:lnTo>
                    <a:lnTo>
                      <a:pt x="42" y="17"/>
                    </a:lnTo>
                    <a:lnTo>
                      <a:pt x="49" y="21"/>
                    </a:lnTo>
                    <a:lnTo>
                      <a:pt x="57" y="33"/>
                    </a:lnTo>
                    <a:lnTo>
                      <a:pt x="57" y="41"/>
                    </a:lnTo>
                    <a:lnTo>
                      <a:pt x="58" y="48"/>
                    </a:lnTo>
                    <a:lnTo>
                      <a:pt x="62" y="58"/>
                    </a:lnTo>
                    <a:lnTo>
                      <a:pt x="74" y="76"/>
                    </a:lnTo>
                    <a:lnTo>
                      <a:pt x="82" y="88"/>
                    </a:lnTo>
                    <a:lnTo>
                      <a:pt x="91" y="99"/>
                    </a:lnTo>
                    <a:lnTo>
                      <a:pt x="103" y="111"/>
                    </a:lnTo>
                    <a:lnTo>
                      <a:pt x="6" y="113"/>
                    </a:lnTo>
                    <a:lnTo>
                      <a:pt x="12" y="101"/>
                    </a:lnTo>
                    <a:lnTo>
                      <a:pt x="14" y="93"/>
                    </a:lnTo>
                    <a:lnTo>
                      <a:pt x="16" y="77"/>
                    </a:lnTo>
                    <a:lnTo>
                      <a:pt x="15" y="51"/>
                    </a:lnTo>
                    <a:lnTo>
                      <a:pt x="12" y="32"/>
                    </a:lnTo>
                    <a:lnTo>
                      <a:pt x="8" y="19"/>
                    </a:lnTo>
                    <a:lnTo>
                      <a:pt x="0" y="6"/>
                    </a:lnTo>
                    <a:lnTo>
                      <a:pt x="4" y="0"/>
                    </a:lnTo>
                  </a:path>
                </a:pathLst>
              </a:custGeom>
              <a:solidFill>
                <a:srgbClr val="FF5F7F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237" name="未知"/>
              <p:cNvSpPr/>
              <p:nvPr/>
            </p:nvSpPr>
            <p:spPr>
              <a:xfrm>
                <a:off x="27" y="14"/>
                <a:ext cx="22" cy="5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8" y="5"/>
                  </a:cxn>
                  <a:cxn ang="0">
                    <a:pos x="12" y="11"/>
                  </a:cxn>
                  <a:cxn ang="0">
                    <a:pos x="15" y="17"/>
                  </a:cxn>
                  <a:cxn ang="0">
                    <a:pos x="17" y="24"/>
                  </a:cxn>
                  <a:cxn ang="0">
                    <a:pos x="20" y="32"/>
                  </a:cxn>
                  <a:cxn ang="0">
                    <a:pos x="21" y="40"/>
                  </a:cxn>
                  <a:cxn ang="0">
                    <a:pos x="21" y="50"/>
                  </a:cxn>
                  <a:cxn ang="0">
                    <a:pos x="20" y="57"/>
                  </a:cxn>
                  <a:cxn ang="0">
                    <a:pos x="18" y="44"/>
                  </a:cxn>
                  <a:cxn ang="0">
                    <a:pos x="16" y="37"/>
                  </a:cxn>
                  <a:cxn ang="0">
                    <a:pos x="13" y="33"/>
                  </a:cxn>
                  <a:cxn ang="0">
                    <a:pos x="9" y="31"/>
                  </a:cxn>
                  <a:cxn ang="0">
                    <a:pos x="11" y="26"/>
                  </a:cxn>
                  <a:cxn ang="0">
                    <a:pos x="12" y="19"/>
                  </a:cxn>
                  <a:cxn ang="0">
                    <a:pos x="9" y="13"/>
                  </a:cxn>
                  <a:cxn ang="0">
                    <a:pos x="5" y="7"/>
                  </a:cxn>
                  <a:cxn ang="0">
                    <a:pos x="0" y="0"/>
                  </a:cxn>
                </a:cxnLst>
                <a:rect l="0" t="0" r="0" b="0"/>
                <a:pathLst>
                  <a:path w="22" h="58">
                    <a:moveTo>
                      <a:pt x="0" y="0"/>
                    </a:moveTo>
                    <a:lnTo>
                      <a:pt x="8" y="5"/>
                    </a:lnTo>
                    <a:lnTo>
                      <a:pt x="12" y="11"/>
                    </a:lnTo>
                    <a:lnTo>
                      <a:pt x="15" y="17"/>
                    </a:lnTo>
                    <a:lnTo>
                      <a:pt x="17" y="24"/>
                    </a:lnTo>
                    <a:lnTo>
                      <a:pt x="20" y="32"/>
                    </a:lnTo>
                    <a:lnTo>
                      <a:pt x="21" y="40"/>
                    </a:lnTo>
                    <a:lnTo>
                      <a:pt x="21" y="50"/>
                    </a:lnTo>
                    <a:lnTo>
                      <a:pt x="20" y="57"/>
                    </a:lnTo>
                    <a:lnTo>
                      <a:pt x="18" y="44"/>
                    </a:lnTo>
                    <a:lnTo>
                      <a:pt x="16" y="37"/>
                    </a:lnTo>
                    <a:lnTo>
                      <a:pt x="13" y="33"/>
                    </a:lnTo>
                    <a:lnTo>
                      <a:pt x="9" y="31"/>
                    </a:lnTo>
                    <a:lnTo>
                      <a:pt x="11" y="26"/>
                    </a:lnTo>
                    <a:lnTo>
                      <a:pt x="12" y="19"/>
                    </a:lnTo>
                    <a:lnTo>
                      <a:pt x="9" y="13"/>
                    </a:lnTo>
                    <a:lnTo>
                      <a:pt x="5" y="7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DF3F5F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8216" name="未知"/>
            <p:cNvSpPr/>
            <p:nvPr/>
          </p:nvSpPr>
          <p:spPr>
            <a:xfrm>
              <a:off x="175" y="238"/>
              <a:ext cx="29" cy="21"/>
            </a:xfrm>
            <a:custGeom>
              <a:avLst/>
              <a:gdLst/>
              <a:ahLst/>
              <a:cxnLst>
                <a:cxn ang="0">
                  <a:pos x="24" y="3"/>
                </a:cxn>
                <a:cxn ang="0">
                  <a:pos x="19" y="0"/>
                </a:cxn>
                <a:cxn ang="0">
                  <a:pos x="13" y="1"/>
                </a:cxn>
                <a:cxn ang="0">
                  <a:pos x="7" y="3"/>
                </a:cxn>
                <a:cxn ang="0">
                  <a:pos x="1" y="5"/>
                </a:cxn>
                <a:cxn ang="0">
                  <a:pos x="0" y="7"/>
                </a:cxn>
                <a:cxn ang="0">
                  <a:pos x="3" y="10"/>
                </a:cxn>
                <a:cxn ang="0">
                  <a:pos x="4" y="13"/>
                </a:cxn>
                <a:cxn ang="0">
                  <a:pos x="7" y="16"/>
                </a:cxn>
                <a:cxn ang="0">
                  <a:pos x="9" y="17"/>
                </a:cxn>
                <a:cxn ang="0">
                  <a:pos x="13" y="18"/>
                </a:cxn>
                <a:cxn ang="0">
                  <a:pos x="16" y="20"/>
                </a:cxn>
                <a:cxn ang="0">
                  <a:pos x="21" y="20"/>
                </a:cxn>
                <a:cxn ang="0">
                  <a:pos x="23" y="20"/>
                </a:cxn>
                <a:cxn ang="0">
                  <a:pos x="24" y="18"/>
                </a:cxn>
                <a:cxn ang="0">
                  <a:pos x="24" y="16"/>
                </a:cxn>
                <a:cxn ang="0">
                  <a:pos x="28" y="16"/>
                </a:cxn>
                <a:cxn ang="0">
                  <a:pos x="24" y="14"/>
                </a:cxn>
                <a:cxn ang="0">
                  <a:pos x="23" y="11"/>
                </a:cxn>
                <a:cxn ang="0">
                  <a:pos x="23" y="9"/>
                </a:cxn>
                <a:cxn ang="0">
                  <a:pos x="23" y="7"/>
                </a:cxn>
                <a:cxn ang="0">
                  <a:pos x="24" y="3"/>
                </a:cxn>
              </a:cxnLst>
              <a:rect l="0" t="0" r="0" b="0"/>
              <a:pathLst>
                <a:path w="29" h="21">
                  <a:moveTo>
                    <a:pt x="24" y="3"/>
                  </a:moveTo>
                  <a:lnTo>
                    <a:pt x="19" y="0"/>
                  </a:lnTo>
                  <a:lnTo>
                    <a:pt x="13" y="1"/>
                  </a:lnTo>
                  <a:lnTo>
                    <a:pt x="7" y="3"/>
                  </a:lnTo>
                  <a:lnTo>
                    <a:pt x="1" y="5"/>
                  </a:lnTo>
                  <a:lnTo>
                    <a:pt x="0" y="7"/>
                  </a:lnTo>
                  <a:lnTo>
                    <a:pt x="3" y="10"/>
                  </a:lnTo>
                  <a:lnTo>
                    <a:pt x="4" y="13"/>
                  </a:lnTo>
                  <a:lnTo>
                    <a:pt x="7" y="16"/>
                  </a:lnTo>
                  <a:lnTo>
                    <a:pt x="9" y="17"/>
                  </a:lnTo>
                  <a:lnTo>
                    <a:pt x="13" y="18"/>
                  </a:lnTo>
                  <a:lnTo>
                    <a:pt x="16" y="20"/>
                  </a:lnTo>
                  <a:lnTo>
                    <a:pt x="21" y="20"/>
                  </a:lnTo>
                  <a:lnTo>
                    <a:pt x="23" y="20"/>
                  </a:lnTo>
                  <a:lnTo>
                    <a:pt x="24" y="18"/>
                  </a:lnTo>
                  <a:lnTo>
                    <a:pt x="24" y="16"/>
                  </a:lnTo>
                  <a:lnTo>
                    <a:pt x="28" y="16"/>
                  </a:lnTo>
                  <a:lnTo>
                    <a:pt x="24" y="14"/>
                  </a:lnTo>
                  <a:lnTo>
                    <a:pt x="23" y="11"/>
                  </a:lnTo>
                  <a:lnTo>
                    <a:pt x="23" y="9"/>
                  </a:lnTo>
                  <a:lnTo>
                    <a:pt x="23" y="7"/>
                  </a:lnTo>
                  <a:lnTo>
                    <a:pt x="24" y="3"/>
                  </a:lnTo>
                </a:path>
              </a:pathLst>
            </a:custGeom>
            <a:solidFill>
              <a:srgbClr val="FF9F9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17" name="未知"/>
            <p:cNvSpPr/>
            <p:nvPr/>
          </p:nvSpPr>
          <p:spPr>
            <a:xfrm>
              <a:off x="132" y="271"/>
              <a:ext cx="17" cy="17"/>
            </a:xfrm>
            <a:custGeom>
              <a:avLst/>
              <a:gdLst/>
              <a:ahLst/>
              <a:cxnLst>
                <a:cxn ang="0">
                  <a:pos x="16" y="0"/>
                </a:cxn>
                <a:cxn ang="0">
                  <a:pos x="3" y="16"/>
                </a:cxn>
                <a:cxn ang="0">
                  <a:pos x="0" y="4"/>
                </a:cxn>
                <a:cxn ang="0">
                  <a:pos x="16" y="0"/>
                </a:cxn>
              </a:cxnLst>
              <a:rect l="0" t="0" r="0" b="0"/>
              <a:pathLst>
                <a:path w="17" h="17">
                  <a:moveTo>
                    <a:pt x="16" y="0"/>
                  </a:moveTo>
                  <a:lnTo>
                    <a:pt x="3" y="16"/>
                  </a:lnTo>
                  <a:lnTo>
                    <a:pt x="0" y="4"/>
                  </a:lnTo>
                  <a:lnTo>
                    <a:pt x="16" y="0"/>
                  </a:lnTo>
                </a:path>
              </a:pathLst>
            </a:custGeom>
            <a:solidFill>
              <a:srgbClr val="80000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8218" name="Group 121"/>
            <p:cNvGrpSpPr/>
            <p:nvPr/>
          </p:nvGrpSpPr>
          <p:grpSpPr>
            <a:xfrm>
              <a:off x="71" y="132"/>
              <a:ext cx="105" cy="157"/>
              <a:chOff x="0" y="0"/>
              <a:chExt cx="105" cy="157"/>
            </a:xfrm>
          </p:grpSpPr>
          <p:sp>
            <p:nvSpPr>
              <p:cNvPr id="8233" name="未知"/>
              <p:cNvSpPr/>
              <p:nvPr/>
            </p:nvSpPr>
            <p:spPr>
              <a:xfrm>
                <a:off x="0" y="0"/>
                <a:ext cx="105" cy="157"/>
              </a:xfrm>
              <a:custGeom>
                <a:avLst/>
                <a:gdLst/>
                <a:ahLst/>
                <a:cxnLst>
                  <a:cxn ang="0">
                    <a:pos x="81" y="2"/>
                  </a:cxn>
                  <a:cxn ang="0">
                    <a:pos x="66" y="0"/>
                  </a:cxn>
                  <a:cxn ang="0">
                    <a:pos x="56" y="1"/>
                  </a:cxn>
                  <a:cxn ang="0">
                    <a:pos x="44" y="2"/>
                  </a:cxn>
                  <a:cxn ang="0">
                    <a:pos x="38" y="3"/>
                  </a:cxn>
                  <a:cxn ang="0">
                    <a:pos x="34" y="7"/>
                  </a:cxn>
                  <a:cxn ang="0">
                    <a:pos x="30" y="6"/>
                  </a:cxn>
                  <a:cxn ang="0">
                    <a:pos x="24" y="11"/>
                  </a:cxn>
                  <a:cxn ang="0">
                    <a:pos x="19" y="15"/>
                  </a:cxn>
                  <a:cxn ang="0">
                    <a:pos x="16" y="20"/>
                  </a:cxn>
                  <a:cxn ang="0">
                    <a:pos x="12" y="27"/>
                  </a:cxn>
                  <a:cxn ang="0">
                    <a:pos x="10" y="33"/>
                  </a:cxn>
                  <a:cxn ang="0">
                    <a:pos x="8" y="45"/>
                  </a:cxn>
                  <a:cxn ang="0">
                    <a:pos x="6" y="53"/>
                  </a:cxn>
                  <a:cxn ang="0">
                    <a:pos x="6" y="66"/>
                  </a:cxn>
                  <a:cxn ang="0">
                    <a:pos x="9" y="75"/>
                  </a:cxn>
                  <a:cxn ang="0">
                    <a:pos x="8" y="81"/>
                  </a:cxn>
                  <a:cxn ang="0">
                    <a:pos x="6" y="97"/>
                  </a:cxn>
                  <a:cxn ang="0">
                    <a:pos x="4" y="104"/>
                  </a:cxn>
                  <a:cxn ang="0">
                    <a:pos x="3" y="111"/>
                  </a:cxn>
                  <a:cxn ang="0">
                    <a:pos x="1" y="116"/>
                  </a:cxn>
                  <a:cxn ang="0">
                    <a:pos x="0" y="122"/>
                  </a:cxn>
                  <a:cxn ang="0">
                    <a:pos x="1" y="128"/>
                  </a:cxn>
                  <a:cxn ang="0">
                    <a:pos x="3" y="134"/>
                  </a:cxn>
                  <a:cxn ang="0">
                    <a:pos x="9" y="138"/>
                  </a:cxn>
                  <a:cxn ang="0">
                    <a:pos x="19" y="147"/>
                  </a:cxn>
                  <a:cxn ang="0">
                    <a:pos x="24" y="148"/>
                  </a:cxn>
                  <a:cxn ang="0">
                    <a:pos x="31" y="150"/>
                  </a:cxn>
                  <a:cxn ang="0">
                    <a:pos x="37" y="152"/>
                  </a:cxn>
                  <a:cxn ang="0">
                    <a:pos x="41" y="155"/>
                  </a:cxn>
                  <a:cxn ang="0">
                    <a:pos x="64" y="156"/>
                  </a:cxn>
                  <a:cxn ang="0">
                    <a:pos x="79" y="138"/>
                  </a:cxn>
                  <a:cxn ang="0">
                    <a:pos x="85" y="121"/>
                  </a:cxn>
                  <a:cxn ang="0">
                    <a:pos x="104" y="121"/>
                  </a:cxn>
                  <a:cxn ang="0">
                    <a:pos x="103" y="97"/>
                  </a:cxn>
                  <a:cxn ang="0">
                    <a:pos x="99" y="70"/>
                  </a:cxn>
                  <a:cxn ang="0">
                    <a:pos x="93" y="36"/>
                  </a:cxn>
                  <a:cxn ang="0">
                    <a:pos x="90" y="20"/>
                  </a:cxn>
                  <a:cxn ang="0">
                    <a:pos x="81" y="2"/>
                  </a:cxn>
                </a:cxnLst>
                <a:rect l="0" t="0" r="0" b="0"/>
                <a:pathLst>
                  <a:path w="105" h="157">
                    <a:moveTo>
                      <a:pt x="81" y="2"/>
                    </a:moveTo>
                    <a:lnTo>
                      <a:pt x="66" y="0"/>
                    </a:lnTo>
                    <a:lnTo>
                      <a:pt x="56" y="1"/>
                    </a:lnTo>
                    <a:lnTo>
                      <a:pt x="44" y="2"/>
                    </a:lnTo>
                    <a:lnTo>
                      <a:pt x="38" y="3"/>
                    </a:lnTo>
                    <a:lnTo>
                      <a:pt x="34" y="7"/>
                    </a:lnTo>
                    <a:lnTo>
                      <a:pt x="30" y="6"/>
                    </a:lnTo>
                    <a:lnTo>
                      <a:pt x="24" y="11"/>
                    </a:lnTo>
                    <a:lnTo>
                      <a:pt x="19" y="15"/>
                    </a:lnTo>
                    <a:lnTo>
                      <a:pt x="16" y="20"/>
                    </a:lnTo>
                    <a:lnTo>
                      <a:pt x="12" y="27"/>
                    </a:lnTo>
                    <a:lnTo>
                      <a:pt x="10" y="33"/>
                    </a:lnTo>
                    <a:lnTo>
                      <a:pt x="8" y="45"/>
                    </a:lnTo>
                    <a:lnTo>
                      <a:pt x="6" y="53"/>
                    </a:lnTo>
                    <a:lnTo>
                      <a:pt x="6" y="66"/>
                    </a:lnTo>
                    <a:lnTo>
                      <a:pt x="9" y="75"/>
                    </a:lnTo>
                    <a:lnTo>
                      <a:pt x="8" y="81"/>
                    </a:lnTo>
                    <a:lnTo>
                      <a:pt x="6" y="97"/>
                    </a:lnTo>
                    <a:lnTo>
                      <a:pt x="4" y="104"/>
                    </a:lnTo>
                    <a:lnTo>
                      <a:pt x="3" y="111"/>
                    </a:lnTo>
                    <a:lnTo>
                      <a:pt x="1" y="116"/>
                    </a:lnTo>
                    <a:lnTo>
                      <a:pt x="0" y="122"/>
                    </a:lnTo>
                    <a:lnTo>
                      <a:pt x="1" y="128"/>
                    </a:lnTo>
                    <a:lnTo>
                      <a:pt x="3" y="134"/>
                    </a:lnTo>
                    <a:lnTo>
                      <a:pt x="9" y="138"/>
                    </a:lnTo>
                    <a:lnTo>
                      <a:pt x="19" y="147"/>
                    </a:lnTo>
                    <a:lnTo>
                      <a:pt x="24" y="148"/>
                    </a:lnTo>
                    <a:lnTo>
                      <a:pt x="31" y="150"/>
                    </a:lnTo>
                    <a:lnTo>
                      <a:pt x="37" y="152"/>
                    </a:lnTo>
                    <a:lnTo>
                      <a:pt x="41" y="155"/>
                    </a:lnTo>
                    <a:lnTo>
                      <a:pt x="64" y="156"/>
                    </a:lnTo>
                    <a:lnTo>
                      <a:pt x="79" y="138"/>
                    </a:lnTo>
                    <a:lnTo>
                      <a:pt x="85" y="121"/>
                    </a:lnTo>
                    <a:lnTo>
                      <a:pt x="104" y="121"/>
                    </a:lnTo>
                    <a:lnTo>
                      <a:pt x="103" y="97"/>
                    </a:lnTo>
                    <a:lnTo>
                      <a:pt x="99" y="70"/>
                    </a:lnTo>
                    <a:lnTo>
                      <a:pt x="93" y="36"/>
                    </a:lnTo>
                    <a:lnTo>
                      <a:pt x="90" y="20"/>
                    </a:lnTo>
                    <a:lnTo>
                      <a:pt x="81" y="2"/>
                    </a:lnTo>
                  </a:path>
                </a:pathLst>
              </a:custGeom>
              <a:solidFill>
                <a:srgbClr val="FF5F7F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234" name="未知"/>
              <p:cNvSpPr/>
              <p:nvPr/>
            </p:nvSpPr>
            <p:spPr>
              <a:xfrm>
                <a:off x="32" y="106"/>
                <a:ext cx="48" cy="51"/>
              </a:xfrm>
              <a:custGeom>
                <a:avLst/>
                <a:gdLst/>
                <a:ahLst/>
                <a:cxnLst>
                  <a:cxn ang="0">
                    <a:pos x="44" y="2"/>
                  </a:cxn>
                  <a:cxn ang="0">
                    <a:pos x="27" y="1"/>
                  </a:cxn>
                  <a:cxn ang="0">
                    <a:pos x="10" y="0"/>
                  </a:cxn>
                  <a:cxn ang="0">
                    <a:pos x="7" y="4"/>
                  </a:cxn>
                  <a:cxn ang="0">
                    <a:pos x="5" y="6"/>
                  </a:cxn>
                  <a:cxn ang="0">
                    <a:pos x="3" y="10"/>
                  </a:cxn>
                  <a:cxn ang="0">
                    <a:pos x="1" y="15"/>
                  </a:cxn>
                  <a:cxn ang="0">
                    <a:pos x="0" y="20"/>
                  </a:cxn>
                  <a:cxn ang="0">
                    <a:pos x="0" y="24"/>
                  </a:cxn>
                  <a:cxn ang="0">
                    <a:pos x="1" y="30"/>
                  </a:cxn>
                  <a:cxn ang="0">
                    <a:pos x="3" y="37"/>
                  </a:cxn>
                  <a:cxn ang="0">
                    <a:pos x="5" y="42"/>
                  </a:cxn>
                  <a:cxn ang="0">
                    <a:pos x="5" y="47"/>
                  </a:cxn>
                  <a:cxn ang="0">
                    <a:pos x="34" y="50"/>
                  </a:cxn>
                  <a:cxn ang="0">
                    <a:pos x="46" y="33"/>
                  </a:cxn>
                  <a:cxn ang="0">
                    <a:pos x="47" y="28"/>
                  </a:cxn>
                  <a:cxn ang="0">
                    <a:pos x="44" y="2"/>
                  </a:cxn>
                </a:cxnLst>
                <a:rect l="0" t="0" r="0" b="0"/>
                <a:pathLst>
                  <a:path w="48" h="51">
                    <a:moveTo>
                      <a:pt x="44" y="2"/>
                    </a:moveTo>
                    <a:lnTo>
                      <a:pt x="27" y="1"/>
                    </a:lnTo>
                    <a:lnTo>
                      <a:pt x="10" y="0"/>
                    </a:lnTo>
                    <a:lnTo>
                      <a:pt x="7" y="4"/>
                    </a:lnTo>
                    <a:lnTo>
                      <a:pt x="5" y="6"/>
                    </a:lnTo>
                    <a:lnTo>
                      <a:pt x="3" y="10"/>
                    </a:lnTo>
                    <a:lnTo>
                      <a:pt x="1" y="15"/>
                    </a:lnTo>
                    <a:lnTo>
                      <a:pt x="0" y="20"/>
                    </a:lnTo>
                    <a:lnTo>
                      <a:pt x="0" y="24"/>
                    </a:lnTo>
                    <a:lnTo>
                      <a:pt x="1" y="30"/>
                    </a:lnTo>
                    <a:lnTo>
                      <a:pt x="3" y="37"/>
                    </a:lnTo>
                    <a:lnTo>
                      <a:pt x="5" y="42"/>
                    </a:lnTo>
                    <a:lnTo>
                      <a:pt x="5" y="47"/>
                    </a:lnTo>
                    <a:lnTo>
                      <a:pt x="34" y="50"/>
                    </a:lnTo>
                    <a:lnTo>
                      <a:pt x="46" y="33"/>
                    </a:lnTo>
                    <a:lnTo>
                      <a:pt x="47" y="28"/>
                    </a:lnTo>
                    <a:lnTo>
                      <a:pt x="44" y="2"/>
                    </a:lnTo>
                  </a:path>
                </a:pathLst>
              </a:custGeom>
              <a:solidFill>
                <a:srgbClr val="DF1F3F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235" name="未知"/>
              <p:cNvSpPr/>
              <p:nvPr/>
            </p:nvSpPr>
            <p:spPr>
              <a:xfrm>
                <a:off x="10" y="10"/>
                <a:ext cx="45" cy="101"/>
              </a:xfrm>
              <a:custGeom>
                <a:avLst/>
                <a:gdLst/>
                <a:ahLst/>
                <a:cxnLst>
                  <a:cxn ang="0">
                    <a:pos x="28" y="0"/>
                  </a:cxn>
                  <a:cxn ang="0">
                    <a:pos x="36" y="12"/>
                  </a:cxn>
                  <a:cxn ang="0">
                    <a:pos x="41" y="26"/>
                  </a:cxn>
                  <a:cxn ang="0">
                    <a:pos x="43" y="41"/>
                  </a:cxn>
                  <a:cxn ang="0">
                    <a:pos x="44" y="58"/>
                  </a:cxn>
                  <a:cxn ang="0">
                    <a:pos x="43" y="79"/>
                  </a:cxn>
                  <a:cxn ang="0">
                    <a:pos x="41" y="88"/>
                  </a:cxn>
                  <a:cxn ang="0">
                    <a:pos x="30" y="95"/>
                  </a:cxn>
                  <a:cxn ang="0">
                    <a:pos x="25" y="92"/>
                  </a:cxn>
                  <a:cxn ang="0">
                    <a:pos x="19" y="91"/>
                  </a:cxn>
                  <a:cxn ang="0">
                    <a:pos x="14" y="92"/>
                  </a:cxn>
                  <a:cxn ang="0">
                    <a:pos x="11" y="96"/>
                  </a:cxn>
                  <a:cxn ang="0">
                    <a:pos x="5" y="99"/>
                  </a:cxn>
                  <a:cxn ang="0">
                    <a:pos x="0" y="100"/>
                  </a:cxn>
                  <a:cxn ang="0">
                    <a:pos x="8" y="94"/>
                  </a:cxn>
                  <a:cxn ang="0">
                    <a:pos x="12" y="92"/>
                  </a:cxn>
                  <a:cxn ang="0">
                    <a:pos x="16" y="89"/>
                  </a:cxn>
                  <a:cxn ang="0">
                    <a:pos x="20" y="89"/>
                  </a:cxn>
                  <a:cxn ang="0">
                    <a:pos x="25" y="84"/>
                  </a:cxn>
                  <a:cxn ang="0">
                    <a:pos x="20" y="79"/>
                  </a:cxn>
                  <a:cxn ang="0">
                    <a:pos x="27" y="81"/>
                  </a:cxn>
                  <a:cxn ang="0">
                    <a:pos x="22" y="66"/>
                  </a:cxn>
                  <a:cxn ang="0">
                    <a:pos x="18" y="55"/>
                  </a:cxn>
                  <a:cxn ang="0">
                    <a:pos x="17" y="46"/>
                  </a:cxn>
                  <a:cxn ang="0">
                    <a:pos x="19" y="34"/>
                  </a:cxn>
                  <a:cxn ang="0">
                    <a:pos x="22" y="48"/>
                  </a:cxn>
                  <a:cxn ang="0">
                    <a:pos x="29" y="63"/>
                  </a:cxn>
                  <a:cxn ang="0">
                    <a:pos x="37" y="80"/>
                  </a:cxn>
                  <a:cxn ang="0">
                    <a:pos x="37" y="57"/>
                  </a:cxn>
                  <a:cxn ang="0">
                    <a:pos x="36" y="42"/>
                  </a:cxn>
                  <a:cxn ang="0">
                    <a:pos x="34" y="19"/>
                  </a:cxn>
                  <a:cxn ang="0">
                    <a:pos x="28" y="0"/>
                  </a:cxn>
                </a:cxnLst>
                <a:rect l="0" t="0" r="0" b="0"/>
                <a:pathLst>
                  <a:path w="45" h="101">
                    <a:moveTo>
                      <a:pt x="28" y="0"/>
                    </a:moveTo>
                    <a:lnTo>
                      <a:pt x="36" y="12"/>
                    </a:lnTo>
                    <a:lnTo>
                      <a:pt x="41" y="26"/>
                    </a:lnTo>
                    <a:lnTo>
                      <a:pt x="43" y="41"/>
                    </a:lnTo>
                    <a:lnTo>
                      <a:pt x="44" y="58"/>
                    </a:lnTo>
                    <a:lnTo>
                      <a:pt x="43" y="79"/>
                    </a:lnTo>
                    <a:lnTo>
                      <a:pt x="41" y="88"/>
                    </a:lnTo>
                    <a:lnTo>
                      <a:pt x="30" y="95"/>
                    </a:lnTo>
                    <a:lnTo>
                      <a:pt x="25" y="92"/>
                    </a:lnTo>
                    <a:lnTo>
                      <a:pt x="19" y="91"/>
                    </a:lnTo>
                    <a:lnTo>
                      <a:pt x="14" y="92"/>
                    </a:lnTo>
                    <a:lnTo>
                      <a:pt x="11" y="96"/>
                    </a:lnTo>
                    <a:lnTo>
                      <a:pt x="5" y="99"/>
                    </a:lnTo>
                    <a:lnTo>
                      <a:pt x="0" y="100"/>
                    </a:lnTo>
                    <a:lnTo>
                      <a:pt x="8" y="94"/>
                    </a:lnTo>
                    <a:lnTo>
                      <a:pt x="12" y="92"/>
                    </a:lnTo>
                    <a:lnTo>
                      <a:pt x="16" y="89"/>
                    </a:lnTo>
                    <a:lnTo>
                      <a:pt x="20" y="89"/>
                    </a:lnTo>
                    <a:lnTo>
                      <a:pt x="25" y="84"/>
                    </a:lnTo>
                    <a:lnTo>
                      <a:pt x="20" y="79"/>
                    </a:lnTo>
                    <a:lnTo>
                      <a:pt x="27" y="81"/>
                    </a:lnTo>
                    <a:lnTo>
                      <a:pt x="22" y="66"/>
                    </a:lnTo>
                    <a:lnTo>
                      <a:pt x="18" y="55"/>
                    </a:lnTo>
                    <a:lnTo>
                      <a:pt x="17" y="46"/>
                    </a:lnTo>
                    <a:lnTo>
                      <a:pt x="19" y="34"/>
                    </a:lnTo>
                    <a:lnTo>
                      <a:pt x="22" y="48"/>
                    </a:lnTo>
                    <a:lnTo>
                      <a:pt x="29" y="63"/>
                    </a:lnTo>
                    <a:lnTo>
                      <a:pt x="37" y="80"/>
                    </a:lnTo>
                    <a:lnTo>
                      <a:pt x="37" y="57"/>
                    </a:lnTo>
                    <a:lnTo>
                      <a:pt x="36" y="42"/>
                    </a:lnTo>
                    <a:lnTo>
                      <a:pt x="34" y="19"/>
                    </a:lnTo>
                    <a:lnTo>
                      <a:pt x="28" y="0"/>
                    </a:lnTo>
                  </a:path>
                </a:pathLst>
              </a:custGeom>
              <a:solidFill>
                <a:srgbClr val="DF3F5F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8219" name="未知"/>
            <p:cNvSpPr/>
            <p:nvPr/>
          </p:nvSpPr>
          <p:spPr>
            <a:xfrm>
              <a:off x="194" y="198"/>
              <a:ext cx="129" cy="63"/>
            </a:xfrm>
            <a:custGeom>
              <a:avLst/>
              <a:gdLst/>
              <a:ahLst/>
              <a:cxnLst>
                <a:cxn ang="0">
                  <a:pos x="0" y="50"/>
                </a:cxn>
                <a:cxn ang="0">
                  <a:pos x="49" y="0"/>
                </a:cxn>
                <a:cxn ang="0">
                  <a:pos x="128" y="19"/>
                </a:cxn>
                <a:cxn ang="0">
                  <a:pos x="96" y="55"/>
                </a:cxn>
                <a:cxn ang="0">
                  <a:pos x="76" y="59"/>
                </a:cxn>
                <a:cxn ang="0">
                  <a:pos x="55" y="62"/>
                </a:cxn>
                <a:cxn ang="0">
                  <a:pos x="10" y="60"/>
                </a:cxn>
                <a:cxn ang="0">
                  <a:pos x="0" y="50"/>
                </a:cxn>
              </a:cxnLst>
              <a:rect l="0" t="0" r="0" b="0"/>
              <a:pathLst>
                <a:path w="129" h="63">
                  <a:moveTo>
                    <a:pt x="0" y="50"/>
                  </a:moveTo>
                  <a:lnTo>
                    <a:pt x="49" y="0"/>
                  </a:lnTo>
                  <a:lnTo>
                    <a:pt x="128" y="19"/>
                  </a:lnTo>
                  <a:lnTo>
                    <a:pt x="96" y="55"/>
                  </a:lnTo>
                  <a:lnTo>
                    <a:pt x="76" y="59"/>
                  </a:lnTo>
                  <a:lnTo>
                    <a:pt x="55" y="62"/>
                  </a:lnTo>
                  <a:lnTo>
                    <a:pt x="10" y="60"/>
                  </a:lnTo>
                  <a:lnTo>
                    <a:pt x="0" y="50"/>
                  </a:lnTo>
                </a:path>
              </a:pathLst>
            </a:custGeom>
            <a:solidFill>
              <a:srgbClr val="9F9F9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20" name="未知"/>
            <p:cNvSpPr/>
            <p:nvPr/>
          </p:nvSpPr>
          <p:spPr>
            <a:xfrm>
              <a:off x="131" y="236"/>
              <a:ext cx="108" cy="41"/>
            </a:xfrm>
            <a:custGeom>
              <a:avLst/>
              <a:gdLst/>
              <a:ahLst/>
              <a:cxnLst>
                <a:cxn ang="0">
                  <a:pos x="6" y="10"/>
                </a:cxn>
                <a:cxn ang="0">
                  <a:pos x="46" y="5"/>
                </a:cxn>
                <a:cxn ang="0">
                  <a:pos x="54" y="2"/>
                </a:cxn>
                <a:cxn ang="0">
                  <a:pos x="58" y="1"/>
                </a:cxn>
                <a:cxn ang="0">
                  <a:pos x="63" y="0"/>
                </a:cxn>
                <a:cxn ang="0">
                  <a:pos x="69" y="1"/>
                </a:cxn>
                <a:cxn ang="0">
                  <a:pos x="76" y="2"/>
                </a:cxn>
                <a:cxn ang="0">
                  <a:pos x="81" y="3"/>
                </a:cxn>
                <a:cxn ang="0">
                  <a:pos x="90" y="4"/>
                </a:cxn>
                <a:cxn ang="0">
                  <a:pos x="95" y="4"/>
                </a:cxn>
                <a:cxn ang="0">
                  <a:pos x="99" y="4"/>
                </a:cxn>
                <a:cxn ang="0">
                  <a:pos x="103" y="5"/>
                </a:cxn>
                <a:cxn ang="0">
                  <a:pos x="106" y="6"/>
                </a:cxn>
                <a:cxn ang="0">
                  <a:pos x="107" y="8"/>
                </a:cxn>
                <a:cxn ang="0">
                  <a:pos x="105" y="9"/>
                </a:cxn>
                <a:cxn ang="0">
                  <a:pos x="99" y="10"/>
                </a:cxn>
                <a:cxn ang="0">
                  <a:pos x="96" y="10"/>
                </a:cxn>
                <a:cxn ang="0">
                  <a:pos x="96" y="14"/>
                </a:cxn>
                <a:cxn ang="0">
                  <a:pos x="94" y="16"/>
                </a:cxn>
                <a:cxn ang="0">
                  <a:pos x="93" y="16"/>
                </a:cxn>
                <a:cxn ang="0">
                  <a:pos x="92" y="19"/>
                </a:cxn>
                <a:cxn ang="0">
                  <a:pos x="90" y="20"/>
                </a:cxn>
                <a:cxn ang="0">
                  <a:pos x="88" y="21"/>
                </a:cxn>
                <a:cxn ang="0">
                  <a:pos x="86" y="23"/>
                </a:cxn>
                <a:cxn ang="0">
                  <a:pos x="84" y="24"/>
                </a:cxn>
                <a:cxn ang="0">
                  <a:pos x="78" y="27"/>
                </a:cxn>
                <a:cxn ang="0">
                  <a:pos x="74" y="28"/>
                </a:cxn>
                <a:cxn ang="0">
                  <a:pos x="64" y="29"/>
                </a:cxn>
                <a:cxn ang="0">
                  <a:pos x="57" y="28"/>
                </a:cxn>
                <a:cxn ang="0">
                  <a:pos x="53" y="26"/>
                </a:cxn>
                <a:cxn ang="0">
                  <a:pos x="51" y="26"/>
                </a:cxn>
                <a:cxn ang="0">
                  <a:pos x="47" y="26"/>
                </a:cxn>
                <a:cxn ang="0">
                  <a:pos x="41" y="27"/>
                </a:cxn>
                <a:cxn ang="0">
                  <a:pos x="35" y="28"/>
                </a:cxn>
                <a:cxn ang="0">
                  <a:pos x="13" y="35"/>
                </a:cxn>
                <a:cxn ang="0">
                  <a:pos x="3" y="40"/>
                </a:cxn>
                <a:cxn ang="0">
                  <a:pos x="0" y="32"/>
                </a:cxn>
                <a:cxn ang="0">
                  <a:pos x="0" y="26"/>
                </a:cxn>
                <a:cxn ang="0">
                  <a:pos x="0" y="22"/>
                </a:cxn>
                <a:cxn ang="0">
                  <a:pos x="2" y="17"/>
                </a:cxn>
                <a:cxn ang="0">
                  <a:pos x="6" y="10"/>
                </a:cxn>
              </a:cxnLst>
              <a:rect l="0" t="0" r="0" b="0"/>
              <a:pathLst>
                <a:path w="108" h="41">
                  <a:moveTo>
                    <a:pt x="6" y="10"/>
                  </a:moveTo>
                  <a:lnTo>
                    <a:pt x="46" y="5"/>
                  </a:lnTo>
                  <a:lnTo>
                    <a:pt x="54" y="2"/>
                  </a:lnTo>
                  <a:lnTo>
                    <a:pt x="58" y="1"/>
                  </a:lnTo>
                  <a:lnTo>
                    <a:pt x="63" y="0"/>
                  </a:lnTo>
                  <a:lnTo>
                    <a:pt x="69" y="1"/>
                  </a:lnTo>
                  <a:lnTo>
                    <a:pt x="76" y="2"/>
                  </a:lnTo>
                  <a:lnTo>
                    <a:pt x="81" y="3"/>
                  </a:lnTo>
                  <a:lnTo>
                    <a:pt x="90" y="4"/>
                  </a:lnTo>
                  <a:lnTo>
                    <a:pt x="95" y="4"/>
                  </a:lnTo>
                  <a:lnTo>
                    <a:pt x="99" y="4"/>
                  </a:lnTo>
                  <a:lnTo>
                    <a:pt x="103" y="5"/>
                  </a:lnTo>
                  <a:lnTo>
                    <a:pt x="106" y="6"/>
                  </a:lnTo>
                  <a:lnTo>
                    <a:pt x="107" y="8"/>
                  </a:lnTo>
                  <a:lnTo>
                    <a:pt x="105" y="9"/>
                  </a:lnTo>
                  <a:lnTo>
                    <a:pt x="99" y="10"/>
                  </a:lnTo>
                  <a:lnTo>
                    <a:pt x="96" y="10"/>
                  </a:lnTo>
                  <a:lnTo>
                    <a:pt x="96" y="14"/>
                  </a:lnTo>
                  <a:lnTo>
                    <a:pt x="94" y="16"/>
                  </a:lnTo>
                  <a:lnTo>
                    <a:pt x="93" y="16"/>
                  </a:lnTo>
                  <a:lnTo>
                    <a:pt x="92" y="19"/>
                  </a:lnTo>
                  <a:lnTo>
                    <a:pt x="90" y="20"/>
                  </a:lnTo>
                  <a:lnTo>
                    <a:pt x="88" y="21"/>
                  </a:lnTo>
                  <a:lnTo>
                    <a:pt x="86" y="23"/>
                  </a:lnTo>
                  <a:lnTo>
                    <a:pt x="84" y="24"/>
                  </a:lnTo>
                  <a:lnTo>
                    <a:pt x="78" y="27"/>
                  </a:lnTo>
                  <a:lnTo>
                    <a:pt x="74" y="28"/>
                  </a:lnTo>
                  <a:lnTo>
                    <a:pt x="64" y="29"/>
                  </a:lnTo>
                  <a:lnTo>
                    <a:pt x="57" y="28"/>
                  </a:lnTo>
                  <a:lnTo>
                    <a:pt x="53" y="26"/>
                  </a:lnTo>
                  <a:lnTo>
                    <a:pt x="51" y="26"/>
                  </a:lnTo>
                  <a:lnTo>
                    <a:pt x="47" y="26"/>
                  </a:lnTo>
                  <a:lnTo>
                    <a:pt x="41" y="27"/>
                  </a:lnTo>
                  <a:lnTo>
                    <a:pt x="35" y="28"/>
                  </a:lnTo>
                  <a:lnTo>
                    <a:pt x="13" y="35"/>
                  </a:lnTo>
                  <a:lnTo>
                    <a:pt x="3" y="40"/>
                  </a:lnTo>
                  <a:lnTo>
                    <a:pt x="0" y="32"/>
                  </a:lnTo>
                  <a:lnTo>
                    <a:pt x="0" y="26"/>
                  </a:lnTo>
                  <a:lnTo>
                    <a:pt x="0" y="22"/>
                  </a:lnTo>
                  <a:lnTo>
                    <a:pt x="2" y="17"/>
                  </a:lnTo>
                  <a:lnTo>
                    <a:pt x="6" y="10"/>
                  </a:lnTo>
                </a:path>
              </a:pathLst>
            </a:custGeom>
            <a:solidFill>
              <a:srgbClr val="FFBFB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8221" name="Group 127"/>
            <p:cNvGrpSpPr/>
            <p:nvPr/>
          </p:nvGrpSpPr>
          <p:grpSpPr>
            <a:xfrm>
              <a:off x="110" y="24"/>
              <a:ext cx="120" cy="148"/>
              <a:chOff x="0" y="0"/>
              <a:chExt cx="120" cy="148"/>
            </a:xfrm>
          </p:grpSpPr>
          <p:grpSp>
            <p:nvGrpSpPr>
              <p:cNvPr id="8222" name="Group 128"/>
              <p:cNvGrpSpPr/>
              <p:nvPr/>
            </p:nvGrpSpPr>
            <p:grpSpPr>
              <a:xfrm>
                <a:off x="27" y="9"/>
                <a:ext cx="93" cy="139"/>
                <a:chOff x="0" y="0"/>
                <a:chExt cx="93" cy="139"/>
              </a:xfrm>
            </p:grpSpPr>
            <p:sp>
              <p:nvSpPr>
                <p:cNvPr id="8229" name="未知"/>
                <p:cNvSpPr/>
                <p:nvPr/>
              </p:nvSpPr>
              <p:spPr>
                <a:xfrm>
                  <a:off x="0" y="0"/>
                  <a:ext cx="93" cy="139"/>
                </a:xfrm>
                <a:custGeom>
                  <a:avLst/>
                  <a:gdLst/>
                  <a:ahLst/>
                  <a:cxnLst>
                    <a:cxn ang="0">
                      <a:pos x="67" y="5"/>
                    </a:cxn>
                    <a:cxn ang="0">
                      <a:pos x="75" y="11"/>
                    </a:cxn>
                    <a:cxn ang="0">
                      <a:pos x="79" y="20"/>
                    </a:cxn>
                    <a:cxn ang="0">
                      <a:pos x="81" y="30"/>
                    </a:cxn>
                    <a:cxn ang="0">
                      <a:pos x="81" y="40"/>
                    </a:cxn>
                    <a:cxn ang="0">
                      <a:pos x="83" y="48"/>
                    </a:cxn>
                    <a:cxn ang="0">
                      <a:pos x="90" y="56"/>
                    </a:cxn>
                    <a:cxn ang="0">
                      <a:pos x="92" y="59"/>
                    </a:cxn>
                    <a:cxn ang="0">
                      <a:pos x="90" y="61"/>
                    </a:cxn>
                    <a:cxn ang="0">
                      <a:pos x="86" y="63"/>
                    </a:cxn>
                    <a:cxn ang="0">
                      <a:pos x="87" y="67"/>
                    </a:cxn>
                    <a:cxn ang="0">
                      <a:pos x="83" y="69"/>
                    </a:cxn>
                    <a:cxn ang="0">
                      <a:pos x="77" y="71"/>
                    </a:cxn>
                    <a:cxn ang="0">
                      <a:pos x="86" y="74"/>
                    </a:cxn>
                    <a:cxn ang="0">
                      <a:pos x="84" y="81"/>
                    </a:cxn>
                    <a:cxn ang="0">
                      <a:pos x="84" y="88"/>
                    </a:cxn>
                    <a:cxn ang="0">
                      <a:pos x="81" y="91"/>
                    </a:cxn>
                    <a:cxn ang="0">
                      <a:pos x="74" y="93"/>
                    </a:cxn>
                    <a:cxn ang="0">
                      <a:pos x="62" y="95"/>
                    </a:cxn>
                    <a:cxn ang="0">
                      <a:pos x="56" y="98"/>
                    </a:cxn>
                    <a:cxn ang="0">
                      <a:pos x="60" y="134"/>
                    </a:cxn>
                    <a:cxn ang="0">
                      <a:pos x="41" y="138"/>
                    </a:cxn>
                    <a:cxn ang="0">
                      <a:pos x="26" y="135"/>
                    </a:cxn>
                    <a:cxn ang="0">
                      <a:pos x="13" y="84"/>
                    </a:cxn>
                    <a:cxn ang="0">
                      <a:pos x="4" y="69"/>
                    </a:cxn>
                    <a:cxn ang="0">
                      <a:pos x="1" y="57"/>
                    </a:cxn>
                    <a:cxn ang="0">
                      <a:pos x="0" y="41"/>
                    </a:cxn>
                    <a:cxn ang="0">
                      <a:pos x="3" y="26"/>
                    </a:cxn>
                    <a:cxn ang="0">
                      <a:pos x="8" y="14"/>
                    </a:cxn>
                    <a:cxn ang="0">
                      <a:pos x="19" y="4"/>
                    </a:cxn>
                    <a:cxn ang="0">
                      <a:pos x="34" y="0"/>
                    </a:cxn>
                    <a:cxn ang="0">
                      <a:pos x="50" y="0"/>
                    </a:cxn>
                  </a:cxnLst>
                  <a:rect l="0" t="0" r="0" b="0"/>
                  <a:pathLst>
                    <a:path w="93" h="139">
                      <a:moveTo>
                        <a:pt x="59" y="3"/>
                      </a:moveTo>
                      <a:lnTo>
                        <a:pt x="67" y="5"/>
                      </a:lnTo>
                      <a:lnTo>
                        <a:pt x="72" y="8"/>
                      </a:lnTo>
                      <a:lnTo>
                        <a:pt x="75" y="11"/>
                      </a:lnTo>
                      <a:lnTo>
                        <a:pt x="77" y="15"/>
                      </a:lnTo>
                      <a:lnTo>
                        <a:pt x="79" y="20"/>
                      </a:lnTo>
                      <a:lnTo>
                        <a:pt x="80" y="24"/>
                      </a:lnTo>
                      <a:lnTo>
                        <a:pt x="81" y="30"/>
                      </a:lnTo>
                      <a:lnTo>
                        <a:pt x="82" y="37"/>
                      </a:lnTo>
                      <a:lnTo>
                        <a:pt x="81" y="40"/>
                      </a:lnTo>
                      <a:lnTo>
                        <a:pt x="81" y="44"/>
                      </a:lnTo>
                      <a:lnTo>
                        <a:pt x="83" y="48"/>
                      </a:lnTo>
                      <a:lnTo>
                        <a:pt x="89" y="54"/>
                      </a:lnTo>
                      <a:lnTo>
                        <a:pt x="90" y="56"/>
                      </a:lnTo>
                      <a:lnTo>
                        <a:pt x="92" y="57"/>
                      </a:lnTo>
                      <a:lnTo>
                        <a:pt x="92" y="59"/>
                      </a:lnTo>
                      <a:lnTo>
                        <a:pt x="91" y="60"/>
                      </a:lnTo>
                      <a:lnTo>
                        <a:pt x="90" y="61"/>
                      </a:lnTo>
                      <a:lnTo>
                        <a:pt x="87" y="62"/>
                      </a:lnTo>
                      <a:lnTo>
                        <a:pt x="86" y="63"/>
                      </a:lnTo>
                      <a:lnTo>
                        <a:pt x="87" y="65"/>
                      </a:lnTo>
                      <a:lnTo>
                        <a:pt x="87" y="67"/>
                      </a:lnTo>
                      <a:lnTo>
                        <a:pt x="85" y="68"/>
                      </a:lnTo>
                      <a:lnTo>
                        <a:pt x="83" y="69"/>
                      </a:lnTo>
                      <a:lnTo>
                        <a:pt x="79" y="71"/>
                      </a:lnTo>
                      <a:lnTo>
                        <a:pt x="77" y="71"/>
                      </a:lnTo>
                      <a:lnTo>
                        <a:pt x="85" y="73"/>
                      </a:lnTo>
                      <a:lnTo>
                        <a:pt x="86" y="74"/>
                      </a:lnTo>
                      <a:lnTo>
                        <a:pt x="84" y="77"/>
                      </a:lnTo>
                      <a:lnTo>
                        <a:pt x="84" y="81"/>
                      </a:lnTo>
                      <a:lnTo>
                        <a:pt x="84" y="86"/>
                      </a:lnTo>
                      <a:lnTo>
                        <a:pt x="84" y="88"/>
                      </a:lnTo>
                      <a:lnTo>
                        <a:pt x="83" y="90"/>
                      </a:lnTo>
                      <a:lnTo>
                        <a:pt x="81" y="91"/>
                      </a:lnTo>
                      <a:lnTo>
                        <a:pt x="77" y="92"/>
                      </a:lnTo>
                      <a:lnTo>
                        <a:pt x="74" y="93"/>
                      </a:lnTo>
                      <a:lnTo>
                        <a:pt x="66" y="94"/>
                      </a:lnTo>
                      <a:lnTo>
                        <a:pt x="62" y="95"/>
                      </a:lnTo>
                      <a:lnTo>
                        <a:pt x="58" y="96"/>
                      </a:lnTo>
                      <a:lnTo>
                        <a:pt x="56" y="98"/>
                      </a:lnTo>
                      <a:lnTo>
                        <a:pt x="47" y="109"/>
                      </a:lnTo>
                      <a:lnTo>
                        <a:pt x="60" y="134"/>
                      </a:lnTo>
                      <a:lnTo>
                        <a:pt x="53" y="136"/>
                      </a:lnTo>
                      <a:lnTo>
                        <a:pt x="41" y="138"/>
                      </a:lnTo>
                      <a:lnTo>
                        <a:pt x="32" y="138"/>
                      </a:lnTo>
                      <a:lnTo>
                        <a:pt x="26" y="135"/>
                      </a:lnTo>
                      <a:lnTo>
                        <a:pt x="13" y="97"/>
                      </a:lnTo>
                      <a:lnTo>
                        <a:pt x="13" y="84"/>
                      </a:lnTo>
                      <a:lnTo>
                        <a:pt x="9" y="77"/>
                      </a:lnTo>
                      <a:lnTo>
                        <a:pt x="4" y="69"/>
                      </a:lnTo>
                      <a:lnTo>
                        <a:pt x="2" y="64"/>
                      </a:lnTo>
                      <a:lnTo>
                        <a:pt x="1" y="57"/>
                      </a:lnTo>
                      <a:lnTo>
                        <a:pt x="0" y="50"/>
                      </a:lnTo>
                      <a:lnTo>
                        <a:pt x="0" y="41"/>
                      </a:lnTo>
                      <a:lnTo>
                        <a:pt x="1" y="33"/>
                      </a:lnTo>
                      <a:lnTo>
                        <a:pt x="3" y="26"/>
                      </a:lnTo>
                      <a:lnTo>
                        <a:pt x="5" y="20"/>
                      </a:lnTo>
                      <a:lnTo>
                        <a:pt x="8" y="14"/>
                      </a:lnTo>
                      <a:lnTo>
                        <a:pt x="13" y="8"/>
                      </a:lnTo>
                      <a:lnTo>
                        <a:pt x="19" y="4"/>
                      </a:lnTo>
                      <a:lnTo>
                        <a:pt x="26" y="1"/>
                      </a:lnTo>
                      <a:lnTo>
                        <a:pt x="34" y="0"/>
                      </a:lnTo>
                      <a:lnTo>
                        <a:pt x="41" y="0"/>
                      </a:lnTo>
                      <a:lnTo>
                        <a:pt x="50" y="0"/>
                      </a:lnTo>
                      <a:lnTo>
                        <a:pt x="59" y="3"/>
                      </a:lnTo>
                    </a:path>
                  </a:pathLst>
                </a:custGeom>
                <a:solidFill>
                  <a:srgbClr val="FFBFBF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grpSp>
              <p:nvGrpSpPr>
                <p:cNvPr id="8230" name="Group 130"/>
                <p:cNvGrpSpPr/>
                <p:nvPr/>
              </p:nvGrpSpPr>
              <p:grpSpPr>
                <a:xfrm>
                  <a:off x="40" y="82"/>
                  <a:ext cx="42" cy="49"/>
                  <a:chOff x="0" y="0"/>
                  <a:chExt cx="42" cy="49"/>
                </a:xfrm>
              </p:grpSpPr>
              <p:sp>
                <p:nvSpPr>
                  <p:cNvPr id="8231" name="未知"/>
                  <p:cNvSpPr/>
                  <p:nvPr/>
                </p:nvSpPr>
                <p:spPr>
                  <a:xfrm>
                    <a:off x="0" y="0"/>
                    <a:ext cx="42" cy="17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6" y="2"/>
                      </a:cxn>
                      <a:cxn ang="0">
                        <a:pos x="12" y="4"/>
                      </a:cxn>
                      <a:cxn ang="0">
                        <a:pos x="17" y="5"/>
                      </a:cxn>
                      <a:cxn ang="0">
                        <a:pos x="23" y="6"/>
                      </a:cxn>
                      <a:cxn ang="0">
                        <a:pos x="27" y="7"/>
                      </a:cxn>
                      <a:cxn ang="0">
                        <a:pos x="32" y="8"/>
                      </a:cxn>
                      <a:cxn ang="0">
                        <a:pos x="36" y="8"/>
                      </a:cxn>
                      <a:cxn ang="0">
                        <a:pos x="41" y="8"/>
                      </a:cxn>
                      <a:cxn ang="0">
                        <a:pos x="37" y="9"/>
                      </a:cxn>
                      <a:cxn ang="0">
                        <a:pos x="30" y="10"/>
                      </a:cxn>
                      <a:cxn ang="0">
                        <a:pos x="26" y="11"/>
                      </a:cxn>
                      <a:cxn ang="0">
                        <a:pos x="22" y="12"/>
                      </a:cxn>
                      <a:cxn ang="0">
                        <a:pos x="18" y="13"/>
                      </a:cxn>
                      <a:cxn ang="0">
                        <a:pos x="15" y="14"/>
                      </a:cxn>
                      <a:cxn ang="0">
                        <a:pos x="13" y="16"/>
                      </a:cxn>
                      <a:cxn ang="0">
                        <a:pos x="15" y="14"/>
                      </a:cxn>
                      <a:cxn ang="0">
                        <a:pos x="17" y="12"/>
                      </a:cxn>
                      <a:cxn ang="0">
                        <a:pos x="18" y="10"/>
                      </a:cxn>
                      <a:cxn ang="0">
                        <a:pos x="18" y="9"/>
                      </a:cxn>
                      <a:cxn ang="0">
                        <a:pos x="17" y="8"/>
                      </a:cxn>
                      <a:cxn ang="0">
                        <a:pos x="15" y="7"/>
                      </a:cxn>
                      <a:cxn ang="0">
                        <a:pos x="13" y="6"/>
                      </a:cxn>
                      <a:cxn ang="0">
                        <a:pos x="10" y="6"/>
                      </a:cxn>
                      <a:cxn ang="0">
                        <a:pos x="7" y="6"/>
                      </a:cxn>
                      <a:cxn ang="0">
                        <a:pos x="0" y="0"/>
                      </a:cxn>
                    </a:cxnLst>
                    <a:rect l="0" t="0" r="0" b="0"/>
                    <a:pathLst>
                      <a:path w="42" h="17">
                        <a:moveTo>
                          <a:pt x="0" y="0"/>
                        </a:moveTo>
                        <a:lnTo>
                          <a:pt x="6" y="2"/>
                        </a:lnTo>
                        <a:lnTo>
                          <a:pt x="12" y="4"/>
                        </a:lnTo>
                        <a:lnTo>
                          <a:pt x="17" y="5"/>
                        </a:lnTo>
                        <a:lnTo>
                          <a:pt x="23" y="6"/>
                        </a:lnTo>
                        <a:lnTo>
                          <a:pt x="27" y="7"/>
                        </a:lnTo>
                        <a:lnTo>
                          <a:pt x="32" y="8"/>
                        </a:lnTo>
                        <a:lnTo>
                          <a:pt x="36" y="8"/>
                        </a:lnTo>
                        <a:lnTo>
                          <a:pt x="41" y="8"/>
                        </a:lnTo>
                        <a:lnTo>
                          <a:pt x="37" y="9"/>
                        </a:lnTo>
                        <a:lnTo>
                          <a:pt x="30" y="10"/>
                        </a:lnTo>
                        <a:lnTo>
                          <a:pt x="26" y="11"/>
                        </a:lnTo>
                        <a:lnTo>
                          <a:pt x="22" y="12"/>
                        </a:lnTo>
                        <a:lnTo>
                          <a:pt x="18" y="13"/>
                        </a:lnTo>
                        <a:lnTo>
                          <a:pt x="15" y="14"/>
                        </a:lnTo>
                        <a:lnTo>
                          <a:pt x="13" y="16"/>
                        </a:lnTo>
                        <a:lnTo>
                          <a:pt x="15" y="14"/>
                        </a:lnTo>
                        <a:lnTo>
                          <a:pt x="17" y="12"/>
                        </a:lnTo>
                        <a:lnTo>
                          <a:pt x="18" y="10"/>
                        </a:lnTo>
                        <a:lnTo>
                          <a:pt x="18" y="9"/>
                        </a:lnTo>
                        <a:lnTo>
                          <a:pt x="17" y="8"/>
                        </a:lnTo>
                        <a:lnTo>
                          <a:pt x="15" y="7"/>
                        </a:lnTo>
                        <a:lnTo>
                          <a:pt x="13" y="6"/>
                        </a:lnTo>
                        <a:lnTo>
                          <a:pt x="10" y="6"/>
                        </a:lnTo>
                        <a:lnTo>
                          <a:pt x="7" y="6"/>
                        </a:lnTo>
                        <a:lnTo>
                          <a:pt x="0" y="0"/>
                        </a:lnTo>
                      </a:path>
                    </a:pathLst>
                  </a:custGeom>
                  <a:solidFill>
                    <a:srgbClr val="FF9F9F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8232" name="未知"/>
                  <p:cNvSpPr/>
                  <p:nvPr/>
                </p:nvSpPr>
                <p:spPr>
                  <a:xfrm>
                    <a:off x="0" y="25"/>
                    <a:ext cx="17" cy="24"/>
                  </a:xfrm>
                  <a:custGeom>
                    <a:avLst/>
                    <a:gdLst/>
                    <a:ahLst/>
                    <a:cxnLst>
                      <a:cxn ang="0">
                        <a:pos x="10" y="3"/>
                      </a:cxn>
                      <a:cxn ang="0">
                        <a:pos x="10" y="1"/>
                      </a:cxn>
                      <a:cxn ang="0">
                        <a:pos x="8" y="0"/>
                      </a:cxn>
                      <a:cxn ang="0">
                        <a:pos x="6" y="0"/>
                      </a:cxn>
                      <a:cxn ang="0">
                        <a:pos x="4" y="1"/>
                      </a:cxn>
                      <a:cxn ang="0">
                        <a:pos x="2" y="2"/>
                      </a:cxn>
                      <a:cxn ang="0">
                        <a:pos x="0" y="4"/>
                      </a:cxn>
                      <a:cxn ang="0">
                        <a:pos x="0" y="6"/>
                      </a:cxn>
                      <a:cxn ang="0">
                        <a:pos x="0" y="13"/>
                      </a:cxn>
                      <a:cxn ang="0">
                        <a:pos x="2" y="16"/>
                      </a:cxn>
                      <a:cxn ang="0">
                        <a:pos x="2" y="17"/>
                      </a:cxn>
                      <a:cxn ang="0">
                        <a:pos x="14" y="23"/>
                      </a:cxn>
                      <a:cxn ang="0">
                        <a:pos x="16" y="17"/>
                      </a:cxn>
                      <a:cxn ang="0">
                        <a:pos x="12" y="14"/>
                      </a:cxn>
                      <a:cxn ang="0">
                        <a:pos x="12" y="16"/>
                      </a:cxn>
                      <a:cxn ang="0">
                        <a:pos x="12" y="19"/>
                      </a:cxn>
                      <a:cxn ang="0">
                        <a:pos x="4" y="14"/>
                      </a:cxn>
                      <a:cxn ang="0">
                        <a:pos x="4" y="13"/>
                      </a:cxn>
                      <a:cxn ang="0">
                        <a:pos x="2" y="10"/>
                      </a:cxn>
                      <a:cxn ang="0">
                        <a:pos x="4" y="7"/>
                      </a:cxn>
                      <a:cxn ang="0">
                        <a:pos x="6" y="4"/>
                      </a:cxn>
                      <a:cxn ang="0">
                        <a:pos x="10" y="3"/>
                      </a:cxn>
                    </a:cxnLst>
                    <a:rect l="0" t="0" r="0" b="0"/>
                    <a:pathLst>
                      <a:path w="17" h="24">
                        <a:moveTo>
                          <a:pt x="10" y="3"/>
                        </a:moveTo>
                        <a:lnTo>
                          <a:pt x="10" y="1"/>
                        </a:lnTo>
                        <a:lnTo>
                          <a:pt x="8" y="0"/>
                        </a:lnTo>
                        <a:lnTo>
                          <a:pt x="6" y="0"/>
                        </a:lnTo>
                        <a:lnTo>
                          <a:pt x="4" y="1"/>
                        </a:lnTo>
                        <a:lnTo>
                          <a:pt x="2" y="2"/>
                        </a:lnTo>
                        <a:lnTo>
                          <a:pt x="0" y="4"/>
                        </a:lnTo>
                        <a:lnTo>
                          <a:pt x="0" y="6"/>
                        </a:lnTo>
                        <a:lnTo>
                          <a:pt x="0" y="13"/>
                        </a:lnTo>
                        <a:lnTo>
                          <a:pt x="2" y="16"/>
                        </a:lnTo>
                        <a:lnTo>
                          <a:pt x="2" y="17"/>
                        </a:lnTo>
                        <a:lnTo>
                          <a:pt x="14" y="23"/>
                        </a:lnTo>
                        <a:lnTo>
                          <a:pt x="16" y="17"/>
                        </a:lnTo>
                        <a:lnTo>
                          <a:pt x="12" y="14"/>
                        </a:lnTo>
                        <a:lnTo>
                          <a:pt x="12" y="16"/>
                        </a:lnTo>
                        <a:lnTo>
                          <a:pt x="12" y="19"/>
                        </a:lnTo>
                        <a:lnTo>
                          <a:pt x="4" y="14"/>
                        </a:lnTo>
                        <a:lnTo>
                          <a:pt x="4" y="13"/>
                        </a:lnTo>
                        <a:lnTo>
                          <a:pt x="2" y="10"/>
                        </a:lnTo>
                        <a:lnTo>
                          <a:pt x="4" y="7"/>
                        </a:lnTo>
                        <a:lnTo>
                          <a:pt x="6" y="4"/>
                        </a:lnTo>
                        <a:lnTo>
                          <a:pt x="10" y="3"/>
                        </a:lnTo>
                      </a:path>
                    </a:pathLst>
                  </a:custGeom>
                  <a:solidFill>
                    <a:srgbClr val="FF9F9F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</p:grpSp>
          </p:grpSp>
          <p:sp>
            <p:nvSpPr>
              <p:cNvPr id="8223" name="未知"/>
              <p:cNvSpPr/>
              <p:nvPr/>
            </p:nvSpPr>
            <p:spPr>
              <a:xfrm>
                <a:off x="92" y="54"/>
                <a:ext cx="17" cy="17"/>
              </a:xfrm>
              <a:custGeom>
                <a:avLst/>
                <a:gdLst/>
                <a:ahLst/>
                <a:cxnLst>
                  <a:cxn ang="0">
                    <a:pos x="13" y="0"/>
                  </a:cxn>
                  <a:cxn ang="0">
                    <a:pos x="8" y="4"/>
                  </a:cxn>
                  <a:cxn ang="0">
                    <a:pos x="0" y="8"/>
                  </a:cxn>
                  <a:cxn ang="0">
                    <a:pos x="5" y="16"/>
                  </a:cxn>
                  <a:cxn ang="0">
                    <a:pos x="13" y="16"/>
                  </a:cxn>
                  <a:cxn ang="0">
                    <a:pos x="16" y="16"/>
                  </a:cxn>
                  <a:cxn ang="0">
                    <a:pos x="13" y="0"/>
                  </a:cxn>
                </a:cxnLst>
                <a:rect l="0" t="0" r="0" b="0"/>
                <a:pathLst>
                  <a:path w="17" h="17">
                    <a:moveTo>
                      <a:pt x="13" y="0"/>
                    </a:moveTo>
                    <a:lnTo>
                      <a:pt x="8" y="4"/>
                    </a:lnTo>
                    <a:lnTo>
                      <a:pt x="0" y="8"/>
                    </a:lnTo>
                    <a:lnTo>
                      <a:pt x="5" y="16"/>
                    </a:lnTo>
                    <a:lnTo>
                      <a:pt x="13" y="16"/>
                    </a:lnTo>
                    <a:lnTo>
                      <a:pt x="16" y="16"/>
                    </a:lnTo>
                    <a:lnTo>
                      <a:pt x="13" y="0"/>
                    </a:lnTo>
                  </a:path>
                </a:pathLst>
              </a:custGeom>
              <a:solidFill>
                <a:srgbClr val="FFFFFF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224" name="未知"/>
              <p:cNvSpPr/>
              <p:nvPr/>
            </p:nvSpPr>
            <p:spPr>
              <a:xfrm>
                <a:off x="90" y="44"/>
                <a:ext cx="17" cy="17"/>
              </a:xfrm>
              <a:custGeom>
                <a:avLst/>
                <a:gdLst/>
                <a:ahLst/>
                <a:cxnLst>
                  <a:cxn ang="0">
                    <a:pos x="16" y="0"/>
                  </a:cxn>
                  <a:cxn ang="0">
                    <a:pos x="12" y="0"/>
                  </a:cxn>
                  <a:cxn ang="0">
                    <a:pos x="8" y="3"/>
                  </a:cxn>
                  <a:cxn ang="0">
                    <a:pos x="7" y="9"/>
                  </a:cxn>
                  <a:cxn ang="0">
                    <a:pos x="5" y="12"/>
                  </a:cxn>
                  <a:cxn ang="0">
                    <a:pos x="0" y="16"/>
                  </a:cxn>
                  <a:cxn ang="0">
                    <a:pos x="5" y="12"/>
                  </a:cxn>
                  <a:cxn ang="0">
                    <a:pos x="8" y="9"/>
                  </a:cxn>
                  <a:cxn ang="0">
                    <a:pos x="12" y="6"/>
                  </a:cxn>
                  <a:cxn ang="0">
                    <a:pos x="14" y="6"/>
                  </a:cxn>
                  <a:cxn ang="0">
                    <a:pos x="16" y="0"/>
                  </a:cxn>
                </a:cxnLst>
                <a:rect l="0" t="0" r="0" b="0"/>
                <a:pathLst>
                  <a:path w="17" h="17">
                    <a:moveTo>
                      <a:pt x="16" y="0"/>
                    </a:moveTo>
                    <a:lnTo>
                      <a:pt x="12" y="0"/>
                    </a:lnTo>
                    <a:lnTo>
                      <a:pt x="8" y="3"/>
                    </a:lnTo>
                    <a:lnTo>
                      <a:pt x="7" y="9"/>
                    </a:lnTo>
                    <a:lnTo>
                      <a:pt x="5" y="12"/>
                    </a:lnTo>
                    <a:lnTo>
                      <a:pt x="0" y="16"/>
                    </a:lnTo>
                    <a:lnTo>
                      <a:pt x="5" y="12"/>
                    </a:lnTo>
                    <a:lnTo>
                      <a:pt x="8" y="9"/>
                    </a:lnTo>
                    <a:lnTo>
                      <a:pt x="12" y="6"/>
                    </a:lnTo>
                    <a:lnTo>
                      <a:pt x="14" y="6"/>
                    </a:lnTo>
                    <a:lnTo>
                      <a:pt x="16" y="0"/>
                    </a:lnTo>
                  </a:path>
                </a:pathLst>
              </a:custGeom>
              <a:solidFill>
                <a:srgbClr val="5F3F1F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grpSp>
            <p:nvGrpSpPr>
              <p:cNvPr id="8225" name="Group 135"/>
              <p:cNvGrpSpPr/>
              <p:nvPr/>
            </p:nvGrpSpPr>
            <p:grpSpPr>
              <a:xfrm>
                <a:off x="92" y="49"/>
                <a:ext cx="17" cy="17"/>
                <a:chOff x="0" y="0"/>
                <a:chExt cx="17" cy="17"/>
              </a:xfrm>
            </p:grpSpPr>
            <p:sp>
              <p:nvSpPr>
                <p:cNvPr id="8227" name="Oval 136"/>
                <p:cNvSpPr/>
                <p:nvPr/>
              </p:nvSpPr>
              <p:spPr>
                <a:xfrm>
                  <a:off x="3" y="6"/>
                  <a:ext cx="2" cy="3"/>
                </a:xfrm>
                <a:prstGeom prst="ellipse">
                  <a:avLst/>
                </a:prstGeom>
                <a:solidFill>
                  <a:srgbClr val="5F7FFF"/>
                </a:solidFill>
                <a:ln w="9525">
                  <a:noFill/>
                </a:ln>
              </p:spPr>
              <p:txBody>
                <a:bodyPr wrap="none" anchor="ctr" anchorCtr="0"/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accent1"/>
                    </a:buClr>
                    <a:buFont typeface="Wingdings" panose="05000000000000000000" pitchFamily="2" charset="2"/>
                    <a:buChar char="n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accent1"/>
                    </a:buClr>
                    <a:buFont typeface="Wingdings" panose="05000000000000000000" pitchFamily="2" charset="2"/>
                    <a:buChar char="n"/>
                    <a:defRPr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accent2"/>
                    </a:buClr>
                    <a:buFont typeface="Wingdings" panose="05000000000000000000" pitchFamily="2" charset="2"/>
                    <a:buChar char="n"/>
                    <a:defRPr sz="16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hlink"/>
                    </a:buClr>
                    <a:buFont typeface="Wingdings" panose="05000000000000000000" pitchFamily="2" charset="2"/>
                    <a:buChar char="n"/>
                    <a:defRPr sz="1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lvl="0" indent="0" eaLnBrk="1" hangingPunct="1">
                    <a:spcBef>
                      <a:spcPct val="0"/>
                    </a:spcBef>
                    <a:buClrTx/>
                    <a:buFontTx/>
                    <a:buNone/>
                  </a:pPr>
                  <a:endParaRPr lang="zh-CN" altLang="en-US" sz="3600" dirty="0"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8228" name="未知"/>
                <p:cNvSpPr/>
                <p:nvPr/>
              </p:nvSpPr>
              <p:spPr>
                <a:xfrm>
                  <a:off x="0" y="0"/>
                  <a:ext cx="17" cy="17"/>
                </a:xfrm>
                <a:custGeom>
                  <a:avLst/>
                  <a:gdLst/>
                  <a:ahLst/>
                  <a:cxnLst>
                    <a:cxn ang="0">
                      <a:pos x="13" y="3"/>
                    </a:cxn>
                    <a:cxn ang="0">
                      <a:pos x="10" y="7"/>
                    </a:cxn>
                    <a:cxn ang="0">
                      <a:pos x="10" y="0"/>
                    </a:cxn>
                    <a:cxn ang="0">
                      <a:pos x="8" y="7"/>
                    </a:cxn>
                    <a:cxn ang="0">
                      <a:pos x="5" y="10"/>
                    </a:cxn>
                    <a:cxn ang="0">
                      <a:pos x="0" y="12"/>
                    </a:cxn>
                    <a:cxn ang="0">
                      <a:pos x="5" y="16"/>
                    </a:cxn>
                    <a:cxn ang="0">
                      <a:pos x="10" y="16"/>
                    </a:cxn>
                    <a:cxn ang="0">
                      <a:pos x="13" y="16"/>
                    </a:cxn>
                    <a:cxn ang="0">
                      <a:pos x="13" y="14"/>
                    </a:cxn>
                    <a:cxn ang="0">
                      <a:pos x="10" y="14"/>
                    </a:cxn>
                    <a:cxn ang="0">
                      <a:pos x="5" y="12"/>
                    </a:cxn>
                    <a:cxn ang="0">
                      <a:pos x="2" y="12"/>
                    </a:cxn>
                    <a:cxn ang="0">
                      <a:pos x="5" y="10"/>
                    </a:cxn>
                    <a:cxn ang="0">
                      <a:pos x="10" y="8"/>
                    </a:cxn>
                    <a:cxn ang="0">
                      <a:pos x="16" y="7"/>
                    </a:cxn>
                    <a:cxn ang="0">
                      <a:pos x="13" y="3"/>
                    </a:cxn>
                  </a:cxnLst>
                  <a:rect l="0" t="0" r="0" b="0"/>
                  <a:pathLst>
                    <a:path w="17" h="17">
                      <a:moveTo>
                        <a:pt x="13" y="3"/>
                      </a:moveTo>
                      <a:lnTo>
                        <a:pt x="10" y="7"/>
                      </a:lnTo>
                      <a:lnTo>
                        <a:pt x="10" y="0"/>
                      </a:lnTo>
                      <a:lnTo>
                        <a:pt x="8" y="7"/>
                      </a:lnTo>
                      <a:lnTo>
                        <a:pt x="5" y="10"/>
                      </a:lnTo>
                      <a:lnTo>
                        <a:pt x="0" y="12"/>
                      </a:lnTo>
                      <a:lnTo>
                        <a:pt x="5" y="16"/>
                      </a:lnTo>
                      <a:lnTo>
                        <a:pt x="10" y="16"/>
                      </a:lnTo>
                      <a:lnTo>
                        <a:pt x="13" y="16"/>
                      </a:lnTo>
                      <a:lnTo>
                        <a:pt x="13" y="14"/>
                      </a:lnTo>
                      <a:lnTo>
                        <a:pt x="10" y="14"/>
                      </a:lnTo>
                      <a:lnTo>
                        <a:pt x="5" y="12"/>
                      </a:lnTo>
                      <a:lnTo>
                        <a:pt x="2" y="12"/>
                      </a:lnTo>
                      <a:lnTo>
                        <a:pt x="5" y="10"/>
                      </a:lnTo>
                      <a:lnTo>
                        <a:pt x="10" y="8"/>
                      </a:lnTo>
                      <a:lnTo>
                        <a:pt x="16" y="7"/>
                      </a:lnTo>
                      <a:lnTo>
                        <a:pt x="13" y="3"/>
                      </a:lnTo>
                    </a:path>
                  </a:pathLst>
                </a:custGeom>
                <a:solidFill>
                  <a:srgbClr val="3F1F00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8226" name="未知"/>
              <p:cNvSpPr/>
              <p:nvPr/>
            </p:nvSpPr>
            <p:spPr>
              <a:xfrm>
                <a:off x="0" y="0"/>
                <a:ext cx="112" cy="119"/>
              </a:xfrm>
              <a:custGeom>
                <a:avLst/>
                <a:gdLst/>
                <a:ahLst/>
                <a:cxnLst>
                  <a:cxn ang="0">
                    <a:pos x="108" y="35"/>
                  </a:cxn>
                  <a:cxn ang="0">
                    <a:pos x="109" y="34"/>
                  </a:cxn>
                  <a:cxn ang="0">
                    <a:pos x="111" y="32"/>
                  </a:cxn>
                  <a:cxn ang="0">
                    <a:pos x="111" y="28"/>
                  </a:cxn>
                  <a:cxn ang="0">
                    <a:pos x="111" y="22"/>
                  </a:cxn>
                  <a:cxn ang="0">
                    <a:pos x="109" y="16"/>
                  </a:cxn>
                  <a:cxn ang="0">
                    <a:pos x="106" y="13"/>
                  </a:cxn>
                  <a:cxn ang="0">
                    <a:pos x="102" y="9"/>
                  </a:cxn>
                  <a:cxn ang="0">
                    <a:pos x="94" y="8"/>
                  </a:cxn>
                  <a:cxn ang="0">
                    <a:pos x="82" y="6"/>
                  </a:cxn>
                  <a:cxn ang="0">
                    <a:pos x="71" y="4"/>
                  </a:cxn>
                  <a:cxn ang="0">
                    <a:pos x="62" y="2"/>
                  </a:cxn>
                  <a:cxn ang="0">
                    <a:pos x="51" y="0"/>
                  </a:cxn>
                  <a:cxn ang="0">
                    <a:pos x="46" y="2"/>
                  </a:cxn>
                  <a:cxn ang="0">
                    <a:pos x="39" y="6"/>
                  </a:cxn>
                  <a:cxn ang="0">
                    <a:pos x="34" y="11"/>
                  </a:cxn>
                  <a:cxn ang="0">
                    <a:pos x="30" y="17"/>
                  </a:cxn>
                  <a:cxn ang="0">
                    <a:pos x="25" y="25"/>
                  </a:cxn>
                  <a:cxn ang="0">
                    <a:pos x="22" y="33"/>
                  </a:cxn>
                  <a:cxn ang="0">
                    <a:pos x="21" y="41"/>
                  </a:cxn>
                  <a:cxn ang="0">
                    <a:pos x="19" y="51"/>
                  </a:cxn>
                  <a:cxn ang="0">
                    <a:pos x="19" y="59"/>
                  </a:cxn>
                  <a:cxn ang="0">
                    <a:pos x="16" y="68"/>
                  </a:cxn>
                  <a:cxn ang="0">
                    <a:pos x="13" y="76"/>
                  </a:cxn>
                  <a:cxn ang="0">
                    <a:pos x="9" y="82"/>
                  </a:cxn>
                  <a:cxn ang="0">
                    <a:pos x="5" y="85"/>
                  </a:cxn>
                  <a:cxn ang="0">
                    <a:pos x="1" y="90"/>
                  </a:cxn>
                  <a:cxn ang="0">
                    <a:pos x="1" y="91"/>
                  </a:cxn>
                  <a:cxn ang="0">
                    <a:pos x="0" y="95"/>
                  </a:cxn>
                  <a:cxn ang="0">
                    <a:pos x="0" y="101"/>
                  </a:cxn>
                  <a:cxn ang="0">
                    <a:pos x="2" y="106"/>
                  </a:cxn>
                  <a:cxn ang="0">
                    <a:pos x="5" y="109"/>
                  </a:cxn>
                  <a:cxn ang="0">
                    <a:pos x="16" y="109"/>
                  </a:cxn>
                  <a:cxn ang="0">
                    <a:pos x="25" y="110"/>
                  </a:cxn>
                  <a:cxn ang="0">
                    <a:pos x="34" y="116"/>
                  </a:cxn>
                  <a:cxn ang="0">
                    <a:pos x="43" y="118"/>
                  </a:cxn>
                  <a:cxn ang="0">
                    <a:pos x="52" y="118"/>
                  </a:cxn>
                  <a:cxn ang="0">
                    <a:pos x="58" y="114"/>
                  </a:cxn>
                  <a:cxn ang="0">
                    <a:pos x="61" y="109"/>
                  </a:cxn>
                  <a:cxn ang="0">
                    <a:pos x="60" y="101"/>
                  </a:cxn>
                  <a:cxn ang="0">
                    <a:pos x="57" y="96"/>
                  </a:cxn>
                  <a:cxn ang="0">
                    <a:pos x="56" y="90"/>
                  </a:cxn>
                  <a:cxn ang="0">
                    <a:pos x="57" y="85"/>
                  </a:cxn>
                  <a:cxn ang="0">
                    <a:pos x="63" y="80"/>
                  </a:cxn>
                  <a:cxn ang="0">
                    <a:pos x="69" y="78"/>
                  </a:cxn>
                  <a:cxn ang="0">
                    <a:pos x="73" y="75"/>
                  </a:cxn>
                  <a:cxn ang="0">
                    <a:pos x="76" y="70"/>
                  </a:cxn>
                  <a:cxn ang="0">
                    <a:pos x="77" y="62"/>
                  </a:cxn>
                  <a:cxn ang="0">
                    <a:pos x="77" y="58"/>
                  </a:cxn>
                  <a:cxn ang="0">
                    <a:pos x="82" y="57"/>
                  </a:cxn>
                  <a:cxn ang="0">
                    <a:pos x="86" y="53"/>
                  </a:cxn>
                  <a:cxn ang="0">
                    <a:pos x="89" y="47"/>
                  </a:cxn>
                  <a:cxn ang="0">
                    <a:pos x="92" y="38"/>
                  </a:cxn>
                  <a:cxn ang="0">
                    <a:pos x="90" y="28"/>
                  </a:cxn>
                  <a:cxn ang="0">
                    <a:pos x="88" y="22"/>
                  </a:cxn>
                  <a:cxn ang="0">
                    <a:pos x="82" y="17"/>
                  </a:cxn>
                  <a:cxn ang="0">
                    <a:pos x="97" y="22"/>
                  </a:cxn>
                  <a:cxn ang="0">
                    <a:pos x="101" y="28"/>
                  </a:cxn>
                  <a:cxn ang="0">
                    <a:pos x="107" y="32"/>
                  </a:cxn>
                  <a:cxn ang="0">
                    <a:pos x="108" y="35"/>
                  </a:cxn>
                </a:cxnLst>
                <a:rect l="0" t="0" r="0" b="0"/>
                <a:pathLst>
                  <a:path w="112" h="119">
                    <a:moveTo>
                      <a:pt x="108" y="35"/>
                    </a:moveTo>
                    <a:lnTo>
                      <a:pt x="109" y="34"/>
                    </a:lnTo>
                    <a:lnTo>
                      <a:pt x="111" y="32"/>
                    </a:lnTo>
                    <a:lnTo>
                      <a:pt x="111" y="28"/>
                    </a:lnTo>
                    <a:lnTo>
                      <a:pt x="111" y="22"/>
                    </a:lnTo>
                    <a:lnTo>
                      <a:pt x="109" y="16"/>
                    </a:lnTo>
                    <a:lnTo>
                      <a:pt x="106" y="13"/>
                    </a:lnTo>
                    <a:lnTo>
                      <a:pt x="102" y="9"/>
                    </a:lnTo>
                    <a:lnTo>
                      <a:pt x="94" y="8"/>
                    </a:lnTo>
                    <a:lnTo>
                      <a:pt x="82" y="6"/>
                    </a:lnTo>
                    <a:lnTo>
                      <a:pt x="71" y="4"/>
                    </a:lnTo>
                    <a:lnTo>
                      <a:pt x="62" y="2"/>
                    </a:lnTo>
                    <a:lnTo>
                      <a:pt x="51" y="0"/>
                    </a:lnTo>
                    <a:lnTo>
                      <a:pt x="46" y="2"/>
                    </a:lnTo>
                    <a:lnTo>
                      <a:pt x="39" y="6"/>
                    </a:lnTo>
                    <a:lnTo>
                      <a:pt x="34" y="11"/>
                    </a:lnTo>
                    <a:lnTo>
                      <a:pt x="30" y="17"/>
                    </a:lnTo>
                    <a:lnTo>
                      <a:pt x="25" y="25"/>
                    </a:lnTo>
                    <a:lnTo>
                      <a:pt x="22" y="33"/>
                    </a:lnTo>
                    <a:lnTo>
                      <a:pt x="21" y="41"/>
                    </a:lnTo>
                    <a:lnTo>
                      <a:pt x="19" y="51"/>
                    </a:lnTo>
                    <a:lnTo>
                      <a:pt x="19" y="59"/>
                    </a:lnTo>
                    <a:lnTo>
                      <a:pt x="16" y="68"/>
                    </a:lnTo>
                    <a:lnTo>
                      <a:pt x="13" y="76"/>
                    </a:lnTo>
                    <a:lnTo>
                      <a:pt x="9" y="82"/>
                    </a:lnTo>
                    <a:lnTo>
                      <a:pt x="5" y="85"/>
                    </a:lnTo>
                    <a:lnTo>
                      <a:pt x="1" y="90"/>
                    </a:lnTo>
                    <a:lnTo>
                      <a:pt x="1" y="91"/>
                    </a:lnTo>
                    <a:lnTo>
                      <a:pt x="0" y="95"/>
                    </a:lnTo>
                    <a:lnTo>
                      <a:pt x="0" y="101"/>
                    </a:lnTo>
                    <a:lnTo>
                      <a:pt x="2" y="106"/>
                    </a:lnTo>
                    <a:lnTo>
                      <a:pt x="5" y="109"/>
                    </a:lnTo>
                    <a:lnTo>
                      <a:pt x="16" y="109"/>
                    </a:lnTo>
                    <a:lnTo>
                      <a:pt x="25" y="110"/>
                    </a:lnTo>
                    <a:lnTo>
                      <a:pt x="34" y="116"/>
                    </a:lnTo>
                    <a:lnTo>
                      <a:pt x="43" y="118"/>
                    </a:lnTo>
                    <a:lnTo>
                      <a:pt x="52" y="118"/>
                    </a:lnTo>
                    <a:lnTo>
                      <a:pt x="58" y="114"/>
                    </a:lnTo>
                    <a:lnTo>
                      <a:pt x="61" y="109"/>
                    </a:lnTo>
                    <a:lnTo>
                      <a:pt x="60" y="101"/>
                    </a:lnTo>
                    <a:lnTo>
                      <a:pt x="57" y="96"/>
                    </a:lnTo>
                    <a:lnTo>
                      <a:pt x="56" y="90"/>
                    </a:lnTo>
                    <a:lnTo>
                      <a:pt x="57" y="85"/>
                    </a:lnTo>
                    <a:lnTo>
                      <a:pt x="63" y="80"/>
                    </a:lnTo>
                    <a:lnTo>
                      <a:pt x="69" y="78"/>
                    </a:lnTo>
                    <a:lnTo>
                      <a:pt x="73" y="75"/>
                    </a:lnTo>
                    <a:lnTo>
                      <a:pt x="76" y="70"/>
                    </a:lnTo>
                    <a:lnTo>
                      <a:pt x="77" y="62"/>
                    </a:lnTo>
                    <a:lnTo>
                      <a:pt x="77" y="58"/>
                    </a:lnTo>
                    <a:lnTo>
                      <a:pt x="82" y="57"/>
                    </a:lnTo>
                    <a:lnTo>
                      <a:pt x="86" y="53"/>
                    </a:lnTo>
                    <a:lnTo>
                      <a:pt x="89" y="47"/>
                    </a:lnTo>
                    <a:lnTo>
                      <a:pt x="92" y="38"/>
                    </a:lnTo>
                    <a:lnTo>
                      <a:pt x="90" y="28"/>
                    </a:lnTo>
                    <a:lnTo>
                      <a:pt x="88" y="22"/>
                    </a:lnTo>
                    <a:lnTo>
                      <a:pt x="82" y="17"/>
                    </a:lnTo>
                    <a:lnTo>
                      <a:pt x="97" y="22"/>
                    </a:lnTo>
                    <a:lnTo>
                      <a:pt x="101" y="28"/>
                    </a:lnTo>
                    <a:lnTo>
                      <a:pt x="107" y="32"/>
                    </a:lnTo>
                    <a:lnTo>
                      <a:pt x="108" y="35"/>
                    </a:lnTo>
                  </a:path>
                </a:pathLst>
              </a:custGeom>
              <a:solidFill>
                <a:srgbClr val="3F1F00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aphicFrame>
        <p:nvGraphicFramePr>
          <p:cNvPr id="8205" name="Object 139"/>
          <p:cNvGraphicFramePr>
            <a:graphicFrameLocks noChangeAspect="1"/>
          </p:cNvGraphicFramePr>
          <p:nvPr/>
        </p:nvGraphicFramePr>
        <p:xfrm>
          <a:off x="2384425" y="5640388"/>
          <a:ext cx="1190625" cy="12176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" name="" r:id="rId1" imgW="1190625" imgH="1219200" progId="MS_ClipArt_Gallery.2">
                  <p:embed/>
                </p:oleObj>
              </mc:Choice>
              <mc:Fallback>
                <p:oleObj name="" r:id="rId1" imgW="1190625" imgH="1219200" progId="MS_ClipArt_Gallery.2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384425" y="5640388"/>
                        <a:ext cx="1190625" cy="121761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8206" name="Picture 140" descr="BD04972_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4638" y="2967038"/>
            <a:ext cx="1720850" cy="12906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207" name="Picture 141" descr="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00875" y="2030413"/>
            <a:ext cx="1539875" cy="12573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287" name="AutoShape 143"/>
          <p:cNvSpPr/>
          <p:nvPr/>
        </p:nvSpPr>
        <p:spPr>
          <a:xfrm>
            <a:off x="1258888" y="1196975"/>
            <a:ext cx="3529012" cy="792163"/>
          </a:xfrm>
          <a:prstGeom prst="cloudCallout">
            <a:avLst>
              <a:gd name="adj1" fmla="val 114014"/>
              <a:gd name="adj2" fmla="val 97894"/>
            </a:avLst>
          </a:prstGeom>
          <a:solidFill>
            <a:srgbClr val="FFFF66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n"/>
              <a:defRPr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n"/>
              <a:defRPr sz="14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2400" b="1" dirty="0">
                <a:ea typeface="宋体" panose="02010600030101010101" pitchFamily="2" charset="-122"/>
              </a:rPr>
              <a:t>我们教学目的？</a:t>
            </a:r>
            <a:endParaRPr lang="zh-CN" altLang="en-US" sz="2400" b="1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2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8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79613" y="1052513"/>
            <a:ext cx="5441950" cy="51196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19" name="Rectangle 3"/>
          <p:cNvSpPr>
            <a:spLocks noGrp="1"/>
          </p:cNvSpPr>
          <p:nvPr>
            <p:ph type="title"/>
          </p:nvPr>
        </p:nvSpPr>
        <p:spPr>
          <a:xfrm>
            <a:off x="468313" y="255588"/>
            <a:ext cx="5832475" cy="401637"/>
          </a:xfrm>
        </p:spPr>
        <p:txBody>
          <a:bodyPr vert="horz" wrap="square" lIns="91440" tIns="45720" rIns="91440" bIns="45720" anchor="ctr" anchorCtr="0"/>
          <a:lstStyle/>
          <a:p>
            <a:pPr eaLnBrk="1" hangingPunct="1"/>
            <a:r>
              <a:rPr lang="zh-CN" altLang="en-US" sz="2800" b="1" dirty="0">
                <a:solidFill>
                  <a:srgbClr val="FFFFCC"/>
                </a:solidFill>
                <a:ea typeface="宋体" panose="02010600030101010101" pitchFamily="2" charset="-122"/>
              </a:rPr>
              <a:t>课程背景</a:t>
            </a:r>
            <a:endParaRPr lang="zh-CN" altLang="en-US" sz="2800" b="1" dirty="0">
              <a:solidFill>
                <a:srgbClr val="FFFFCC"/>
              </a:solidFill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9220" name="Oval 4"/>
          <p:cNvSpPr/>
          <p:nvPr/>
        </p:nvSpPr>
        <p:spPr>
          <a:xfrm>
            <a:off x="4716463" y="3573463"/>
            <a:ext cx="1938337" cy="2016125"/>
          </a:xfrm>
          <a:prstGeom prst="ellipse">
            <a:avLst/>
          </a:prstGeom>
          <a:solidFill>
            <a:srgbClr val="EABD00"/>
          </a:solidFill>
          <a:ln w="9525">
            <a:noFill/>
          </a:ln>
        </p:spPr>
        <p:txBody>
          <a:bodyPr anchor="ctr" anchorCtr="0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n"/>
              <a:defRPr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n"/>
              <a:defRPr sz="14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E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区</a:t>
            </a: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/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县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lvl="0" indent="0" algn="ctr"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政府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221" name="Oval 5"/>
          <p:cNvSpPr/>
          <p:nvPr/>
        </p:nvSpPr>
        <p:spPr>
          <a:xfrm>
            <a:off x="4211638" y="1557338"/>
            <a:ext cx="1223962" cy="1223962"/>
          </a:xfrm>
          <a:prstGeom prst="ellipse">
            <a:avLst/>
          </a:prstGeom>
          <a:solidFill>
            <a:srgbClr val="22C4B8"/>
          </a:solidFill>
          <a:ln w="9525">
            <a:noFill/>
          </a:ln>
        </p:spPr>
        <p:txBody>
          <a:bodyPr lIns="0" rIns="0" anchor="ctr" anchorCtr="0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n"/>
              <a:defRPr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n"/>
              <a:defRPr sz="14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 eaLnBrk="1" hangingPunct="1">
              <a:lnSpc>
                <a:spcPct val="144000"/>
              </a:lnSpc>
              <a:spcBef>
                <a:spcPct val="0"/>
              </a:spcBef>
              <a:buClrTx/>
              <a:buFontTx/>
              <a:buNone/>
            </a:pPr>
            <a:r>
              <a:rPr lang="en-US" altLang="zh-CN" sz="1800" b="1" dirty="0">
                <a:latin typeface="微软雅黑" panose="020B0503020204020204" charset="-122"/>
                <a:ea typeface="微软雅黑" panose="020B0503020204020204" charset="-122"/>
              </a:rPr>
              <a:t>A</a:t>
            </a:r>
            <a:r>
              <a:rPr lang="zh-CN" altLang="en-US" sz="1800" b="1" dirty="0">
                <a:latin typeface="微软雅黑" panose="020B0503020204020204" charset="-122"/>
                <a:ea typeface="微软雅黑" panose="020B0503020204020204" charset="-122"/>
              </a:rPr>
              <a:t>区</a:t>
            </a:r>
            <a:r>
              <a:rPr lang="en-US" altLang="zh-CN" sz="1800" b="1" dirty="0">
                <a:latin typeface="微软雅黑" panose="020B0503020204020204" charset="-122"/>
                <a:ea typeface="微软雅黑" panose="020B0503020204020204" charset="-122"/>
              </a:rPr>
              <a:t>/</a:t>
            </a:r>
            <a:r>
              <a:rPr lang="zh-CN" altLang="en-US" sz="1800" b="1" dirty="0">
                <a:latin typeface="微软雅黑" panose="020B0503020204020204" charset="-122"/>
                <a:ea typeface="微软雅黑" panose="020B0503020204020204" charset="-122"/>
              </a:rPr>
              <a:t>县</a:t>
            </a:r>
            <a:endParaRPr lang="zh-CN" altLang="en-US" sz="1800" b="1" dirty="0">
              <a:latin typeface="微软雅黑" panose="020B0503020204020204" charset="-122"/>
              <a:ea typeface="微软雅黑" panose="020B0503020204020204" charset="-122"/>
            </a:endParaRPr>
          </a:p>
          <a:p>
            <a:pPr marL="0" lvl="0" indent="0" algn="ctr" eaLnBrk="1" hangingPunct="1">
              <a:lnSpc>
                <a:spcPct val="144000"/>
              </a:lnSpc>
              <a:spcBef>
                <a:spcPct val="0"/>
              </a:spcBef>
              <a:buClrTx/>
              <a:buFontTx/>
              <a:buNone/>
            </a:pPr>
            <a:r>
              <a:rPr lang="zh-CN" altLang="en-US" sz="1800" b="1" dirty="0">
                <a:latin typeface="微软雅黑" panose="020B0503020204020204" charset="-122"/>
                <a:ea typeface="微软雅黑" panose="020B0503020204020204" charset="-122"/>
              </a:rPr>
              <a:t>政府</a:t>
            </a:r>
            <a:endParaRPr lang="zh-CN" altLang="en-US" sz="4800" b="1" dirty="0">
              <a:ea typeface="宋体" panose="02010600030101010101" pitchFamily="2" charset="-122"/>
            </a:endParaRPr>
          </a:p>
        </p:txBody>
      </p:sp>
      <p:sp>
        <p:nvSpPr>
          <p:cNvPr id="9222" name="Oval 6"/>
          <p:cNvSpPr/>
          <p:nvPr/>
        </p:nvSpPr>
        <p:spPr>
          <a:xfrm>
            <a:off x="2987675" y="2924175"/>
            <a:ext cx="1439863" cy="1368425"/>
          </a:xfrm>
          <a:prstGeom prst="ellipse">
            <a:avLst/>
          </a:prstGeom>
          <a:solidFill>
            <a:srgbClr val="00FF00"/>
          </a:solidFill>
          <a:ln w="9525">
            <a:noFill/>
          </a:ln>
        </p:spPr>
        <p:txBody>
          <a:bodyPr lIns="0" rIns="0" anchor="ctr" anchorCtr="0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n"/>
              <a:defRPr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n"/>
              <a:defRPr sz="14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zh-CN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C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区</a:t>
            </a:r>
            <a:r>
              <a:rPr lang="en-US" altLang="zh-CN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/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县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lvl="0" indent="0" algn="ctr"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政府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223" name="Oval 7"/>
          <p:cNvSpPr/>
          <p:nvPr/>
        </p:nvSpPr>
        <p:spPr>
          <a:xfrm>
            <a:off x="5867400" y="1557338"/>
            <a:ext cx="1009650" cy="1008062"/>
          </a:xfrm>
          <a:prstGeom prst="ellipse">
            <a:avLst/>
          </a:prstGeom>
          <a:solidFill>
            <a:srgbClr val="800000"/>
          </a:solidFill>
          <a:ln w="9525">
            <a:noFill/>
          </a:ln>
        </p:spPr>
        <p:txBody>
          <a:bodyPr lIns="0" tIns="0" rIns="0" bIns="0" anchor="ctr" anchorCtr="0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n"/>
              <a:defRPr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n"/>
              <a:defRPr sz="14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zh-CN" sz="18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B</a:t>
            </a:r>
            <a:r>
              <a:rPr lang="zh-CN" altLang="en-US" sz="18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区</a:t>
            </a:r>
            <a:r>
              <a:rPr lang="en-US" altLang="zh-CN" sz="18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/</a:t>
            </a:r>
            <a:r>
              <a:rPr lang="zh-CN" altLang="en-US" sz="18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县</a:t>
            </a:r>
            <a:endParaRPr lang="zh-CN" altLang="en-US" sz="1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lvl="0" indent="0" algn="ctr"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18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政府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224" name="Oval 8"/>
          <p:cNvSpPr/>
          <p:nvPr/>
        </p:nvSpPr>
        <p:spPr>
          <a:xfrm>
            <a:off x="2411413" y="4508500"/>
            <a:ext cx="1090612" cy="917575"/>
          </a:xfrm>
          <a:prstGeom prst="ellipse">
            <a:avLst/>
          </a:prstGeom>
          <a:solidFill>
            <a:srgbClr val="5F5F5F"/>
          </a:solidFill>
          <a:ln w="9525">
            <a:noFill/>
          </a:ln>
        </p:spPr>
        <p:txBody>
          <a:bodyPr lIns="72000" tIns="0" rIns="72000" bIns="0" anchor="ctr" anchorCtr="0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n"/>
              <a:defRPr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n"/>
              <a:defRPr sz="14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zh-CN" sz="1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D</a:t>
            </a:r>
            <a:r>
              <a:rPr lang="zh-CN" altLang="en-US" sz="1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区</a:t>
            </a:r>
            <a:r>
              <a:rPr lang="en-US" altLang="zh-CN" sz="1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/</a:t>
            </a:r>
            <a:r>
              <a:rPr lang="zh-CN" altLang="en-US" sz="1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县</a:t>
            </a:r>
            <a:endParaRPr lang="zh-CN" altLang="en-US" sz="16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lvl="0" indent="0" algn="ctr"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1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政府</a:t>
            </a:r>
            <a:endParaRPr lang="zh-CN" altLang="en-US" sz="24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AutoShape 207"/>
          <p:cNvSpPr/>
          <p:nvPr/>
        </p:nvSpPr>
        <p:spPr>
          <a:xfrm>
            <a:off x="0" y="1628775"/>
            <a:ext cx="9144000" cy="4478338"/>
          </a:xfrm>
          <a:prstGeom prst="roundRect">
            <a:avLst>
              <a:gd name="adj" fmla="val 4019"/>
            </a:avLst>
          </a:prstGeom>
          <a:noFill/>
          <a:ln w="25400" cap="flat" cmpd="sng">
            <a:solidFill>
              <a:srgbClr val="00003A"/>
            </a:solidFill>
            <a:prstDash val="sysDot"/>
            <a:headEnd type="none" w="med" len="med"/>
            <a:tailEnd type="none" w="med" len="med"/>
          </a:ln>
        </p:spPr>
        <p:txBody>
          <a:bodyPr wrap="none" lIns="91425" tIns="45713" rIns="91425" bIns="45713" anchor="ctr" anchorCtr="0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n"/>
              <a:defRPr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n"/>
              <a:defRPr sz="14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>
              <a:lnSpc>
                <a:spcPct val="140000"/>
              </a:lnSpc>
              <a:spcBef>
                <a:spcPct val="0"/>
              </a:spcBef>
              <a:buClrTx/>
              <a:buFontTx/>
              <a:buNone/>
            </a:pPr>
            <a:endParaRPr lang="zh-CN" altLang="zh-CN" sz="8800" b="1" dirty="0">
              <a:solidFill>
                <a:srgbClr val="FFFF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pSp>
        <p:nvGrpSpPr>
          <p:cNvPr id="10243" name="Group 4"/>
          <p:cNvGrpSpPr/>
          <p:nvPr/>
        </p:nvGrpSpPr>
        <p:grpSpPr>
          <a:xfrm>
            <a:off x="2214563" y="1268413"/>
            <a:ext cx="4751387" cy="719137"/>
            <a:chOff x="0" y="0"/>
            <a:chExt cx="4752000" cy="719137"/>
          </a:xfrm>
        </p:grpSpPr>
        <p:sp>
          <p:nvSpPr>
            <p:cNvPr id="10272" name="AutoShape 3"/>
            <p:cNvSpPr/>
            <p:nvPr/>
          </p:nvSpPr>
          <p:spPr>
            <a:xfrm>
              <a:off x="0" y="0"/>
              <a:ext cx="4752000" cy="719137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044492"/>
                </a:gs>
                <a:gs pos="100000">
                  <a:srgbClr val="012A5B"/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 anchor="ctr" anchorCtr="0"/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Font typeface="Wingdings" panose="05000000000000000000" pitchFamily="2" charset="2"/>
                <a:buChar char="n"/>
                <a:defRPr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Font typeface="Wingdings" panose="05000000000000000000" pitchFamily="2" charset="2"/>
                <a:buChar char="n"/>
                <a:defRPr sz="16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" panose="05000000000000000000" pitchFamily="2" charset="2"/>
                <a:buChar char="n"/>
                <a:defRPr sz="14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>
                <a:spcBef>
                  <a:spcPct val="0"/>
                </a:spcBef>
                <a:buClrTx/>
                <a:buFontTx/>
                <a:buNone/>
              </a:pPr>
              <a:endParaRPr lang="zh-CN" altLang="zh-CN" sz="1800" dirty="0">
                <a:ea typeface="宋体" panose="02010600030101010101" pitchFamily="2" charset="-122"/>
              </a:endParaRPr>
            </a:p>
          </p:txBody>
        </p:sp>
        <p:sp>
          <p:nvSpPr>
            <p:cNvPr id="10273" name="AutoShape 3"/>
            <p:cNvSpPr/>
            <p:nvPr/>
          </p:nvSpPr>
          <p:spPr>
            <a:xfrm>
              <a:off x="0" y="88900"/>
              <a:ext cx="4752000" cy="541337"/>
            </a:xfrm>
            <a:prstGeom prst="roundRect">
              <a:avLst>
                <a:gd name="adj" fmla="val 16667"/>
              </a:avLst>
            </a:prstGeom>
            <a:gradFill rotWithShape="0">
              <a:gsLst>
                <a:gs pos="0">
                  <a:srgbClr val="F2F2F2"/>
                </a:gs>
                <a:gs pos="100000">
                  <a:srgbClr val="BFBFBF"/>
                </a:gs>
              </a:gsLst>
              <a:lin ang="5400000" scaled="1"/>
              <a:tileRect/>
            </a:gradFill>
            <a:ln w="25400" cap="flat" cmpd="sng">
              <a:solidFill>
                <a:schemeClr val="bg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Font typeface="Wingdings" panose="05000000000000000000" pitchFamily="2" charset="2"/>
                <a:buChar char="n"/>
                <a:defRPr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Font typeface="Wingdings" panose="05000000000000000000" pitchFamily="2" charset="2"/>
                <a:buChar char="n"/>
                <a:defRPr sz="16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" panose="05000000000000000000" pitchFamily="2" charset="2"/>
                <a:buChar char="n"/>
                <a:defRPr sz="14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algn="ctr">
                <a:spcBef>
                  <a:spcPct val="0"/>
                </a:spcBef>
                <a:buClrTx/>
                <a:buFontTx/>
                <a:buNone/>
              </a:pPr>
              <a:endParaRPr lang="zh-CN" altLang="zh-CN" dirty="0">
                <a:solidFill>
                  <a:schemeClr val="tx2"/>
                </a:solidFill>
                <a:ea typeface="微软雅黑" panose="020B0503020204020204" charset="-122"/>
              </a:endParaRPr>
            </a:p>
          </p:txBody>
        </p:sp>
      </p:grpSp>
      <p:sp>
        <p:nvSpPr>
          <p:cNvPr id="10244" name="AutoShape 3"/>
          <p:cNvSpPr/>
          <p:nvPr/>
        </p:nvSpPr>
        <p:spPr>
          <a:xfrm>
            <a:off x="323850" y="2860675"/>
            <a:ext cx="1873250" cy="750888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71E4FF"/>
              </a:gs>
              <a:gs pos="100000">
                <a:srgbClr val="009FC4"/>
              </a:gs>
            </a:gsLst>
            <a:lin ang="5400000" scaled="1"/>
            <a:tileRect/>
          </a:gradFill>
          <a:ln w="9525">
            <a:noFill/>
          </a:ln>
        </p:spPr>
        <p:txBody>
          <a:bodyPr anchor="ctr" anchorCtr="0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n"/>
              <a:defRPr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n"/>
              <a:defRPr sz="14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>
              <a:spcBef>
                <a:spcPct val="0"/>
              </a:spcBef>
              <a:buClrTx/>
              <a:buFontTx/>
              <a:buNone/>
            </a:pPr>
            <a:endParaRPr lang="zh-CN" altLang="zh-CN" sz="1800" dirty="0">
              <a:ea typeface="宋体" panose="02010600030101010101" pitchFamily="2" charset="-122"/>
            </a:endParaRPr>
          </a:p>
        </p:txBody>
      </p:sp>
      <p:sp>
        <p:nvSpPr>
          <p:cNvPr id="10245" name="AutoShape 3"/>
          <p:cNvSpPr/>
          <p:nvPr/>
        </p:nvSpPr>
        <p:spPr>
          <a:xfrm>
            <a:off x="342900" y="2952750"/>
            <a:ext cx="1873250" cy="561975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F2F2F2"/>
              </a:gs>
              <a:gs pos="100000">
                <a:srgbClr val="BFBFBF"/>
              </a:gs>
            </a:gsLst>
            <a:lin ang="5400000" scaled="1"/>
            <a:tileRect/>
          </a:gradFill>
          <a:ln w="25400" cap="flat" cmpd="sng">
            <a:solidFill>
              <a:schemeClr val="bg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n"/>
              <a:defRPr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n"/>
              <a:defRPr sz="14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>
              <a:spcBef>
                <a:spcPct val="0"/>
              </a:spcBef>
              <a:buClrTx/>
              <a:buFontTx/>
              <a:buNone/>
            </a:pPr>
            <a:r>
              <a:rPr lang="zh-CN" altLang="en-US" sz="2400" b="1" dirty="0">
                <a:ea typeface="宋体" panose="02010600030101010101" pitchFamily="2" charset="-122"/>
                <a:sym typeface="Arial" panose="020B0604020202020204" pitchFamily="34" charset="0"/>
              </a:rPr>
              <a:t>招商局 </a:t>
            </a:r>
            <a:endParaRPr lang="zh-CN" altLang="en-US" sz="2400" b="1" dirty="0"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10246" name="AutoShape 222"/>
          <p:cNvSpPr/>
          <p:nvPr/>
        </p:nvSpPr>
        <p:spPr>
          <a:xfrm>
            <a:off x="384175" y="3630613"/>
            <a:ext cx="1754188" cy="77787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5342315" y="280130"/>
              </a:cxn>
              <a:cxn ang="0">
                <a:pos x="137119516" y="280130"/>
              </a:cxn>
              <a:cxn ang="0">
                <a:pos x="142461831" y="0"/>
              </a:cxn>
              <a:cxn ang="0">
                <a:pos x="0" y="0"/>
              </a:cxn>
            </a:cxnLst>
            <a:rect l="0" t="0" r="0" b="0"/>
            <a:pathLst>
              <a:path w="21600" h="21600">
                <a:moveTo>
                  <a:pt x="0" y="0"/>
                </a:moveTo>
                <a:lnTo>
                  <a:pt x="810" y="21600"/>
                </a:lnTo>
                <a:lnTo>
                  <a:pt x="20790" y="21600"/>
                </a:lnTo>
                <a:lnTo>
                  <a:pt x="21600" y="0"/>
                </a:lnTo>
                <a:lnTo>
                  <a:pt x="0" y="0"/>
                </a:lnTo>
                <a:close/>
              </a:path>
            </a:pathLst>
          </a:custGeom>
          <a:gradFill rotWithShape="1">
            <a:gsLst>
              <a:gs pos="0">
                <a:srgbClr val="009FC4">
                  <a:alpha val="100000"/>
                </a:srgbClr>
              </a:gs>
              <a:gs pos="100000">
                <a:srgbClr val="FFFFFF">
                  <a:alpha val="0"/>
                </a:srgbClr>
              </a:gs>
            </a:gsLst>
            <a:lin ang="5400000" scaled="1"/>
            <a:tileRect/>
          </a:gra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247" name="AutoShape 3"/>
          <p:cNvSpPr/>
          <p:nvPr/>
        </p:nvSpPr>
        <p:spPr>
          <a:xfrm>
            <a:off x="2493963" y="2835275"/>
            <a:ext cx="1903412" cy="750888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71E4FF"/>
              </a:gs>
              <a:gs pos="100000">
                <a:srgbClr val="009FC4"/>
              </a:gs>
            </a:gsLst>
            <a:lin ang="5400000" scaled="1"/>
            <a:tileRect/>
          </a:gradFill>
          <a:ln w="9525">
            <a:noFill/>
          </a:ln>
        </p:spPr>
        <p:txBody>
          <a:bodyPr anchor="ctr" anchorCtr="0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n"/>
              <a:defRPr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n"/>
              <a:defRPr sz="14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>
              <a:spcBef>
                <a:spcPct val="0"/>
              </a:spcBef>
              <a:buClrTx/>
              <a:buFontTx/>
              <a:buNone/>
            </a:pPr>
            <a:endParaRPr lang="zh-CN" altLang="zh-CN" sz="1800" dirty="0">
              <a:ea typeface="宋体" panose="02010600030101010101" pitchFamily="2" charset="-122"/>
            </a:endParaRPr>
          </a:p>
        </p:txBody>
      </p:sp>
      <p:sp>
        <p:nvSpPr>
          <p:cNvPr id="10248" name="AutoShape 3"/>
          <p:cNvSpPr/>
          <p:nvPr/>
        </p:nvSpPr>
        <p:spPr>
          <a:xfrm>
            <a:off x="2493963" y="2935288"/>
            <a:ext cx="1903412" cy="561975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F2F2F2"/>
              </a:gs>
              <a:gs pos="100000">
                <a:srgbClr val="BFBFBF"/>
              </a:gs>
            </a:gsLst>
            <a:lin ang="5400000" scaled="1"/>
            <a:tileRect/>
          </a:gradFill>
          <a:ln w="25400" cap="flat" cmpd="sng">
            <a:solidFill>
              <a:schemeClr val="bg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n"/>
              <a:defRPr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n"/>
              <a:defRPr sz="14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>
              <a:spcBef>
                <a:spcPct val="0"/>
              </a:spcBef>
              <a:buClrTx/>
              <a:buFontTx/>
              <a:buNone/>
            </a:pPr>
            <a:endParaRPr lang="zh-CN" altLang="zh-CN" dirty="0">
              <a:solidFill>
                <a:schemeClr val="tx2"/>
              </a:solidFill>
              <a:ea typeface="微软雅黑" panose="020B0503020204020204" charset="-122"/>
            </a:endParaRPr>
          </a:p>
        </p:txBody>
      </p:sp>
      <p:sp>
        <p:nvSpPr>
          <p:cNvPr id="10249" name="Text Box 229"/>
          <p:cNvSpPr txBox="1"/>
          <p:nvPr/>
        </p:nvSpPr>
        <p:spPr>
          <a:xfrm>
            <a:off x="2955925" y="3057525"/>
            <a:ext cx="1003300" cy="365125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n"/>
              <a:defRPr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n"/>
              <a:defRPr sz="14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>
              <a:spcBef>
                <a:spcPct val="0"/>
              </a:spcBef>
              <a:buClrTx/>
              <a:buFontTx/>
              <a:buNone/>
            </a:pPr>
            <a:r>
              <a:rPr lang="zh-CN" altLang="en-US" sz="2400" b="1" dirty="0">
                <a:ea typeface="宋体" panose="02010600030101010101" pitchFamily="2" charset="-122"/>
                <a:sym typeface="Arial" panose="020B0604020202020204" pitchFamily="34" charset="0"/>
              </a:rPr>
              <a:t>发改局 </a:t>
            </a:r>
            <a:endParaRPr lang="ko-KR" altLang="en-US" sz="2400" b="1" dirty="0"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10250" name="AutoShape 222"/>
          <p:cNvSpPr/>
          <p:nvPr/>
        </p:nvSpPr>
        <p:spPr>
          <a:xfrm>
            <a:off x="2554288" y="3605213"/>
            <a:ext cx="1784350" cy="77787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5527602" y="280130"/>
              </a:cxn>
              <a:cxn ang="0">
                <a:pos x="141875403" y="280130"/>
              </a:cxn>
              <a:cxn ang="0">
                <a:pos x="147403006" y="0"/>
              </a:cxn>
              <a:cxn ang="0">
                <a:pos x="0" y="0"/>
              </a:cxn>
            </a:cxnLst>
            <a:rect l="0" t="0" r="0" b="0"/>
            <a:pathLst>
              <a:path w="21600" h="21600">
                <a:moveTo>
                  <a:pt x="0" y="0"/>
                </a:moveTo>
                <a:lnTo>
                  <a:pt x="810" y="21600"/>
                </a:lnTo>
                <a:lnTo>
                  <a:pt x="20790" y="21600"/>
                </a:lnTo>
                <a:lnTo>
                  <a:pt x="21600" y="0"/>
                </a:lnTo>
                <a:lnTo>
                  <a:pt x="0" y="0"/>
                </a:lnTo>
                <a:close/>
              </a:path>
            </a:pathLst>
          </a:custGeom>
          <a:gradFill rotWithShape="1">
            <a:gsLst>
              <a:gs pos="0">
                <a:srgbClr val="009FC4">
                  <a:alpha val="100000"/>
                </a:srgbClr>
              </a:gs>
              <a:gs pos="100000">
                <a:srgbClr val="FFFFFF">
                  <a:alpha val="0"/>
                </a:srgbClr>
              </a:gs>
            </a:gsLst>
            <a:lin ang="5400000" scaled="1"/>
            <a:tileRect/>
          </a:gra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251" name="AutoShape 3"/>
          <p:cNvSpPr/>
          <p:nvPr/>
        </p:nvSpPr>
        <p:spPr>
          <a:xfrm>
            <a:off x="4627563" y="2835275"/>
            <a:ext cx="1909762" cy="738188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71E4FF"/>
              </a:gs>
              <a:gs pos="100000">
                <a:srgbClr val="009FC4"/>
              </a:gs>
            </a:gsLst>
            <a:lin ang="5400000" scaled="1"/>
            <a:tileRect/>
          </a:gradFill>
          <a:ln w="9525">
            <a:noFill/>
          </a:ln>
        </p:spPr>
        <p:txBody>
          <a:bodyPr anchor="ctr" anchorCtr="0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n"/>
              <a:defRPr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n"/>
              <a:defRPr sz="14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>
              <a:spcBef>
                <a:spcPct val="0"/>
              </a:spcBef>
              <a:buClrTx/>
              <a:buFontTx/>
              <a:buNone/>
            </a:pPr>
            <a:endParaRPr lang="zh-CN" altLang="zh-CN" sz="1800" dirty="0">
              <a:ea typeface="宋体" panose="02010600030101010101" pitchFamily="2" charset="-122"/>
            </a:endParaRPr>
          </a:p>
        </p:txBody>
      </p:sp>
      <p:sp>
        <p:nvSpPr>
          <p:cNvPr id="10252" name="AutoShape 3"/>
          <p:cNvSpPr/>
          <p:nvPr/>
        </p:nvSpPr>
        <p:spPr>
          <a:xfrm>
            <a:off x="4627563" y="2933700"/>
            <a:ext cx="1909762" cy="55245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F2F2F2"/>
              </a:gs>
              <a:gs pos="100000">
                <a:srgbClr val="BFBFBF"/>
              </a:gs>
            </a:gsLst>
            <a:lin ang="5400000" scaled="1"/>
            <a:tileRect/>
          </a:gradFill>
          <a:ln w="25400" cap="flat" cmpd="sng">
            <a:solidFill>
              <a:schemeClr val="bg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n"/>
              <a:defRPr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n"/>
              <a:defRPr sz="14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>
              <a:spcBef>
                <a:spcPct val="0"/>
              </a:spcBef>
              <a:buClrTx/>
              <a:buFontTx/>
              <a:buNone/>
            </a:pPr>
            <a:endParaRPr lang="zh-CN" altLang="zh-CN" dirty="0">
              <a:solidFill>
                <a:schemeClr val="tx2"/>
              </a:solidFill>
              <a:ea typeface="微软雅黑" panose="020B0503020204020204" charset="-122"/>
            </a:endParaRPr>
          </a:p>
        </p:txBody>
      </p:sp>
      <p:sp>
        <p:nvSpPr>
          <p:cNvPr id="10253" name="Text Box 229"/>
          <p:cNvSpPr txBox="1"/>
          <p:nvPr/>
        </p:nvSpPr>
        <p:spPr>
          <a:xfrm>
            <a:off x="5097463" y="3074988"/>
            <a:ext cx="1003300" cy="365125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n"/>
              <a:defRPr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n"/>
              <a:defRPr sz="14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>
              <a:spcBef>
                <a:spcPct val="0"/>
              </a:spcBef>
              <a:buClrTx/>
              <a:buFontTx/>
              <a:buNone/>
            </a:pPr>
            <a:r>
              <a:rPr lang="zh-CN" altLang="en-US" sz="2400" b="1" dirty="0">
                <a:ea typeface="宋体" panose="02010600030101010101" pitchFamily="2" charset="-122"/>
                <a:sym typeface="Arial" panose="020B0604020202020204" pitchFamily="34" charset="0"/>
              </a:rPr>
              <a:t>财政局 </a:t>
            </a:r>
            <a:endParaRPr lang="ko-KR" altLang="en-US" sz="2400" b="1" dirty="0"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10254" name="AutoShape 222"/>
          <p:cNvSpPr/>
          <p:nvPr/>
        </p:nvSpPr>
        <p:spPr>
          <a:xfrm>
            <a:off x="4687888" y="3594100"/>
            <a:ext cx="1790700" cy="74613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5567004" y="257736"/>
              </a:cxn>
              <a:cxn ang="0">
                <a:pos x="142887000" y="257736"/>
              </a:cxn>
              <a:cxn ang="0">
                <a:pos x="148454004" y="0"/>
              </a:cxn>
              <a:cxn ang="0">
                <a:pos x="0" y="0"/>
              </a:cxn>
            </a:cxnLst>
            <a:rect l="0" t="0" r="0" b="0"/>
            <a:pathLst>
              <a:path w="21600" h="21600">
                <a:moveTo>
                  <a:pt x="0" y="0"/>
                </a:moveTo>
                <a:lnTo>
                  <a:pt x="810" y="21600"/>
                </a:lnTo>
                <a:lnTo>
                  <a:pt x="20790" y="21600"/>
                </a:lnTo>
                <a:lnTo>
                  <a:pt x="21600" y="0"/>
                </a:lnTo>
                <a:lnTo>
                  <a:pt x="0" y="0"/>
                </a:lnTo>
                <a:close/>
              </a:path>
            </a:pathLst>
          </a:custGeom>
          <a:gradFill rotWithShape="1">
            <a:gsLst>
              <a:gs pos="0">
                <a:srgbClr val="009FC4">
                  <a:alpha val="100000"/>
                </a:srgbClr>
              </a:gs>
              <a:gs pos="100000">
                <a:srgbClr val="FFFFFF">
                  <a:alpha val="0"/>
                </a:srgbClr>
              </a:gs>
            </a:gsLst>
            <a:lin ang="5400000" scaled="1"/>
            <a:tileRect/>
          </a:gra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255" name="Rectangle 2"/>
          <p:cNvSpPr txBox="1"/>
          <p:nvPr/>
        </p:nvSpPr>
        <p:spPr>
          <a:xfrm>
            <a:off x="1600200" y="1384300"/>
            <a:ext cx="5832475" cy="4953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n"/>
              <a:defRPr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n"/>
              <a:defRPr sz="14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>
              <a:spcBef>
                <a:spcPct val="0"/>
              </a:spcBef>
              <a:buClrTx/>
              <a:buFontTx/>
              <a:buNone/>
            </a:pPr>
            <a:r>
              <a:rPr lang="zh-CN" altLang="en-US" sz="2800" b="1" dirty="0">
                <a:ea typeface="宋体" panose="02010600030101010101" pitchFamily="2" charset="-122"/>
                <a:sym typeface="Arial" panose="020B0604020202020204" pitchFamily="34" charset="0"/>
              </a:rPr>
              <a:t>角色扮演</a:t>
            </a:r>
            <a:endParaRPr lang="zh-CN" altLang="en-US" sz="2800" b="1" dirty="0"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10256" name="AutoShape 3"/>
          <p:cNvSpPr/>
          <p:nvPr/>
        </p:nvSpPr>
        <p:spPr>
          <a:xfrm>
            <a:off x="6778625" y="2835275"/>
            <a:ext cx="2041525" cy="738188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71E4FF"/>
              </a:gs>
              <a:gs pos="100000">
                <a:srgbClr val="009FC4"/>
              </a:gs>
            </a:gsLst>
            <a:lin ang="5400000" scaled="1"/>
            <a:tileRect/>
          </a:gradFill>
          <a:ln w="9525">
            <a:noFill/>
          </a:ln>
        </p:spPr>
        <p:txBody>
          <a:bodyPr anchor="ctr" anchorCtr="0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n"/>
              <a:defRPr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n"/>
              <a:defRPr sz="14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>
              <a:spcBef>
                <a:spcPct val="0"/>
              </a:spcBef>
              <a:buClrTx/>
              <a:buFontTx/>
              <a:buNone/>
            </a:pPr>
            <a:endParaRPr lang="zh-CN" altLang="zh-CN" sz="1800" dirty="0">
              <a:ea typeface="宋体" panose="02010600030101010101" pitchFamily="2" charset="-122"/>
            </a:endParaRPr>
          </a:p>
        </p:txBody>
      </p:sp>
      <p:sp>
        <p:nvSpPr>
          <p:cNvPr id="10257" name="AutoShape 3"/>
          <p:cNvSpPr/>
          <p:nvPr/>
        </p:nvSpPr>
        <p:spPr>
          <a:xfrm>
            <a:off x="6778625" y="2933700"/>
            <a:ext cx="2041525" cy="55245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F2F2F2"/>
              </a:gs>
              <a:gs pos="100000">
                <a:srgbClr val="BFBFBF"/>
              </a:gs>
            </a:gsLst>
            <a:lin ang="5400000" scaled="1"/>
            <a:tileRect/>
          </a:gradFill>
          <a:ln w="25400" cap="flat" cmpd="sng">
            <a:solidFill>
              <a:schemeClr val="bg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n"/>
              <a:defRPr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n"/>
              <a:defRPr sz="14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>
              <a:spcBef>
                <a:spcPct val="0"/>
              </a:spcBef>
              <a:buClrTx/>
              <a:buFontTx/>
              <a:buNone/>
            </a:pPr>
            <a:endParaRPr lang="zh-CN" altLang="zh-CN" dirty="0">
              <a:solidFill>
                <a:schemeClr val="tx2"/>
              </a:solidFill>
              <a:ea typeface="微软雅黑" panose="020B0503020204020204" charset="-122"/>
            </a:endParaRPr>
          </a:p>
        </p:txBody>
      </p:sp>
      <p:sp>
        <p:nvSpPr>
          <p:cNvPr id="10258" name="Text Box 229"/>
          <p:cNvSpPr txBox="1"/>
          <p:nvPr/>
        </p:nvSpPr>
        <p:spPr>
          <a:xfrm>
            <a:off x="7400925" y="3074988"/>
            <a:ext cx="1003300" cy="365125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n"/>
              <a:defRPr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n"/>
              <a:defRPr sz="14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>
              <a:spcBef>
                <a:spcPct val="0"/>
              </a:spcBef>
              <a:buClrTx/>
              <a:buFontTx/>
              <a:buNone/>
            </a:pPr>
            <a:r>
              <a:rPr lang="zh-CN" altLang="en-US" sz="2400" b="1" dirty="0">
                <a:ea typeface="宋体" panose="02010600030101010101" pitchFamily="2" charset="-122"/>
                <a:sym typeface="Arial" panose="020B0604020202020204" pitchFamily="34" charset="0"/>
              </a:rPr>
              <a:t>人保局 </a:t>
            </a:r>
            <a:endParaRPr lang="ko-KR" altLang="en-US" sz="2400" b="1" dirty="0"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10259" name="AutoShape 222"/>
          <p:cNvSpPr/>
          <p:nvPr/>
        </p:nvSpPr>
        <p:spPr>
          <a:xfrm>
            <a:off x="6842125" y="3594100"/>
            <a:ext cx="1916113" cy="74613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6374092" y="257736"/>
              </a:cxn>
              <a:cxn ang="0">
                <a:pos x="163602252" y="257736"/>
              </a:cxn>
              <a:cxn ang="0">
                <a:pos x="169976344" y="0"/>
              </a:cxn>
              <a:cxn ang="0">
                <a:pos x="0" y="0"/>
              </a:cxn>
            </a:cxnLst>
            <a:rect l="0" t="0" r="0" b="0"/>
            <a:pathLst>
              <a:path w="21600" h="21600">
                <a:moveTo>
                  <a:pt x="0" y="0"/>
                </a:moveTo>
                <a:lnTo>
                  <a:pt x="810" y="21600"/>
                </a:lnTo>
                <a:lnTo>
                  <a:pt x="20790" y="21600"/>
                </a:lnTo>
                <a:lnTo>
                  <a:pt x="21600" y="0"/>
                </a:lnTo>
                <a:lnTo>
                  <a:pt x="0" y="0"/>
                </a:lnTo>
                <a:close/>
              </a:path>
            </a:pathLst>
          </a:custGeom>
          <a:gradFill rotWithShape="1">
            <a:gsLst>
              <a:gs pos="0">
                <a:srgbClr val="009FC4">
                  <a:alpha val="100000"/>
                </a:srgbClr>
              </a:gs>
              <a:gs pos="100000">
                <a:srgbClr val="FFFFFF">
                  <a:alpha val="0"/>
                </a:srgbClr>
              </a:gs>
            </a:gsLst>
            <a:lin ang="5400000" scaled="1"/>
            <a:tileRect/>
          </a:gra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260" name="AutoShape 3"/>
          <p:cNvSpPr/>
          <p:nvPr/>
        </p:nvSpPr>
        <p:spPr>
          <a:xfrm>
            <a:off x="1403350" y="4079875"/>
            <a:ext cx="1903413" cy="750888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71E4FF"/>
              </a:gs>
              <a:gs pos="100000">
                <a:srgbClr val="009FC4"/>
              </a:gs>
            </a:gsLst>
            <a:lin ang="5400000" scaled="1"/>
            <a:tileRect/>
          </a:gradFill>
          <a:ln w="9525">
            <a:noFill/>
          </a:ln>
        </p:spPr>
        <p:txBody>
          <a:bodyPr anchor="ctr" anchorCtr="0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n"/>
              <a:defRPr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n"/>
              <a:defRPr sz="14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>
              <a:spcBef>
                <a:spcPct val="0"/>
              </a:spcBef>
              <a:buClrTx/>
              <a:buFontTx/>
              <a:buNone/>
            </a:pPr>
            <a:endParaRPr lang="zh-CN" altLang="zh-CN" sz="1800" dirty="0">
              <a:ea typeface="宋体" panose="02010600030101010101" pitchFamily="2" charset="-122"/>
            </a:endParaRPr>
          </a:p>
        </p:txBody>
      </p:sp>
      <p:sp>
        <p:nvSpPr>
          <p:cNvPr id="10261" name="AutoShape 3"/>
          <p:cNvSpPr/>
          <p:nvPr/>
        </p:nvSpPr>
        <p:spPr>
          <a:xfrm>
            <a:off x="1403350" y="4179888"/>
            <a:ext cx="1903413" cy="561975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F2F2F2"/>
              </a:gs>
              <a:gs pos="100000">
                <a:srgbClr val="BFBFBF"/>
              </a:gs>
            </a:gsLst>
            <a:lin ang="5400000" scaled="1"/>
            <a:tileRect/>
          </a:gradFill>
          <a:ln w="25400" cap="flat" cmpd="sng">
            <a:solidFill>
              <a:schemeClr val="bg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n"/>
              <a:defRPr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n"/>
              <a:defRPr sz="14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>
              <a:spcBef>
                <a:spcPct val="0"/>
              </a:spcBef>
              <a:buClrTx/>
              <a:buFontTx/>
              <a:buNone/>
            </a:pPr>
            <a:endParaRPr lang="zh-CN" altLang="zh-CN" dirty="0">
              <a:solidFill>
                <a:schemeClr val="tx2"/>
              </a:solidFill>
              <a:ea typeface="微软雅黑" panose="020B0503020204020204" charset="-122"/>
            </a:endParaRPr>
          </a:p>
        </p:txBody>
      </p:sp>
      <p:sp>
        <p:nvSpPr>
          <p:cNvPr id="10262" name="Text Box 229"/>
          <p:cNvSpPr txBox="1"/>
          <p:nvPr/>
        </p:nvSpPr>
        <p:spPr>
          <a:xfrm>
            <a:off x="1865313" y="4249738"/>
            <a:ext cx="1003300" cy="365125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n"/>
              <a:defRPr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n"/>
              <a:defRPr sz="14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>
              <a:spcBef>
                <a:spcPct val="0"/>
              </a:spcBef>
              <a:buClrTx/>
              <a:buFontTx/>
              <a:buNone/>
            </a:pPr>
            <a:r>
              <a:rPr lang="zh-CN" altLang="en-US" sz="2400" b="1" dirty="0">
                <a:ea typeface="宋体" panose="02010600030101010101" pitchFamily="2" charset="-122"/>
                <a:sym typeface="Arial" panose="020B0604020202020204" pitchFamily="34" charset="0"/>
              </a:rPr>
              <a:t>土地局 </a:t>
            </a:r>
            <a:endParaRPr lang="ko-KR" altLang="en-US" sz="2400" b="1" dirty="0"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10263" name="AutoShape 222"/>
          <p:cNvSpPr/>
          <p:nvPr/>
        </p:nvSpPr>
        <p:spPr>
          <a:xfrm>
            <a:off x="1463675" y="4849813"/>
            <a:ext cx="1784350" cy="77787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5527602" y="280130"/>
              </a:cxn>
              <a:cxn ang="0">
                <a:pos x="141875403" y="280130"/>
              </a:cxn>
              <a:cxn ang="0">
                <a:pos x="147403006" y="0"/>
              </a:cxn>
              <a:cxn ang="0">
                <a:pos x="0" y="0"/>
              </a:cxn>
            </a:cxnLst>
            <a:rect l="0" t="0" r="0" b="0"/>
            <a:pathLst>
              <a:path w="21600" h="21600">
                <a:moveTo>
                  <a:pt x="0" y="0"/>
                </a:moveTo>
                <a:lnTo>
                  <a:pt x="810" y="21600"/>
                </a:lnTo>
                <a:lnTo>
                  <a:pt x="20790" y="21600"/>
                </a:lnTo>
                <a:lnTo>
                  <a:pt x="21600" y="0"/>
                </a:lnTo>
                <a:lnTo>
                  <a:pt x="0" y="0"/>
                </a:lnTo>
                <a:close/>
              </a:path>
            </a:pathLst>
          </a:custGeom>
          <a:gradFill rotWithShape="1">
            <a:gsLst>
              <a:gs pos="0">
                <a:srgbClr val="009FC4">
                  <a:alpha val="100000"/>
                </a:srgbClr>
              </a:gs>
              <a:gs pos="100000">
                <a:srgbClr val="FFFFFF">
                  <a:alpha val="0"/>
                </a:srgbClr>
              </a:gs>
            </a:gsLst>
            <a:lin ang="5400000" scaled="1"/>
            <a:tileRect/>
          </a:gra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264" name="AutoShape 3"/>
          <p:cNvSpPr/>
          <p:nvPr/>
        </p:nvSpPr>
        <p:spPr>
          <a:xfrm>
            <a:off x="3536950" y="4079875"/>
            <a:ext cx="1909763" cy="738188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71E4FF"/>
              </a:gs>
              <a:gs pos="100000">
                <a:srgbClr val="009FC4"/>
              </a:gs>
            </a:gsLst>
            <a:lin ang="5400000" scaled="1"/>
            <a:tileRect/>
          </a:gradFill>
          <a:ln w="9525">
            <a:noFill/>
          </a:ln>
        </p:spPr>
        <p:txBody>
          <a:bodyPr anchor="ctr" anchorCtr="0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n"/>
              <a:defRPr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n"/>
              <a:defRPr sz="14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>
              <a:spcBef>
                <a:spcPct val="0"/>
              </a:spcBef>
              <a:buClrTx/>
              <a:buFontTx/>
              <a:buNone/>
            </a:pPr>
            <a:endParaRPr lang="zh-CN" altLang="zh-CN" sz="1800" dirty="0">
              <a:ea typeface="宋体" panose="02010600030101010101" pitchFamily="2" charset="-122"/>
            </a:endParaRPr>
          </a:p>
        </p:txBody>
      </p:sp>
      <p:sp>
        <p:nvSpPr>
          <p:cNvPr id="10265" name="AutoShape 3"/>
          <p:cNvSpPr/>
          <p:nvPr/>
        </p:nvSpPr>
        <p:spPr>
          <a:xfrm>
            <a:off x="3536950" y="4178300"/>
            <a:ext cx="1909763" cy="55245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F2F2F2"/>
              </a:gs>
              <a:gs pos="100000">
                <a:srgbClr val="BFBFBF"/>
              </a:gs>
            </a:gsLst>
            <a:lin ang="5400000" scaled="1"/>
            <a:tileRect/>
          </a:gradFill>
          <a:ln w="25400" cap="flat" cmpd="sng">
            <a:solidFill>
              <a:schemeClr val="bg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n"/>
              <a:defRPr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n"/>
              <a:defRPr sz="14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>
              <a:spcBef>
                <a:spcPct val="0"/>
              </a:spcBef>
              <a:buClrTx/>
              <a:buFontTx/>
              <a:buNone/>
            </a:pPr>
            <a:endParaRPr lang="zh-CN" altLang="zh-CN" dirty="0">
              <a:solidFill>
                <a:schemeClr val="tx2"/>
              </a:solidFill>
              <a:ea typeface="微软雅黑" panose="020B0503020204020204" charset="-122"/>
            </a:endParaRPr>
          </a:p>
        </p:txBody>
      </p:sp>
      <p:sp>
        <p:nvSpPr>
          <p:cNvPr id="10266" name="Text Box 229"/>
          <p:cNvSpPr txBox="1"/>
          <p:nvPr/>
        </p:nvSpPr>
        <p:spPr>
          <a:xfrm>
            <a:off x="4006850" y="4249738"/>
            <a:ext cx="1003300" cy="365125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n"/>
              <a:defRPr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n"/>
              <a:defRPr sz="14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>
              <a:spcBef>
                <a:spcPct val="0"/>
              </a:spcBef>
              <a:buClrTx/>
              <a:buFontTx/>
              <a:buNone/>
            </a:pPr>
            <a:r>
              <a:rPr lang="zh-CN" altLang="en-US" sz="2400" b="1" dirty="0">
                <a:ea typeface="宋体" panose="02010600030101010101" pitchFamily="2" charset="-122"/>
                <a:sym typeface="Arial" panose="020B0604020202020204" pitchFamily="34" charset="0"/>
              </a:rPr>
              <a:t>环保局 </a:t>
            </a:r>
            <a:endParaRPr lang="ko-KR" altLang="en-US" sz="2400" b="1" dirty="0"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10267" name="AutoShape 222"/>
          <p:cNvSpPr/>
          <p:nvPr/>
        </p:nvSpPr>
        <p:spPr>
          <a:xfrm>
            <a:off x="3597275" y="4838700"/>
            <a:ext cx="1790700" cy="74613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5567004" y="257736"/>
              </a:cxn>
              <a:cxn ang="0">
                <a:pos x="142887000" y="257736"/>
              </a:cxn>
              <a:cxn ang="0">
                <a:pos x="148454004" y="0"/>
              </a:cxn>
              <a:cxn ang="0">
                <a:pos x="0" y="0"/>
              </a:cxn>
            </a:cxnLst>
            <a:rect l="0" t="0" r="0" b="0"/>
            <a:pathLst>
              <a:path w="21600" h="21600">
                <a:moveTo>
                  <a:pt x="0" y="0"/>
                </a:moveTo>
                <a:lnTo>
                  <a:pt x="810" y="21600"/>
                </a:lnTo>
                <a:lnTo>
                  <a:pt x="20790" y="21600"/>
                </a:lnTo>
                <a:lnTo>
                  <a:pt x="21600" y="0"/>
                </a:lnTo>
                <a:lnTo>
                  <a:pt x="0" y="0"/>
                </a:lnTo>
                <a:close/>
              </a:path>
            </a:pathLst>
          </a:custGeom>
          <a:gradFill rotWithShape="1">
            <a:gsLst>
              <a:gs pos="0">
                <a:srgbClr val="009FC4">
                  <a:alpha val="100000"/>
                </a:srgbClr>
              </a:gs>
              <a:gs pos="100000">
                <a:srgbClr val="FFFFFF">
                  <a:alpha val="0"/>
                </a:srgbClr>
              </a:gs>
            </a:gsLst>
            <a:lin ang="5400000" scaled="1"/>
            <a:tileRect/>
          </a:gra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268" name="AutoShape 3"/>
          <p:cNvSpPr/>
          <p:nvPr/>
        </p:nvSpPr>
        <p:spPr>
          <a:xfrm>
            <a:off x="5688013" y="4079875"/>
            <a:ext cx="2041525" cy="738188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71E4FF"/>
              </a:gs>
              <a:gs pos="100000">
                <a:srgbClr val="009FC4"/>
              </a:gs>
            </a:gsLst>
            <a:lin ang="5400000" scaled="1"/>
            <a:tileRect/>
          </a:gradFill>
          <a:ln w="9525">
            <a:noFill/>
          </a:ln>
        </p:spPr>
        <p:txBody>
          <a:bodyPr anchor="ctr" anchorCtr="0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n"/>
              <a:defRPr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n"/>
              <a:defRPr sz="14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>
              <a:spcBef>
                <a:spcPct val="0"/>
              </a:spcBef>
              <a:buClrTx/>
              <a:buFontTx/>
              <a:buNone/>
            </a:pPr>
            <a:endParaRPr lang="zh-CN" altLang="zh-CN" sz="1800" dirty="0">
              <a:ea typeface="宋体" panose="02010600030101010101" pitchFamily="2" charset="-122"/>
            </a:endParaRPr>
          </a:p>
        </p:txBody>
      </p:sp>
      <p:sp>
        <p:nvSpPr>
          <p:cNvPr id="10269" name="AutoShape 3"/>
          <p:cNvSpPr/>
          <p:nvPr/>
        </p:nvSpPr>
        <p:spPr>
          <a:xfrm>
            <a:off x="5688013" y="4178300"/>
            <a:ext cx="2041525" cy="55245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F2F2F2"/>
              </a:gs>
              <a:gs pos="100000">
                <a:srgbClr val="BFBFBF"/>
              </a:gs>
            </a:gsLst>
            <a:lin ang="5400000" scaled="1"/>
            <a:tileRect/>
          </a:gradFill>
          <a:ln w="25400" cap="flat" cmpd="sng">
            <a:solidFill>
              <a:schemeClr val="bg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n"/>
              <a:defRPr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n"/>
              <a:defRPr sz="14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>
              <a:spcBef>
                <a:spcPct val="0"/>
              </a:spcBef>
              <a:buClrTx/>
              <a:buFontTx/>
              <a:buNone/>
            </a:pPr>
            <a:endParaRPr lang="zh-CN" altLang="zh-CN" dirty="0">
              <a:solidFill>
                <a:schemeClr val="tx2"/>
              </a:solidFill>
              <a:ea typeface="微软雅黑" panose="020B0503020204020204" charset="-122"/>
            </a:endParaRPr>
          </a:p>
        </p:txBody>
      </p:sp>
      <p:sp>
        <p:nvSpPr>
          <p:cNvPr id="10270" name="Text Box 229"/>
          <p:cNvSpPr txBox="1"/>
          <p:nvPr/>
        </p:nvSpPr>
        <p:spPr>
          <a:xfrm>
            <a:off x="5926138" y="4249738"/>
            <a:ext cx="1616075" cy="365125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n"/>
              <a:defRPr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n"/>
              <a:defRPr sz="14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>
              <a:spcBef>
                <a:spcPct val="0"/>
              </a:spcBef>
              <a:buClrTx/>
              <a:buFontTx/>
              <a:buNone/>
            </a:pPr>
            <a:r>
              <a:rPr lang="zh-CN" altLang="en-US" sz="2400" b="1" dirty="0">
                <a:ea typeface="宋体" panose="02010600030101010101" pitchFamily="2" charset="-122"/>
                <a:sym typeface="Arial" panose="020B0604020202020204" pitchFamily="34" charset="0"/>
              </a:rPr>
              <a:t>公共事业局 </a:t>
            </a:r>
            <a:endParaRPr lang="ko-KR" altLang="en-US" sz="2400" b="1" dirty="0"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10271" name="AutoShape 222"/>
          <p:cNvSpPr/>
          <p:nvPr/>
        </p:nvSpPr>
        <p:spPr>
          <a:xfrm>
            <a:off x="5751513" y="4838700"/>
            <a:ext cx="1916112" cy="74613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6374089" y="257736"/>
              </a:cxn>
              <a:cxn ang="0">
                <a:pos x="163602078" y="257736"/>
              </a:cxn>
              <a:cxn ang="0">
                <a:pos x="169976167" y="0"/>
              </a:cxn>
              <a:cxn ang="0">
                <a:pos x="0" y="0"/>
              </a:cxn>
            </a:cxnLst>
            <a:rect l="0" t="0" r="0" b="0"/>
            <a:pathLst>
              <a:path w="21600" h="21600">
                <a:moveTo>
                  <a:pt x="0" y="0"/>
                </a:moveTo>
                <a:lnTo>
                  <a:pt x="810" y="21600"/>
                </a:lnTo>
                <a:lnTo>
                  <a:pt x="20790" y="21600"/>
                </a:lnTo>
                <a:lnTo>
                  <a:pt x="21600" y="0"/>
                </a:lnTo>
                <a:lnTo>
                  <a:pt x="0" y="0"/>
                </a:lnTo>
                <a:close/>
              </a:path>
            </a:pathLst>
          </a:custGeom>
          <a:gradFill rotWithShape="1">
            <a:gsLst>
              <a:gs pos="0">
                <a:srgbClr val="009FC4">
                  <a:alpha val="100000"/>
                </a:srgbClr>
              </a:gs>
              <a:gs pos="100000">
                <a:srgbClr val="FFFFFF">
                  <a:alpha val="0"/>
                </a:srgbClr>
              </a:gs>
            </a:gsLst>
            <a:lin ang="5400000" scaled="1"/>
            <a:tileRect/>
          </a:gra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标题 2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 anchorCtr="0"/>
          <a:lstStyle/>
          <a:p>
            <a:pPr eaLnBrk="1" hangingPunct="1"/>
            <a:endParaRPr lang="zh-CN" altLang="en-US" dirty="0"/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 bwMode="auto">
          <a:xfrm>
            <a:off x="468313" y="161925"/>
            <a:ext cx="4824413" cy="495300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50000">
                <a:srgbClr val="CCCCFF"/>
              </a:gs>
              <a:gs pos="100000">
                <a:schemeClr val="bg1"/>
              </a:gs>
            </a:gsLst>
            <a:lin ang="5400000" scaled="1"/>
          </a:gradFill>
          <a:ln>
            <a:noFill/>
          </a:ln>
          <a:scene3d>
            <a:camera prst="legacyPerspectiveBottom"/>
            <a:lightRig rig="legacyFlat3" dir="t"/>
          </a:scene3d>
          <a:sp3d extrusionH="887400" prstMaterial="legacyMatte">
            <a:bevelT w="13500" h="13500" prst="angle"/>
            <a:bevelB w="13500" h="13500" prst="angle"/>
            <a:extrusionClr>
              <a:srgbClr val="CCCCFF"/>
            </a:extrusionClr>
          </a:sp3d>
          <a:extLst>
            <a:ext uri="{91240B29-F687-4F45-9708-019B960494DF}">
              <a14:hiddenLine xmlns:a14="http://schemas.microsoft.com/office/drawing/2010/main">
                <a:noFill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13500000" algn="ctr" rotWithShape="0">
                    <a:srgbClr val="CCCCFF">
                      <a:gamma/>
                      <a:shade val="60000"/>
                      <a:invGamma/>
                    </a:srgbClr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>
            <a:lvl1pPr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软件界面 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7950" y="1412875"/>
            <a:ext cx="8893810" cy="4231005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 anchorCtr="0"/>
          <a:lstStyle/>
          <a:p>
            <a:endParaRPr lang="zh-CN" altLang="en-US" dirty="0"/>
          </a:p>
        </p:txBody>
      </p:sp>
      <p:pic>
        <p:nvPicPr>
          <p:cNvPr id="12291" name="Picture 3" descr="P108018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00400" y="2819400"/>
            <a:ext cx="5795963" cy="38592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292" name="Picture 4" descr="P108025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52400"/>
            <a:ext cx="4495800" cy="33718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293" name="Rectangle 5"/>
          <p:cNvSpPr/>
          <p:nvPr/>
        </p:nvSpPr>
        <p:spPr>
          <a:xfrm>
            <a:off x="4930775" y="531813"/>
            <a:ext cx="4213225" cy="2197100"/>
          </a:xfrm>
          <a:prstGeom prst="rect">
            <a:avLst/>
          </a:prstGeom>
          <a:noFill/>
          <a:ln w="9525">
            <a:noFill/>
          </a:ln>
        </p:spPr>
        <p:txBody>
          <a:bodyPr tIns="165048" bIns="165048" anchor="ctr" anchorCtr="0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n"/>
              <a:defRPr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n"/>
              <a:defRPr sz="14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defTabSz="914400" eaLnBrk="1" hangingPunct="1">
              <a:lnSpc>
                <a:spcPct val="170000"/>
              </a:lnSpc>
              <a:spcBef>
                <a:spcPct val="0"/>
              </a:spcBef>
              <a:buClrTx/>
              <a:buFontTx/>
              <a:buNone/>
              <a:tabLst>
                <a:tab pos="266700" algn="l"/>
              </a:tabLst>
            </a:pPr>
            <a:r>
              <a:rPr lang="zh-CN" altLang="en-US" sz="1800" b="1" dirty="0">
                <a:ea typeface="宋体" panose="02010600030101010101" pitchFamily="2" charset="-122"/>
              </a:rPr>
              <a:t>区情调研：</a:t>
            </a:r>
            <a:endParaRPr lang="zh-CN" altLang="en-US" sz="1800" b="1" dirty="0">
              <a:ea typeface="宋体" panose="02010600030101010101" pitchFamily="2" charset="-122"/>
            </a:endParaRPr>
          </a:p>
          <a:p>
            <a:pPr marL="0" lvl="0" indent="0" defTabSz="914400" eaLnBrk="1" hangingPunct="1">
              <a:lnSpc>
                <a:spcPct val="170000"/>
              </a:lnSpc>
              <a:spcBef>
                <a:spcPct val="0"/>
              </a:spcBef>
              <a:buClrTx/>
              <a:buFontTx/>
              <a:buNone/>
              <a:tabLst>
                <a:tab pos="266700" algn="l"/>
              </a:tabLst>
            </a:pPr>
            <a:r>
              <a:rPr lang="zh-CN" altLang="en-US" sz="1800" b="1" dirty="0">
                <a:ea typeface="宋体" panose="02010600030101010101" pitchFamily="2" charset="-122"/>
              </a:rPr>
              <a:t>财政上年结余资金：</a:t>
            </a:r>
            <a:r>
              <a:rPr lang="en-US" altLang="zh-CN" sz="1800" b="1" dirty="0">
                <a:ea typeface="宋体" panose="02010600030101010101" pitchFamily="2" charset="-122"/>
              </a:rPr>
              <a:t>2.05</a:t>
            </a:r>
            <a:r>
              <a:rPr lang="zh-CN" altLang="en-US" sz="1800" b="1" dirty="0">
                <a:ea typeface="宋体" panose="02010600030101010101" pitchFamily="2" charset="-122"/>
              </a:rPr>
              <a:t>亿</a:t>
            </a:r>
            <a:endParaRPr lang="zh-CN" altLang="en-US" sz="1800" b="1" dirty="0">
              <a:ea typeface="宋体" panose="02010600030101010101" pitchFamily="2" charset="-122"/>
            </a:endParaRPr>
          </a:p>
          <a:p>
            <a:pPr marL="0" lvl="0" indent="0" defTabSz="914400" eaLnBrk="1" hangingPunct="1">
              <a:lnSpc>
                <a:spcPct val="170000"/>
              </a:lnSpc>
              <a:spcBef>
                <a:spcPct val="0"/>
              </a:spcBef>
              <a:buClrTx/>
              <a:buFontTx/>
              <a:buNone/>
              <a:tabLst>
                <a:tab pos="266700" algn="l"/>
              </a:tabLst>
            </a:pPr>
            <a:r>
              <a:rPr lang="zh-CN" altLang="en-US" sz="1800" b="1" dirty="0">
                <a:ea typeface="宋体" panose="02010600030101010101" pitchFamily="2" charset="-122"/>
              </a:rPr>
              <a:t>常住人口：</a:t>
            </a:r>
            <a:r>
              <a:rPr lang="en-US" altLang="zh-CN" sz="1800" b="1" dirty="0">
                <a:ea typeface="宋体" panose="02010600030101010101" pitchFamily="2" charset="-122"/>
              </a:rPr>
              <a:t>100</a:t>
            </a:r>
            <a:r>
              <a:rPr lang="zh-CN" altLang="en-US" sz="1800" b="1" dirty="0">
                <a:ea typeface="宋体" panose="02010600030101010101" pitchFamily="2" charset="-122"/>
              </a:rPr>
              <a:t>万</a:t>
            </a:r>
            <a:endParaRPr lang="zh-CN" altLang="en-US" sz="1800" b="1" dirty="0">
              <a:ea typeface="宋体" panose="02010600030101010101" pitchFamily="2" charset="-122"/>
            </a:endParaRPr>
          </a:p>
          <a:p>
            <a:pPr marL="0" lvl="0" indent="0" defTabSz="914400" eaLnBrk="1" hangingPunct="1">
              <a:lnSpc>
                <a:spcPct val="170000"/>
              </a:lnSpc>
              <a:spcBef>
                <a:spcPct val="0"/>
              </a:spcBef>
              <a:buClrTx/>
              <a:buFontTx/>
              <a:buNone/>
              <a:tabLst>
                <a:tab pos="266700" algn="l"/>
              </a:tabLst>
            </a:pPr>
            <a:r>
              <a:rPr lang="zh-CN" altLang="en-US" sz="1800" b="1" dirty="0">
                <a:ea typeface="宋体" panose="02010600030101010101" pitchFamily="2" charset="-122"/>
              </a:rPr>
              <a:t>制造业：生物制药、园林产业</a:t>
            </a:r>
            <a:endParaRPr lang="zh-CN" altLang="en-US" sz="1800" b="1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COMMONDATA" val="eyJoZGlkIjoiNWYxMDU4OTEyZTQ0MjNkZTBiZTVhNzgxY2U5NzEzNzIifQ=="/>
  <p:tag name="KSO_WPP_MARK_KEY" val="67d30055-6c3a-4eda-b0e0-c25ad7adaa76"/>
  <p:tag name="commondata" val="eyJoZGlkIjoiZDYxMGJhNDRmYWI3YTAxNjQyMTZhOWFkOTIxMDI4NTMifQ=="/>
</p:tagLst>
</file>

<file path=ppt/theme/theme1.xml><?xml version="1.0" encoding="utf-8"?>
<a:theme xmlns:a="http://schemas.openxmlformats.org/drawingml/2006/main" name="1_演示设计">
  <a:themeElements>
    <a:clrScheme name="1_演示设计 6">
      <a:dk1>
        <a:srgbClr val="000000"/>
      </a:dk1>
      <a:lt1>
        <a:srgbClr val="FFFFFF"/>
      </a:lt1>
      <a:dk2>
        <a:srgbClr val="000000"/>
      </a:dk2>
      <a:lt2>
        <a:srgbClr val="B2B2B2"/>
      </a:lt2>
      <a:accent1>
        <a:srgbClr val="FF0517"/>
      </a:accent1>
      <a:accent2>
        <a:srgbClr val="BC000D"/>
      </a:accent2>
      <a:accent3>
        <a:srgbClr val="FFFFFF"/>
      </a:accent3>
      <a:accent4>
        <a:srgbClr val="000000"/>
      </a:accent4>
      <a:accent5>
        <a:srgbClr val="FFAAAB"/>
      </a:accent5>
      <a:accent6>
        <a:srgbClr val="AA000B"/>
      </a:accent6>
      <a:hlink>
        <a:srgbClr val="3A0004"/>
      </a:hlink>
      <a:folHlink>
        <a:srgbClr val="FF3B3B"/>
      </a:folHlink>
    </a:clrScheme>
    <a:fontScheme name="1_演示设计">
      <a:majorFont>
        <a:latin typeface="Arial"/>
        <a:ea typeface="华文细黑"/>
        <a:cs typeface=""/>
      </a:majorFont>
      <a:minorFont>
        <a:latin typeface="Arial"/>
        <a:ea typeface="华文细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1_演示设计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00"/>
        </a:accent1>
        <a:accent2>
          <a:srgbClr val="FF9933"/>
        </a:accent2>
        <a:accent3>
          <a:srgbClr val="FFFFFF"/>
        </a:accent3>
        <a:accent4>
          <a:srgbClr val="000000"/>
        </a:accent4>
        <a:accent5>
          <a:srgbClr val="FFE2AA"/>
        </a:accent5>
        <a:accent6>
          <a:srgbClr val="E78A2D"/>
        </a:accent6>
        <a:hlink>
          <a:srgbClr val="463900"/>
        </a:hlink>
        <a:folHlink>
          <a:srgbClr val="FFE67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演示设计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9021"/>
        </a:accent1>
        <a:accent2>
          <a:srgbClr val="DA5800"/>
        </a:accent2>
        <a:accent3>
          <a:srgbClr val="FFFFFF"/>
        </a:accent3>
        <a:accent4>
          <a:srgbClr val="000000"/>
        </a:accent4>
        <a:accent5>
          <a:srgbClr val="FFC6AB"/>
        </a:accent5>
        <a:accent6>
          <a:srgbClr val="C54F00"/>
        </a:accent6>
        <a:hlink>
          <a:srgbClr val="963D00"/>
        </a:hlink>
        <a:folHlink>
          <a:srgbClr val="FFAD5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演示设计 3">
        <a:dk1>
          <a:srgbClr val="000000"/>
        </a:dk1>
        <a:lt1>
          <a:srgbClr val="FFFFFF"/>
        </a:lt1>
        <a:dk2>
          <a:srgbClr val="000000"/>
        </a:dk2>
        <a:lt2>
          <a:srgbClr val="C0C0C0"/>
        </a:lt2>
        <a:accent1>
          <a:srgbClr val="5B8CC1"/>
        </a:accent1>
        <a:accent2>
          <a:srgbClr val="2A5682"/>
        </a:accent2>
        <a:accent3>
          <a:srgbClr val="FFFFFF"/>
        </a:accent3>
        <a:accent4>
          <a:srgbClr val="000000"/>
        </a:accent4>
        <a:accent5>
          <a:srgbClr val="B5C5DD"/>
        </a:accent5>
        <a:accent6>
          <a:srgbClr val="254D75"/>
        </a:accent6>
        <a:hlink>
          <a:srgbClr val="002850"/>
        </a:hlink>
        <a:folHlink>
          <a:srgbClr val="2A94F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演示设计 4">
        <a:dk1>
          <a:srgbClr val="000000"/>
        </a:dk1>
        <a:lt1>
          <a:srgbClr val="FFFFFF"/>
        </a:lt1>
        <a:dk2>
          <a:srgbClr val="000000"/>
        </a:dk2>
        <a:lt2>
          <a:srgbClr val="C0C0C0"/>
        </a:lt2>
        <a:accent1>
          <a:srgbClr val="B2B2B2"/>
        </a:accent1>
        <a:accent2>
          <a:srgbClr val="5F5F5F"/>
        </a:accent2>
        <a:accent3>
          <a:srgbClr val="FFFFFF"/>
        </a:accent3>
        <a:accent4>
          <a:srgbClr val="000000"/>
        </a:accent4>
        <a:accent5>
          <a:srgbClr val="D5D5D5"/>
        </a:accent5>
        <a:accent6>
          <a:srgbClr val="555555"/>
        </a:accent6>
        <a:hlink>
          <a:srgbClr val="1C1C1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演示设计 5">
        <a:dk1>
          <a:srgbClr val="000000"/>
        </a:dk1>
        <a:lt1>
          <a:srgbClr val="FFFFFF"/>
        </a:lt1>
        <a:dk2>
          <a:srgbClr val="000000"/>
        </a:dk2>
        <a:lt2>
          <a:srgbClr val="B2B2B2"/>
        </a:lt2>
        <a:accent1>
          <a:srgbClr val="BF59B8"/>
        </a:accent1>
        <a:accent2>
          <a:srgbClr val="884183"/>
        </a:accent2>
        <a:accent3>
          <a:srgbClr val="FFFFFF"/>
        </a:accent3>
        <a:accent4>
          <a:srgbClr val="000000"/>
        </a:accent4>
        <a:accent5>
          <a:srgbClr val="DCB5D8"/>
        </a:accent5>
        <a:accent6>
          <a:srgbClr val="7B3A76"/>
        </a:accent6>
        <a:hlink>
          <a:srgbClr val="371535"/>
        </a:hlink>
        <a:folHlink>
          <a:srgbClr val="C468B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演示设计 6">
        <a:dk1>
          <a:srgbClr val="000000"/>
        </a:dk1>
        <a:lt1>
          <a:srgbClr val="FFFFFF"/>
        </a:lt1>
        <a:dk2>
          <a:srgbClr val="000000"/>
        </a:dk2>
        <a:lt2>
          <a:srgbClr val="B2B2B2"/>
        </a:lt2>
        <a:accent1>
          <a:srgbClr val="FF0517"/>
        </a:accent1>
        <a:accent2>
          <a:srgbClr val="BC000D"/>
        </a:accent2>
        <a:accent3>
          <a:srgbClr val="FFFFFF"/>
        </a:accent3>
        <a:accent4>
          <a:srgbClr val="000000"/>
        </a:accent4>
        <a:accent5>
          <a:srgbClr val="FFAAAB"/>
        </a:accent5>
        <a:accent6>
          <a:srgbClr val="AA000B"/>
        </a:accent6>
        <a:hlink>
          <a:srgbClr val="3A0004"/>
        </a:hlink>
        <a:folHlink>
          <a:srgbClr val="FF3B3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演示设计 7">
        <a:dk1>
          <a:srgbClr val="000000"/>
        </a:dk1>
        <a:lt1>
          <a:srgbClr val="FFFFFF"/>
        </a:lt1>
        <a:dk2>
          <a:srgbClr val="000000"/>
        </a:dk2>
        <a:lt2>
          <a:srgbClr val="C0C0C0"/>
        </a:lt2>
        <a:accent1>
          <a:srgbClr val="DFE0BE"/>
        </a:accent1>
        <a:accent2>
          <a:srgbClr val="D1D46B"/>
        </a:accent2>
        <a:accent3>
          <a:srgbClr val="FFFFFF"/>
        </a:accent3>
        <a:accent4>
          <a:srgbClr val="000000"/>
        </a:accent4>
        <a:accent5>
          <a:srgbClr val="ECEDDB"/>
        </a:accent5>
        <a:accent6>
          <a:srgbClr val="BDC060"/>
        </a:accent6>
        <a:hlink>
          <a:srgbClr val="3A3B11"/>
        </a:hlink>
        <a:folHlink>
          <a:srgbClr val="DDDF9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演示设计 8">
        <a:dk1>
          <a:srgbClr val="000000"/>
        </a:dk1>
        <a:lt1>
          <a:srgbClr val="FFFFFF"/>
        </a:lt1>
        <a:dk2>
          <a:srgbClr val="000000"/>
        </a:dk2>
        <a:lt2>
          <a:srgbClr val="C0C0C0"/>
        </a:lt2>
        <a:accent1>
          <a:srgbClr val="6FC01E"/>
        </a:accent1>
        <a:accent2>
          <a:srgbClr val="4F7913"/>
        </a:accent2>
        <a:accent3>
          <a:srgbClr val="FFFFFF"/>
        </a:accent3>
        <a:accent4>
          <a:srgbClr val="000000"/>
        </a:accent4>
        <a:accent5>
          <a:srgbClr val="BBDCAB"/>
        </a:accent5>
        <a:accent6>
          <a:srgbClr val="476D10"/>
        </a:accent6>
        <a:hlink>
          <a:srgbClr val="26420A"/>
        </a:hlink>
        <a:folHlink>
          <a:srgbClr val="7BD52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商业银行实战沙盘操作步骤(盘面图和操作步骤20120119修改)</Template>
  <TotalTime>0</TotalTime>
  <Words>4792</Words>
  <Application>WPS 演示</Application>
  <PresentationFormat>全屏显示(4:3)</PresentationFormat>
  <Paragraphs>954</Paragraphs>
  <Slides>26</Slides>
  <Notes>0</Notes>
  <HiddenSlides>1</HiddenSlides>
  <MMClips>0</MMClips>
  <ScaleCrop>false</ScaleCrop>
  <HeadingPairs>
    <vt:vector size="8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41" baseType="lpstr">
      <vt:lpstr>Arial</vt:lpstr>
      <vt:lpstr>宋体</vt:lpstr>
      <vt:lpstr>Wingdings</vt:lpstr>
      <vt:lpstr>华文细黑</vt:lpstr>
      <vt:lpstr>黑体</vt:lpstr>
      <vt:lpstr>楷体_GB2312</vt:lpstr>
      <vt:lpstr>新宋体</vt:lpstr>
      <vt:lpstr>微软雅黑</vt:lpstr>
      <vt:lpstr>Times New Roman</vt:lpstr>
      <vt:lpstr>Arial Unicode MS</vt:lpstr>
      <vt:lpstr>华文新魏</vt:lpstr>
      <vt:lpstr>Calibri</vt:lpstr>
      <vt:lpstr>Courier New</vt:lpstr>
      <vt:lpstr>1_演示设计</vt:lpstr>
      <vt:lpstr>MS_ClipArt_Gallery.2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课程背景</vt:lpstr>
      <vt:lpstr>PowerPoint 演示文稿</vt:lpstr>
      <vt:lpstr>PowerPoint 演示文稿</vt:lpstr>
      <vt:lpstr>PowerPoint 演示文稿</vt:lpstr>
      <vt:lpstr>团队任务与目的 </vt:lpstr>
      <vt:lpstr>上课场景 </vt:lpstr>
      <vt:lpstr>沙盘运营流程</vt:lpstr>
      <vt:lpstr>考核指标</vt:lpstr>
      <vt:lpstr>PowerPoint 演示文稿</vt:lpstr>
      <vt:lpstr>PowerPoint 演示文稿</vt:lpstr>
      <vt:lpstr>PowerPoint 演示文稿</vt:lpstr>
      <vt:lpstr>PowerPoint 演示文稿</vt:lpstr>
      <vt:lpstr>1  区域环境认知与财政职能实验</vt:lpstr>
      <vt:lpstr>2  财政预算与平衡管理实验</vt:lpstr>
      <vt:lpstr>3  财政收入规模与结构分析实验</vt:lpstr>
      <vt:lpstr>4  财政支出规模与结构分析实验</vt:lpstr>
      <vt:lpstr>5  财政支出效益分析与评价实验</vt:lpstr>
      <vt:lpstr>6  财政政策设计、执行和评估实验</vt:lpstr>
      <vt:lpstr>PowerPoint 演示文稿</vt:lpstr>
      <vt:lpstr>PowerPoint 演示文稿</vt:lpstr>
      <vt:lpstr>PowerPoint 演示文稿</vt:lpstr>
    </vt:vector>
  </TitlesOfParts>
  <Company>番茄花园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肥嘟好肥</cp:lastModifiedBy>
  <cp:revision>79</cp:revision>
  <dcterms:created xsi:type="dcterms:W3CDTF">2012-04-24T05:58:00Z</dcterms:created>
  <dcterms:modified xsi:type="dcterms:W3CDTF">2024-09-26T08:07:37Z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449E90EA0F7C4467A148089E7315AF9A</vt:lpwstr>
  </property>
</Properties>
</file>