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handoutMasterIdLst>
    <p:handoutMasterId r:id="rId16"/>
  </p:handoutMasterIdLst>
  <p:sldIdLst>
    <p:sldId id="259" r:id="rId3"/>
    <p:sldId id="262" r:id="rId4"/>
    <p:sldId id="275" r:id="rId5"/>
    <p:sldId id="263" r:id="rId6"/>
    <p:sldId id="264" r:id="rId7"/>
    <p:sldId id="266" r:id="rId8"/>
    <p:sldId id="267" r:id="rId9"/>
    <p:sldId id="269" r:id="rId10"/>
    <p:sldId id="270" r:id="rId11"/>
    <p:sldId id="271" r:id="rId12"/>
    <p:sldId id="272" r:id="rId13"/>
    <p:sldId id="273" r:id="rId14"/>
  </p:sldIdLst>
  <p:sldSz cx="9144000" cy="6858000" type="screen4x3"/>
  <p:notesSz cx="6858000" cy="9144000"/>
  <p:custDataLst>
    <p:tags r:id="rId20"/>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howGuides="1">
      <p:cViewPr varScale="1">
        <p:scale>
          <a:sx n="85" d="100"/>
          <a:sy n="85" d="100"/>
        </p:scale>
        <p:origin x="96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gs" Target="tags/tag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4"/>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62105726-5CBC-43E9-A86F-97E95D16BAAD}" type="datetimeFigureOut">
              <a:rPr lang="zh-CN" altLang="en-US" smtClean="0"/>
            </a:fld>
            <a:endParaRPr lang="zh-CN" altLang="en-US"/>
          </a:p>
        </p:txBody>
      </p:sp>
      <p:sp>
        <p:nvSpPr>
          <p:cNvPr id="5" name="Footer Placeholder 4"/>
          <p:cNvSpPr>
            <a:spLocks noGrp="1"/>
          </p:cNvSpPr>
          <p:nvPr>
            <p:ph type="ftr" sz="quarter" idx="11"/>
          </p:nvPr>
        </p:nvSpPr>
        <p:spPr/>
        <p:txBody>
          <a:bodyPr/>
          <a:lstStyle/>
          <a:p>
            <a:pPr>
              <a:defRPr/>
            </a:pPr>
            <a:endParaRPr lang="en-US" altLang="zh-CN" sz="1400">
              <a:solidFill>
                <a:schemeClr val="tx1"/>
              </a:solidFill>
              <a:latin typeface="Arial" panose="020B0604020202020204" pitchFamily="34" charset="0"/>
              <a:ea typeface="宋体" panose="02010600030101010101" pitchFamily="2" charset="-122"/>
            </a:endParaRPr>
          </a:p>
        </p:txBody>
      </p:sp>
      <p:sp>
        <p:nvSpPr>
          <p:cNvPr id="6" name="Slide Number Placeholder 5"/>
          <p:cNvSpPr>
            <a:spLocks noGrp="1"/>
          </p:cNvSpPr>
          <p:nvPr>
            <p:ph type="sldNum" sz="quarter" idx="12"/>
          </p:nvPr>
        </p:nvSpPr>
        <p:spPr/>
        <p:txBody>
          <a:bodyPr/>
          <a:lstStyle/>
          <a:p>
            <a:fld id="{FA6FD81B-D14A-48E9-AA89-C57C07A11DF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2105726-5CBC-43E9-A86F-97E95D16BAAD}" type="datetimeFigureOut">
              <a:rPr lang="zh-CN" altLang="en-US" smtClean="0"/>
            </a:fld>
            <a:endParaRPr lang="zh-CN" altLang="en-US"/>
          </a:p>
        </p:txBody>
      </p:sp>
      <p:sp>
        <p:nvSpPr>
          <p:cNvPr id="5" name="Footer Placeholder 4"/>
          <p:cNvSpPr>
            <a:spLocks noGrp="1"/>
          </p:cNvSpPr>
          <p:nvPr>
            <p:ph type="ftr" sz="quarter" idx="11"/>
          </p:nvPr>
        </p:nvSpPr>
        <p:spPr/>
        <p:txBody>
          <a:bodyPr/>
          <a:lstStyle/>
          <a:p>
            <a:pPr>
              <a:defRPr/>
            </a:pPr>
            <a:endParaRPr lang="en-US" altLang="zh-CN" sz="1400">
              <a:solidFill>
                <a:schemeClr val="tx1"/>
              </a:solidFill>
              <a:latin typeface="Arial" panose="020B0604020202020204" pitchFamily="34" charset="0"/>
              <a:ea typeface="宋体" panose="02010600030101010101" pitchFamily="2" charset="-122"/>
            </a:endParaRPr>
          </a:p>
        </p:txBody>
      </p:sp>
      <p:sp>
        <p:nvSpPr>
          <p:cNvPr id="6" name="Slide Number Placeholder 5"/>
          <p:cNvSpPr>
            <a:spLocks noGrp="1"/>
          </p:cNvSpPr>
          <p:nvPr>
            <p:ph type="sldNum" sz="quarter" idx="12"/>
          </p:nvPr>
        </p:nvSpPr>
        <p:spPr/>
        <p:txBody>
          <a:bodyPr/>
          <a:lstStyle/>
          <a:p>
            <a:fld id="{FA6FD81B-D14A-48E9-AA89-C57C07A11DFE}" type="slidenum">
              <a:rPr lang="zh-CN" altLang="en-US" smtClean="0"/>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7" y="365127"/>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2" y="365127"/>
            <a:ext cx="5800725"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2105726-5CBC-43E9-A86F-97E95D16BAAD}" type="datetimeFigureOut">
              <a:rPr lang="zh-CN" altLang="en-US" smtClean="0"/>
            </a:fld>
            <a:endParaRPr lang="zh-CN" altLang="en-US"/>
          </a:p>
        </p:txBody>
      </p:sp>
      <p:sp>
        <p:nvSpPr>
          <p:cNvPr id="5" name="Footer Placeholder 4"/>
          <p:cNvSpPr>
            <a:spLocks noGrp="1"/>
          </p:cNvSpPr>
          <p:nvPr>
            <p:ph type="ftr" sz="quarter" idx="11"/>
          </p:nvPr>
        </p:nvSpPr>
        <p:spPr/>
        <p:txBody>
          <a:bodyPr/>
          <a:lstStyle/>
          <a:p>
            <a:pPr>
              <a:defRPr/>
            </a:pPr>
            <a:endParaRPr lang="en-US" altLang="zh-CN" sz="1400">
              <a:solidFill>
                <a:schemeClr val="tx1"/>
              </a:solidFill>
              <a:latin typeface="Arial" panose="020B0604020202020204" pitchFamily="34" charset="0"/>
              <a:ea typeface="宋体" panose="02010600030101010101" pitchFamily="2" charset="-122"/>
            </a:endParaRPr>
          </a:p>
        </p:txBody>
      </p:sp>
      <p:sp>
        <p:nvSpPr>
          <p:cNvPr id="6" name="Slide Number Placeholder 5"/>
          <p:cNvSpPr>
            <a:spLocks noGrp="1"/>
          </p:cNvSpPr>
          <p:nvPr>
            <p:ph type="sldNum" sz="quarter" idx="12"/>
          </p:nvPr>
        </p:nvSpPr>
        <p:spPr/>
        <p:txBody>
          <a:bodyPr/>
          <a:lstStyle/>
          <a:p>
            <a:fld id="{FA6FD81B-D14A-48E9-AA89-C57C07A11DFE}"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a:xfrm>
            <a:off x="628651" y="6356353"/>
            <a:ext cx="2057400" cy="365125"/>
          </a:xfrm>
        </p:spPr>
        <p:txBody>
          <a:bodyPr/>
          <a:lstStyle/>
          <a:p>
            <a:fld id="{62105726-5CBC-43E9-A86F-97E95D16BAAD}" type="datetimeFigureOut">
              <a:rPr lang="zh-CN" altLang="en-US" smtClean="0"/>
            </a:fld>
            <a:endParaRPr lang="zh-CN" altLang="en-US"/>
          </a:p>
        </p:txBody>
      </p:sp>
      <p:sp>
        <p:nvSpPr>
          <p:cNvPr id="5" name="Footer Placeholder 4"/>
          <p:cNvSpPr>
            <a:spLocks noGrp="1"/>
          </p:cNvSpPr>
          <p:nvPr>
            <p:ph type="ftr" sz="quarter" idx="11"/>
          </p:nvPr>
        </p:nvSpPr>
        <p:spPr/>
        <p:txBody>
          <a:bodyPr/>
          <a:lstStyle/>
          <a:p>
            <a:pPr>
              <a:defRPr/>
            </a:pPr>
            <a:endParaRPr lang="en-US" altLang="zh-CN" sz="1400">
              <a:solidFill>
                <a:schemeClr val="tx1"/>
              </a:solidFill>
              <a:latin typeface="Arial" panose="020B0604020202020204" pitchFamily="34" charset="0"/>
              <a:ea typeface="宋体" panose="02010600030101010101" pitchFamily="2" charset="-122"/>
            </a:endParaRPr>
          </a:p>
        </p:txBody>
      </p:sp>
      <p:sp>
        <p:nvSpPr>
          <p:cNvPr id="6" name="Slide Number Placeholder 5"/>
          <p:cNvSpPr>
            <a:spLocks noGrp="1"/>
          </p:cNvSpPr>
          <p:nvPr>
            <p:ph type="sldNum" sz="quarter" idx="12"/>
          </p:nvPr>
        </p:nvSpPr>
        <p:spPr/>
        <p:txBody>
          <a:bodyPr/>
          <a:lstStyle/>
          <a:p>
            <a:fld id="{FA6FD81B-D14A-48E9-AA89-C57C07A11DF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90" y="1709741"/>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90"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62105726-5CBC-43E9-A86F-97E95D16BAAD}" type="datetimeFigureOut">
              <a:rPr lang="zh-CN" altLang="en-US" smtClean="0"/>
            </a:fld>
            <a:endParaRPr lang="zh-CN" altLang="en-US"/>
          </a:p>
        </p:txBody>
      </p:sp>
      <p:sp>
        <p:nvSpPr>
          <p:cNvPr id="5" name="Footer Placeholder 4"/>
          <p:cNvSpPr>
            <a:spLocks noGrp="1"/>
          </p:cNvSpPr>
          <p:nvPr>
            <p:ph type="ftr" sz="quarter" idx="11"/>
          </p:nvPr>
        </p:nvSpPr>
        <p:spPr/>
        <p:txBody>
          <a:bodyPr/>
          <a:lstStyle/>
          <a:p>
            <a:pPr>
              <a:defRPr/>
            </a:pPr>
            <a:endParaRPr lang="en-US" altLang="zh-CN" sz="1400">
              <a:solidFill>
                <a:schemeClr val="tx1"/>
              </a:solidFill>
              <a:latin typeface="Arial" panose="020B0604020202020204" pitchFamily="34" charset="0"/>
              <a:ea typeface="宋体" panose="02010600030101010101" pitchFamily="2" charset="-122"/>
            </a:endParaRPr>
          </a:p>
        </p:txBody>
      </p:sp>
      <p:sp>
        <p:nvSpPr>
          <p:cNvPr id="6" name="Slide Number Placeholder 5"/>
          <p:cNvSpPr>
            <a:spLocks noGrp="1"/>
          </p:cNvSpPr>
          <p:nvPr>
            <p:ph type="sldNum" sz="quarter" idx="12"/>
          </p:nvPr>
        </p:nvSpPr>
        <p:spPr/>
        <p:txBody>
          <a:bodyPr/>
          <a:lstStyle/>
          <a:p>
            <a:fld id="{FA6FD81B-D14A-48E9-AA89-C57C07A11DF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1" y="1825625"/>
            <a:ext cx="38862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4629151" y="1825625"/>
            <a:ext cx="38862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62105726-5CBC-43E9-A86F-97E95D16BAAD}" type="datetimeFigureOut">
              <a:rPr lang="zh-CN" altLang="en-US" smtClean="0"/>
            </a:fld>
            <a:endParaRPr lang="zh-CN" altLang="en-US"/>
          </a:p>
        </p:txBody>
      </p:sp>
      <p:sp>
        <p:nvSpPr>
          <p:cNvPr id="6" name="Footer Placeholder 5"/>
          <p:cNvSpPr>
            <a:spLocks noGrp="1"/>
          </p:cNvSpPr>
          <p:nvPr>
            <p:ph type="ftr" sz="quarter" idx="11"/>
          </p:nvPr>
        </p:nvSpPr>
        <p:spPr/>
        <p:txBody>
          <a:bodyPr/>
          <a:lstStyle/>
          <a:p>
            <a:pPr>
              <a:defRPr/>
            </a:pPr>
            <a:endParaRPr lang="en-US" altLang="zh-CN" sz="1400">
              <a:solidFill>
                <a:schemeClr val="tx1"/>
              </a:solidFill>
              <a:latin typeface="Arial" panose="020B0604020202020204" pitchFamily="34" charset="0"/>
              <a:ea typeface="宋体" panose="02010600030101010101" pitchFamily="2" charset="-122"/>
            </a:endParaRPr>
          </a:p>
        </p:txBody>
      </p:sp>
      <p:sp>
        <p:nvSpPr>
          <p:cNvPr id="7" name="Slide Number Placeholder 6"/>
          <p:cNvSpPr>
            <a:spLocks noGrp="1"/>
          </p:cNvSpPr>
          <p:nvPr>
            <p:ph type="sldNum" sz="quarter" idx="12"/>
          </p:nvPr>
        </p:nvSpPr>
        <p:spPr/>
        <p:txBody>
          <a:bodyPr/>
          <a:lstStyle/>
          <a:p>
            <a:fld id="{FA6FD81B-D14A-48E9-AA89-C57C07A11DF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3" y="365128"/>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681164"/>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629842" y="2505075"/>
            <a:ext cx="3868340"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3" y="1681164"/>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4629153" y="2505075"/>
            <a:ext cx="3887391"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62105726-5CBC-43E9-A86F-97E95D16BAAD}" type="datetimeFigureOut">
              <a:rPr lang="zh-CN" altLang="en-US" smtClean="0"/>
            </a:fld>
            <a:endParaRPr lang="zh-CN" altLang="en-US"/>
          </a:p>
        </p:txBody>
      </p:sp>
      <p:sp>
        <p:nvSpPr>
          <p:cNvPr id="8" name="Footer Placeholder 7"/>
          <p:cNvSpPr>
            <a:spLocks noGrp="1"/>
          </p:cNvSpPr>
          <p:nvPr>
            <p:ph type="ftr" sz="quarter" idx="11"/>
          </p:nvPr>
        </p:nvSpPr>
        <p:spPr/>
        <p:txBody>
          <a:bodyPr/>
          <a:lstStyle/>
          <a:p>
            <a:pPr>
              <a:defRPr/>
            </a:pPr>
            <a:endParaRPr lang="en-US" altLang="zh-CN" sz="1400">
              <a:solidFill>
                <a:schemeClr val="tx1"/>
              </a:solidFill>
              <a:latin typeface="Arial" panose="020B0604020202020204" pitchFamily="34" charset="0"/>
              <a:ea typeface="宋体" panose="02010600030101010101" pitchFamily="2" charset="-122"/>
            </a:endParaRPr>
          </a:p>
        </p:txBody>
      </p:sp>
      <p:sp>
        <p:nvSpPr>
          <p:cNvPr id="9" name="Slide Number Placeholder 8"/>
          <p:cNvSpPr>
            <a:spLocks noGrp="1"/>
          </p:cNvSpPr>
          <p:nvPr>
            <p:ph type="sldNum" sz="quarter" idx="12"/>
          </p:nvPr>
        </p:nvSpPr>
        <p:spPr/>
        <p:txBody>
          <a:bodyPr/>
          <a:lstStyle/>
          <a:p>
            <a:fld id="{FA6FD81B-D14A-48E9-AA89-C57C07A11DF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62105726-5CBC-43E9-A86F-97E95D16BAAD}" type="datetimeFigureOut">
              <a:rPr lang="zh-CN" altLang="en-US" smtClean="0"/>
            </a:fld>
            <a:endParaRPr lang="zh-CN" altLang="en-US"/>
          </a:p>
        </p:txBody>
      </p:sp>
      <p:sp>
        <p:nvSpPr>
          <p:cNvPr id="4" name="Footer Placeholder 3"/>
          <p:cNvSpPr>
            <a:spLocks noGrp="1"/>
          </p:cNvSpPr>
          <p:nvPr>
            <p:ph type="ftr" sz="quarter" idx="11"/>
          </p:nvPr>
        </p:nvSpPr>
        <p:spPr/>
        <p:txBody>
          <a:bodyPr/>
          <a:lstStyle/>
          <a:p>
            <a:pPr>
              <a:defRPr/>
            </a:pPr>
            <a:endParaRPr lang="en-US" altLang="zh-CN" sz="1400">
              <a:solidFill>
                <a:schemeClr val="tx1"/>
              </a:solidFill>
              <a:latin typeface="Arial" panose="020B0604020202020204" pitchFamily="34" charset="0"/>
              <a:ea typeface="宋体" panose="02010600030101010101" pitchFamily="2" charset="-122"/>
            </a:endParaRPr>
          </a:p>
        </p:txBody>
      </p:sp>
      <p:sp>
        <p:nvSpPr>
          <p:cNvPr id="5" name="Slide Number Placeholder 4"/>
          <p:cNvSpPr>
            <a:spLocks noGrp="1"/>
          </p:cNvSpPr>
          <p:nvPr>
            <p:ph type="sldNum" sz="quarter" idx="12"/>
          </p:nvPr>
        </p:nvSpPr>
        <p:spPr/>
        <p:txBody>
          <a:bodyPr/>
          <a:lstStyle/>
          <a:p>
            <a:fld id="{FA6FD81B-D14A-48E9-AA89-C57C07A11DF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105726-5CBC-43E9-A86F-97E95D16BAAD}" type="datetimeFigureOut">
              <a:rPr lang="zh-CN" altLang="en-US" smtClean="0"/>
            </a:fld>
            <a:endParaRPr lang="zh-CN" altLang="en-US"/>
          </a:p>
        </p:txBody>
      </p:sp>
      <p:sp>
        <p:nvSpPr>
          <p:cNvPr id="3" name="Footer Placeholder 2"/>
          <p:cNvSpPr>
            <a:spLocks noGrp="1"/>
          </p:cNvSpPr>
          <p:nvPr>
            <p:ph type="ftr" sz="quarter" idx="11"/>
          </p:nvPr>
        </p:nvSpPr>
        <p:spPr/>
        <p:txBody>
          <a:bodyPr/>
          <a:lstStyle/>
          <a:p>
            <a:pPr>
              <a:defRPr/>
            </a:pPr>
            <a:endParaRPr lang="en-US" altLang="zh-CN" sz="1400">
              <a:solidFill>
                <a:schemeClr val="tx1"/>
              </a:solidFill>
              <a:latin typeface="Arial" panose="020B0604020202020204" pitchFamily="34" charset="0"/>
              <a:ea typeface="宋体" panose="02010600030101010101" pitchFamily="2" charset="-122"/>
            </a:endParaRPr>
          </a:p>
        </p:txBody>
      </p:sp>
      <p:sp>
        <p:nvSpPr>
          <p:cNvPr id="4" name="Slide Number Placeholder 3"/>
          <p:cNvSpPr>
            <a:spLocks noGrp="1"/>
          </p:cNvSpPr>
          <p:nvPr>
            <p:ph type="sldNum" sz="quarter" idx="12"/>
          </p:nvPr>
        </p:nvSpPr>
        <p:spPr/>
        <p:txBody>
          <a:bodyPr/>
          <a:lstStyle/>
          <a:p>
            <a:fld id="{FA6FD81B-D14A-48E9-AA89-C57C07A11DF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3" y="987428"/>
            <a:ext cx="462915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2057400"/>
            <a:ext cx="294917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62105726-5CBC-43E9-A86F-97E95D16BAAD}" type="datetimeFigureOut">
              <a:rPr lang="zh-CN" altLang="en-US" smtClean="0"/>
            </a:fld>
            <a:endParaRPr lang="zh-CN" altLang="en-US"/>
          </a:p>
        </p:txBody>
      </p:sp>
      <p:sp>
        <p:nvSpPr>
          <p:cNvPr id="6" name="Footer Placeholder 5"/>
          <p:cNvSpPr>
            <a:spLocks noGrp="1"/>
          </p:cNvSpPr>
          <p:nvPr>
            <p:ph type="ftr" sz="quarter" idx="11"/>
          </p:nvPr>
        </p:nvSpPr>
        <p:spPr/>
        <p:txBody>
          <a:bodyPr/>
          <a:lstStyle/>
          <a:p>
            <a:pPr>
              <a:defRPr/>
            </a:pPr>
            <a:endParaRPr lang="en-US" altLang="zh-CN" sz="1400">
              <a:solidFill>
                <a:schemeClr val="tx1"/>
              </a:solidFill>
              <a:latin typeface="Arial" panose="020B0604020202020204" pitchFamily="34" charset="0"/>
              <a:ea typeface="宋体" panose="02010600030101010101" pitchFamily="2" charset="-122"/>
            </a:endParaRPr>
          </a:p>
        </p:txBody>
      </p:sp>
      <p:sp>
        <p:nvSpPr>
          <p:cNvPr id="7" name="Slide Number Placeholder 6"/>
          <p:cNvSpPr>
            <a:spLocks noGrp="1"/>
          </p:cNvSpPr>
          <p:nvPr>
            <p:ph type="sldNum" sz="quarter" idx="12"/>
          </p:nvPr>
        </p:nvSpPr>
        <p:spPr/>
        <p:txBody>
          <a:bodyPr/>
          <a:lstStyle/>
          <a:p>
            <a:fld id="{FA6FD81B-D14A-48E9-AA89-C57C07A11DFE}" type="slidenum">
              <a:rPr lang="zh-CN" altLang="en-US" smtClean="0"/>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9"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3" y="987428"/>
            <a:ext cx="462915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2057400"/>
            <a:ext cx="2949179"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62105726-5CBC-43E9-A86F-97E95D16BAAD}" type="datetimeFigureOut">
              <a:rPr lang="zh-CN" altLang="en-US" smtClean="0"/>
            </a:fld>
            <a:endParaRPr lang="zh-CN" altLang="en-US"/>
          </a:p>
        </p:txBody>
      </p:sp>
      <p:sp>
        <p:nvSpPr>
          <p:cNvPr id="6" name="Footer Placeholder 5"/>
          <p:cNvSpPr>
            <a:spLocks noGrp="1"/>
          </p:cNvSpPr>
          <p:nvPr>
            <p:ph type="ftr" sz="quarter" idx="11"/>
          </p:nvPr>
        </p:nvSpPr>
        <p:spPr/>
        <p:txBody>
          <a:bodyPr/>
          <a:lstStyle/>
          <a:p>
            <a:pPr>
              <a:defRPr/>
            </a:pPr>
            <a:endParaRPr lang="en-US" altLang="zh-CN" sz="1400">
              <a:solidFill>
                <a:schemeClr val="tx1"/>
              </a:solidFill>
              <a:latin typeface="Arial" panose="020B0604020202020204" pitchFamily="34" charset="0"/>
              <a:ea typeface="宋体" panose="02010600030101010101" pitchFamily="2" charset="-122"/>
            </a:endParaRPr>
          </a:p>
        </p:txBody>
      </p:sp>
      <p:sp>
        <p:nvSpPr>
          <p:cNvPr id="7" name="Slide Number Placeholder 6"/>
          <p:cNvSpPr>
            <a:spLocks noGrp="1"/>
          </p:cNvSpPr>
          <p:nvPr>
            <p:ph type="sldNum" sz="quarter" idx="12"/>
          </p:nvPr>
        </p:nvSpPr>
        <p:spPr/>
        <p:txBody>
          <a:bodyPr/>
          <a:lstStyle/>
          <a:p>
            <a:fld id="{FA6FD81B-D14A-48E9-AA89-C57C07A11DFE}"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1" y="365128"/>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1" y="1825625"/>
            <a:ext cx="78867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1"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105726-5CBC-43E9-A86F-97E95D16BAAD}" type="datetimeFigureOut">
              <a:rPr lang="zh-CN" altLang="en-US" smtClean="0"/>
            </a:fld>
            <a:endParaRPr lang="zh-CN" altLang="en-US"/>
          </a:p>
        </p:txBody>
      </p:sp>
      <p:sp>
        <p:nvSpPr>
          <p:cNvPr id="5" name="Footer Placeholder 4"/>
          <p:cNvSpPr>
            <a:spLocks noGrp="1"/>
          </p:cNvSpPr>
          <p:nvPr>
            <p:ph type="ftr" sz="quarter" idx="3"/>
          </p:nvPr>
        </p:nvSpPr>
        <p:spPr>
          <a:xfrm>
            <a:off x="3028951"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zh-CN" sz="1400">
              <a:solidFill>
                <a:schemeClr val="tx1"/>
              </a:solidFill>
              <a:latin typeface="Arial" panose="020B0604020202020204" pitchFamily="34" charset="0"/>
              <a:ea typeface="宋体" panose="02010600030101010101" pitchFamily="2" charset="-122"/>
            </a:endParaRPr>
          </a:p>
        </p:txBody>
      </p:sp>
      <p:sp>
        <p:nvSpPr>
          <p:cNvPr id="6" name="Slide Number Placeholder 5"/>
          <p:cNvSpPr>
            <a:spLocks noGrp="1"/>
          </p:cNvSpPr>
          <p:nvPr>
            <p:ph type="sldNum" sz="quarter" idx="4"/>
          </p:nvPr>
        </p:nvSpPr>
        <p:spPr>
          <a:xfrm>
            <a:off x="6457951"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6FD81B-D14A-48E9-AA89-C57C07A11DFE}" type="slidenum">
              <a:rPr lang="zh-CN" altLang="en-US" smtClean="0"/>
            </a:fld>
            <a:endParaRPr lang="zh-CN" altLang="en-US"/>
          </a:p>
        </p:txBody>
      </p:sp>
      <p:pic>
        <p:nvPicPr>
          <p:cNvPr id="7" name="Picture 8" descr="9K3JBSKOH]9W}FH~W6%RIEV"/>
          <p:cNvPicPr>
            <a:picLocks noChangeAspect="1"/>
          </p:cNvPicPr>
          <p:nvPr userDrawn="1"/>
        </p:nvPicPr>
        <p:blipFill>
          <a:blip r:embed="rId12"/>
          <a:stretch>
            <a:fillRect/>
          </a:stretch>
        </p:blipFill>
        <p:spPr>
          <a:xfrm>
            <a:off x="5292725" y="6604000"/>
            <a:ext cx="3829051" cy="209550"/>
          </a:xfrm>
          <a:prstGeom prst="rect">
            <a:avLst/>
          </a:prstGeom>
          <a:noFill/>
          <a:ln w="9525">
            <a:noFill/>
          </a:ln>
        </p:spPr>
      </p:pic>
      <p:pic>
        <p:nvPicPr>
          <p:cNvPr id="9" name="图片 -2147482622" descr="IMG_256"/>
          <p:cNvPicPr>
            <a:picLocks noChangeAspect="1"/>
          </p:cNvPicPr>
          <p:nvPr userDrawn="1"/>
        </p:nvPicPr>
        <p:blipFill>
          <a:blip r:embed="rId13"/>
          <a:stretch>
            <a:fillRect/>
          </a:stretch>
        </p:blipFill>
        <p:spPr>
          <a:xfrm>
            <a:off x="1403350" y="6525260"/>
            <a:ext cx="1449705" cy="2571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9" Type="http://schemas.openxmlformats.org/officeDocument/2006/relationships/hyperlink" Target="http://image.baidu.com/i?ct=503316480&amp;z=&amp;tn=baiduimagedetail&amp;word=%D6%B0%D2%B5%C8%CB%CE%EF&amp;in=14585&amp;cl=2&amp;lm=-1&amp;pn=24&amp;rn=1&amp;di=50723492880&amp;ln=2000&amp;fr=&amp;fmq=&amp;ic=0&amp;s=0&amp;se=1&amp;sme=0&amp;tab=&amp;width=&amp;height=&amp;face=0&amp;is=&amp;istype=2" TargetMode="External"/><Relationship Id="rId8" Type="http://schemas.openxmlformats.org/officeDocument/2006/relationships/image" Target="../media/image8.jpeg"/><Relationship Id="rId7" Type="http://schemas.openxmlformats.org/officeDocument/2006/relationships/hyperlink" Target="http://image.baidu.com/i?ct=503316480&amp;z=&amp;tn=baiduimagedetail&amp;word=%D6%B0%D2%B5%C8%CB%CE%EF&amp;in=9921&amp;cl=2&amp;lm=-1&amp;pn=39&amp;rn=1&amp;di=49899843765&amp;ln=2000&amp;fr=&amp;fmq=&amp;ic=0&amp;s=0&amp;se=1&amp;sme=0&amp;tab=&amp;width=&amp;height=&amp;face=0&amp;is=&amp;istype=2" TargetMode="External"/><Relationship Id="rId6" Type="http://schemas.openxmlformats.org/officeDocument/2006/relationships/image" Target="../media/image7.jpeg"/><Relationship Id="rId5" Type="http://schemas.openxmlformats.org/officeDocument/2006/relationships/hyperlink" Target="http://image.baidu.com/i?ct=503316480&amp;z=&amp;tn=baiduimagedetail&amp;word=%D6%B0%D2%B5%C8%CB%CE%EF&amp;in=2893&amp;cl=2&amp;lm=-1&amp;pn=33&amp;rn=1&amp;di=28901903370&amp;ln=2000&amp;fr=&amp;fmq=&amp;ic=0&amp;s=0&amp;se=1&amp;sme=0&amp;tab=&amp;width=&amp;height=&amp;face=0&amp;is=&amp;istype=2" TargetMode="External"/><Relationship Id="rId4" Type="http://schemas.openxmlformats.org/officeDocument/2006/relationships/image" Target="../media/image6.jpeg"/><Relationship Id="rId3" Type="http://schemas.openxmlformats.org/officeDocument/2006/relationships/hyperlink" Target="http://image.baidu.com/i?ct=503316480&amp;z=&amp;tn=baiduimagedetail&amp;word=%D6%B0%D2%B5%C8%CB%CE%EF&amp;in=29610&amp;cl=2&amp;lm=-1&amp;pn=85&amp;rn=1&amp;di=52944455625&amp;ln=2000&amp;fr=&amp;fmq=&amp;ic=0&amp;s=0&amp;se=1&amp;sme=0&amp;tab=&amp;width=&amp;height=&amp;face=0&amp;is=&amp;istype=2" TargetMode="External"/><Relationship Id="rId2" Type="http://schemas.openxmlformats.org/officeDocument/2006/relationships/image" Target="../media/image5.jpeg"/><Relationship Id="rId11" Type="http://schemas.openxmlformats.org/officeDocument/2006/relationships/slideLayout" Target="../slideLayouts/slideLayout2.xml"/><Relationship Id="rId10" Type="http://schemas.openxmlformats.org/officeDocument/2006/relationships/image" Target="../media/image9.jpeg"/><Relationship Id="rId1" Type="http://schemas.openxmlformats.org/officeDocument/2006/relationships/hyperlink" Target="http://image.baidu.com/i?ct=503316480&amp;z=&amp;tn=baiduimagedetail&amp;word=%D6%B0%D2%B5%C8%CB%CE%EF&amp;in=30827&amp;cl=2&amp;lm=-1&amp;pn=155&amp;rn=1&amp;di=20079752265&amp;ln=2000&amp;fr=&amp;fmq=&amp;ic=0&amp;s=0&amp;se=1&amp;sme=0&amp;tab=&amp;width=&amp;height=&amp;face=0&amp;is=&amp;istype=2"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p:cNvSpPr>
          <p:nvPr>
            <p:ph type="title"/>
          </p:nvPr>
        </p:nvSpPr>
        <p:spPr>
          <a:xfrm>
            <a:off x="468313" y="1700213"/>
            <a:ext cx="8229600" cy="1143000"/>
          </a:xfrm>
        </p:spPr>
        <p:txBody>
          <a:bodyPr vert="horz" wrap="square" lIns="91440" tIns="45720" rIns="91440" bIns="45720" numCol="1" rtlCol="0" anchor="ctr" anchorCtr="0" compatLnSpc="1">
            <a:normAutofit/>
          </a:bodyPr>
          <a:lstStyle/>
          <a:p>
            <a:pPr eaLnBrk="1" hangingPunct="1">
              <a:buNone/>
            </a:pPr>
            <a:r>
              <a:rPr lang="zh-CN" altLang="en-US" sz="3600" dirty="0">
                <a:ea typeface="黑体" panose="02010609060101010101" pitchFamily="49" charset="-122"/>
              </a:rPr>
              <a:t>商业银行网点</a:t>
            </a:r>
            <a:r>
              <a:rPr lang="zh-CN" altLang="en-US" sz="3600" dirty="0">
                <a:ea typeface="黑体" panose="02010609060101010101" pitchFamily="49" charset="-122"/>
              </a:rPr>
              <a:t>管理决策实验</a:t>
            </a:r>
            <a:br>
              <a:rPr lang="en-US" altLang="zh-CN" sz="3600" dirty="0">
                <a:ea typeface="黑体" panose="02010609060101010101" pitchFamily="49" charset="-122"/>
              </a:rPr>
            </a:br>
            <a:r>
              <a:rPr lang="zh-CN" altLang="en-US" sz="3600" dirty="0">
                <a:ea typeface="黑体" panose="02010609060101010101" pitchFamily="49" charset="-122"/>
              </a:rPr>
              <a:t>课程介绍</a:t>
            </a:r>
            <a:endParaRPr lang="zh-CN" altLang="en-US" sz="3600" dirty="0">
              <a:ea typeface="黑体" panose="02010609060101010101" pitchFamily="49" charset="-122"/>
            </a:endParaRPr>
          </a:p>
        </p:txBody>
      </p:sp>
      <p:sp>
        <p:nvSpPr>
          <p:cNvPr id="2" name="文本框 1"/>
          <p:cNvSpPr txBox="1"/>
          <p:nvPr/>
        </p:nvSpPr>
        <p:spPr>
          <a:xfrm>
            <a:off x="2843808" y="3429001"/>
            <a:ext cx="3240360" cy="923330"/>
          </a:xfrm>
          <a:prstGeom prst="rect">
            <a:avLst/>
          </a:prstGeom>
          <a:noFill/>
        </p:spPr>
        <p:txBody>
          <a:bodyPr wrap="square" rtlCol="0">
            <a:spAutoFit/>
          </a:bodyPr>
          <a:lstStyle/>
          <a:p>
            <a:pPr algn="ctr">
              <a:lnSpc>
                <a:spcPct val="150000"/>
              </a:lnSpc>
            </a:pPr>
            <a:r>
              <a:rPr lang="zh-CN" altLang="en-US" b="1" dirty="0" smtClean="0">
                <a:latin typeface="楷体" panose="02010609060101010101" pitchFamily="49" charset="-122"/>
                <a:ea typeface="楷体" panose="02010609060101010101" pitchFamily="49" charset="-122"/>
              </a:rPr>
              <a:t>高峻峰  </a:t>
            </a:r>
            <a:r>
              <a:rPr lang="en-US" altLang="zh-CN" b="1" dirty="0" smtClean="0">
                <a:latin typeface="楷体" panose="02010609060101010101" pitchFamily="49" charset="-122"/>
                <a:ea typeface="楷体" panose="02010609060101010101" pitchFamily="49" charset="-122"/>
              </a:rPr>
              <a:t>13008138832</a:t>
            </a:r>
            <a:endParaRPr lang="en-US" altLang="zh-CN" b="1" dirty="0" smtClean="0">
              <a:latin typeface="楷体" panose="02010609060101010101" pitchFamily="49" charset="-122"/>
              <a:ea typeface="楷体" panose="02010609060101010101" pitchFamily="49" charset="-122"/>
            </a:endParaRPr>
          </a:p>
          <a:p>
            <a:pPr algn="ctr">
              <a:lnSpc>
                <a:spcPct val="150000"/>
              </a:lnSpc>
            </a:pPr>
            <a:r>
              <a:rPr lang="zh-CN" altLang="en-US" b="1" dirty="0" smtClean="0">
                <a:latin typeface="楷体" panose="02010609060101010101" pitchFamily="49" charset="-122"/>
                <a:ea typeface="楷体" panose="02010609060101010101" pitchFamily="49" charset="-122"/>
              </a:rPr>
              <a:t>四川师范大学经管学院</a:t>
            </a:r>
            <a:endParaRPr lang="zh-CN" altLang="en-US" b="1" dirty="0">
              <a:latin typeface="楷体" panose="02010609060101010101" pitchFamily="49" charset="-122"/>
              <a:ea typeface="楷体" panose="02010609060101010101" pitchFamily="49" charset="-122"/>
            </a:endParaRPr>
          </a:p>
        </p:txBody>
      </p:sp>
      <p:pic>
        <p:nvPicPr>
          <p:cNvPr id="5" name="图片 4" descr="20230509111932"/>
          <p:cNvPicPr>
            <a:picLocks noChangeAspect="1"/>
          </p:cNvPicPr>
          <p:nvPr/>
        </p:nvPicPr>
        <p:blipFill>
          <a:blip r:embed="rId1"/>
          <a:stretch>
            <a:fillRect/>
          </a:stretch>
        </p:blipFill>
        <p:spPr>
          <a:xfrm>
            <a:off x="7164705" y="2132330"/>
            <a:ext cx="1819275" cy="181927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p:cNvSpPr>
          <p:nvPr>
            <p:ph type="body" idx="4294967295"/>
          </p:nvPr>
        </p:nvSpPr>
        <p:spPr>
          <a:xfrm>
            <a:off x="673102" y="981076"/>
            <a:ext cx="8470900" cy="5672139"/>
          </a:xfrm>
        </p:spPr>
        <p:txBody>
          <a:bodyPr vert="horz" wrap="square" lIns="91440" tIns="45720" rIns="91440" bIns="45720" numCol="1" rtlCol="0" anchor="t" anchorCtr="0" compatLnSpc="1">
            <a:normAutofit/>
          </a:bodyPr>
          <a:lstStyle/>
          <a:p>
            <a:pPr eaLnBrk="1" hangingPunct="1">
              <a:lnSpc>
                <a:spcPct val="80000"/>
              </a:lnSpc>
              <a:spcBef>
                <a:spcPct val="0"/>
              </a:spcBef>
              <a:buFont typeface="Wingdings" panose="05000000000000000000" pitchFamily="2" charset="2"/>
              <a:buChar char="ü"/>
            </a:pPr>
            <a:r>
              <a:rPr lang="zh-CN" altLang="en-US" sz="1600" b="1" dirty="0">
                <a:solidFill>
                  <a:srgbClr val="A50021"/>
                </a:solidFill>
                <a:cs typeface="Courier New" panose="02070309020205020404" pitchFamily="49" charset="0"/>
              </a:rPr>
              <a:t>现实中银行网点客户类型有哪些分类方式？</a:t>
            </a:r>
            <a:endParaRPr lang="zh-CN" altLang="en-US" sz="1600" b="1" dirty="0">
              <a:solidFill>
                <a:srgbClr val="A50021"/>
              </a:solidFill>
              <a:cs typeface="Courier New" panose="02070309020205020404" pitchFamily="49" charset="0"/>
            </a:endParaRPr>
          </a:p>
          <a:p>
            <a:pPr eaLnBrk="1" hangingPunct="1">
              <a:lnSpc>
                <a:spcPct val="230000"/>
              </a:lnSpc>
              <a:buClr>
                <a:srgbClr val="A50021"/>
              </a:buClr>
              <a:buFont typeface="Wingdings" panose="05000000000000000000" pitchFamily="2" charset="2"/>
              <a:buChar char="ü"/>
            </a:pPr>
            <a:r>
              <a:rPr lang="zh-CN" altLang="en-US" sz="1600" b="1" dirty="0">
                <a:solidFill>
                  <a:srgbClr val="A50021"/>
                </a:solidFill>
                <a:cs typeface="Courier New" panose="02070309020205020404" pitchFamily="49" charset="0"/>
              </a:rPr>
              <a:t>如何判断客户类型：风险厌恶还是风险偏好、专业级客户还是普通客户？品牌忠诚型客户还是服务依赖型客户？</a:t>
            </a:r>
            <a:endParaRPr lang="zh-CN" altLang="en-US" sz="1600" b="1" dirty="0">
              <a:solidFill>
                <a:srgbClr val="A50021"/>
              </a:solidFill>
              <a:cs typeface="Courier New" panose="02070309020205020404" pitchFamily="49" charset="0"/>
            </a:endParaRPr>
          </a:p>
          <a:p>
            <a:pPr eaLnBrk="1" hangingPunct="1">
              <a:lnSpc>
                <a:spcPct val="230000"/>
              </a:lnSpc>
              <a:buClr>
                <a:srgbClr val="A50021"/>
              </a:buClr>
              <a:buFont typeface="Wingdings" panose="05000000000000000000" pitchFamily="2" charset="2"/>
              <a:buChar char="ü"/>
            </a:pPr>
            <a:r>
              <a:rPr lang="zh-CN" altLang="en-US" sz="1600" b="1" dirty="0">
                <a:solidFill>
                  <a:srgbClr val="A50021"/>
                </a:solidFill>
                <a:cs typeface="Courier New" panose="02070309020205020404" pitchFamily="49" charset="0"/>
              </a:rPr>
              <a:t>如何针对不同类型客户推荐金融产品组合制定营销方案？请对比现实说明。</a:t>
            </a:r>
            <a:endParaRPr lang="zh-CN" altLang="en-US" sz="1600" b="1" dirty="0">
              <a:solidFill>
                <a:srgbClr val="A50021"/>
              </a:solidFill>
              <a:cs typeface="Courier New" panose="02070309020205020404" pitchFamily="49" charset="0"/>
            </a:endParaRPr>
          </a:p>
          <a:p>
            <a:pPr eaLnBrk="1" hangingPunct="1">
              <a:lnSpc>
                <a:spcPct val="230000"/>
              </a:lnSpc>
              <a:buClr>
                <a:srgbClr val="A50021"/>
              </a:buClr>
              <a:buFont typeface="Wingdings" panose="05000000000000000000" pitchFamily="2" charset="2"/>
              <a:buChar char="ü"/>
            </a:pPr>
            <a:r>
              <a:rPr lang="zh-CN" altLang="en-US" sz="1600" b="1" dirty="0">
                <a:solidFill>
                  <a:srgbClr val="A50021"/>
                </a:solidFill>
                <a:cs typeface="Courier New" panose="02070309020205020404" pitchFamily="49" charset="0"/>
              </a:rPr>
              <a:t>金融营销过程要注意哪些基本礼仪？不同类型客户有哪些话述技巧？</a:t>
            </a:r>
            <a:endParaRPr lang="zh-CN" altLang="en-US" sz="1600" b="1" dirty="0">
              <a:solidFill>
                <a:srgbClr val="A50021"/>
              </a:solidFill>
              <a:cs typeface="Courier New" panose="02070309020205020404" pitchFamily="49" charset="0"/>
            </a:endParaRPr>
          </a:p>
          <a:p>
            <a:pPr eaLnBrk="1" hangingPunct="1">
              <a:lnSpc>
                <a:spcPct val="230000"/>
              </a:lnSpc>
              <a:buClr>
                <a:srgbClr val="A50021"/>
              </a:buClr>
              <a:buFont typeface="Wingdings" panose="05000000000000000000" pitchFamily="2" charset="2"/>
              <a:buChar char="ü"/>
            </a:pPr>
            <a:r>
              <a:rPr lang="zh-CN" altLang="en-US" sz="1600" b="1" dirty="0">
                <a:solidFill>
                  <a:srgbClr val="A50021"/>
                </a:solidFill>
                <a:cs typeface="Courier New" panose="02070309020205020404" pitchFamily="49" charset="0"/>
              </a:rPr>
              <a:t>结合沙盘运营，谈谈您对商业银行网点绩效影响因素的认识？</a:t>
            </a:r>
            <a:endParaRPr lang="zh-CN" altLang="en-US" sz="1600" b="1" dirty="0">
              <a:solidFill>
                <a:srgbClr val="A50021"/>
              </a:solidFill>
              <a:cs typeface="Courier New" panose="02070309020205020404" pitchFamily="49" charset="0"/>
            </a:endParaRPr>
          </a:p>
          <a:p>
            <a:pPr eaLnBrk="1" hangingPunct="1">
              <a:lnSpc>
                <a:spcPct val="230000"/>
              </a:lnSpc>
              <a:buClr>
                <a:srgbClr val="A50021"/>
              </a:buClr>
              <a:buFont typeface="Wingdings" panose="05000000000000000000" pitchFamily="2" charset="2"/>
              <a:buChar char="ü"/>
            </a:pPr>
            <a:r>
              <a:rPr lang="zh-CN" altLang="en-US" sz="1600" b="1" dirty="0">
                <a:solidFill>
                  <a:srgbClr val="A50021"/>
                </a:solidFill>
                <a:cs typeface="Courier New" panose="02070309020205020404" pitchFamily="49" charset="0"/>
              </a:rPr>
              <a:t>银行网点的主要岗位和职责分别有哪些？</a:t>
            </a:r>
            <a:endParaRPr lang="zh-CN" altLang="en-US" sz="1600" b="1" dirty="0">
              <a:solidFill>
                <a:srgbClr val="A50021"/>
              </a:solidFill>
              <a:cs typeface="Courier New" panose="02070309020205020404" pitchFamily="49" charset="0"/>
            </a:endParaRPr>
          </a:p>
          <a:p>
            <a:pPr eaLnBrk="1" hangingPunct="1">
              <a:lnSpc>
                <a:spcPct val="230000"/>
              </a:lnSpc>
              <a:buClr>
                <a:srgbClr val="A50021"/>
              </a:buClr>
              <a:buFont typeface="Wingdings" panose="05000000000000000000" pitchFamily="2" charset="2"/>
              <a:buChar char="ü"/>
            </a:pPr>
            <a:r>
              <a:rPr lang="zh-CN" altLang="en-US" sz="1600" b="1" dirty="0">
                <a:solidFill>
                  <a:srgbClr val="A50021"/>
                </a:solidFill>
                <a:cs typeface="Courier New" panose="02070309020205020404" pitchFamily="49" charset="0"/>
              </a:rPr>
              <a:t>如果您在网点上班，能否提出改善网点运营的建议？</a:t>
            </a:r>
            <a:endParaRPr lang="zh-CN" altLang="en-US" sz="1600" b="1" dirty="0">
              <a:solidFill>
                <a:srgbClr val="A50021"/>
              </a:solidFill>
              <a:cs typeface="Courier New" panose="02070309020205020404" pitchFamily="49" charset="0"/>
            </a:endParaRPr>
          </a:p>
          <a:p>
            <a:pPr eaLnBrk="1" hangingPunct="1">
              <a:lnSpc>
                <a:spcPct val="230000"/>
              </a:lnSpc>
              <a:buClr>
                <a:srgbClr val="A50021"/>
              </a:buClr>
              <a:buFont typeface="Wingdings" panose="05000000000000000000" pitchFamily="2" charset="2"/>
              <a:buChar char="ü"/>
            </a:pPr>
            <a:r>
              <a:rPr lang="zh-CN" altLang="en-US" sz="1600" b="1" dirty="0">
                <a:solidFill>
                  <a:srgbClr val="A50021"/>
                </a:solidFill>
                <a:cs typeface="Courier New" panose="02070309020205020404" pitchFamily="49" charset="0"/>
              </a:rPr>
              <a:t>如何成为一名优秀的客户经理？</a:t>
            </a:r>
            <a:endParaRPr lang="zh-CN" altLang="en-US" sz="1600" b="1" dirty="0">
              <a:solidFill>
                <a:srgbClr val="A50021"/>
              </a:solidFill>
              <a:ea typeface="Courier New" panose="02070309020205020404" pitchFamily="49" charset="0"/>
            </a:endParaRPr>
          </a:p>
        </p:txBody>
      </p:sp>
      <p:sp>
        <p:nvSpPr>
          <p:cNvPr id="14339" name="Rectangle 4"/>
          <p:cNvSpPr/>
          <p:nvPr/>
        </p:nvSpPr>
        <p:spPr>
          <a:xfrm>
            <a:off x="2987681" y="188913"/>
            <a:ext cx="2879725" cy="315912"/>
          </a:xfrm>
          <a:prstGeom prst="rect">
            <a:avLst/>
          </a:prstGeom>
          <a:noFill/>
          <a:ln w="9525">
            <a:noFill/>
          </a:ln>
        </p:spPr>
        <p:txBody>
          <a:bodyPr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eaLnBrk="1" hangingPunct="1">
              <a:spcBef>
                <a:spcPct val="0"/>
              </a:spcBef>
              <a:buNone/>
            </a:pPr>
            <a:r>
              <a:rPr lang="zh-CN" altLang="en-US" sz="2800" b="1" dirty="0">
                <a:ea typeface="华文细黑" panose="02010600040101010101" pitchFamily="2" charset="-122"/>
              </a:rPr>
              <a:t>学生分享主题</a:t>
            </a:r>
            <a:endParaRPr lang="zh-CN" altLang="en-US" sz="2800" b="1" dirty="0">
              <a:ea typeface="华文细黑"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1730">
                                            <p:txEl>
                                              <p:pRg st="0" end="0"/>
                                            </p:txEl>
                                          </p:spTgt>
                                        </p:tgtEl>
                                        <p:attrNameLst>
                                          <p:attrName>style.visibility</p:attrName>
                                        </p:attrNameLst>
                                      </p:cBhvr>
                                      <p:to>
                                        <p:strVal val="visible"/>
                                      </p:to>
                                    </p:set>
                                    <p:animEffect transition="in" filter="blinds(horizontal)">
                                      <p:cBhvr>
                                        <p:cTn id="7" dur="500"/>
                                        <p:tgtEl>
                                          <p:spTgt spid="20173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01730">
                                            <p:txEl>
                                              <p:pRg st="1" end="1"/>
                                            </p:txEl>
                                          </p:spTgt>
                                        </p:tgtEl>
                                        <p:attrNameLst>
                                          <p:attrName>style.visibility</p:attrName>
                                        </p:attrNameLst>
                                      </p:cBhvr>
                                      <p:to>
                                        <p:strVal val="visible"/>
                                      </p:to>
                                    </p:set>
                                    <p:animEffect transition="in" filter="blinds(horizontal)">
                                      <p:cBhvr>
                                        <p:cTn id="10" dur="500"/>
                                        <p:tgtEl>
                                          <p:spTgt spid="201730">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01730">
                                            <p:txEl>
                                              <p:pRg st="2" end="2"/>
                                            </p:txEl>
                                          </p:spTgt>
                                        </p:tgtEl>
                                        <p:attrNameLst>
                                          <p:attrName>style.visibility</p:attrName>
                                        </p:attrNameLst>
                                      </p:cBhvr>
                                      <p:to>
                                        <p:strVal val="visible"/>
                                      </p:to>
                                    </p:set>
                                    <p:animEffect transition="in" filter="blinds(horizontal)">
                                      <p:cBhvr>
                                        <p:cTn id="13" dur="500"/>
                                        <p:tgtEl>
                                          <p:spTgt spid="201730">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01730">
                                            <p:txEl>
                                              <p:pRg st="3" end="3"/>
                                            </p:txEl>
                                          </p:spTgt>
                                        </p:tgtEl>
                                        <p:attrNameLst>
                                          <p:attrName>style.visibility</p:attrName>
                                        </p:attrNameLst>
                                      </p:cBhvr>
                                      <p:to>
                                        <p:strVal val="visible"/>
                                      </p:to>
                                    </p:set>
                                    <p:animEffect transition="in" filter="blinds(horizontal)">
                                      <p:cBhvr>
                                        <p:cTn id="16" dur="500"/>
                                        <p:tgtEl>
                                          <p:spTgt spid="201730">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01730">
                                            <p:txEl>
                                              <p:pRg st="4" end="4"/>
                                            </p:txEl>
                                          </p:spTgt>
                                        </p:tgtEl>
                                        <p:attrNameLst>
                                          <p:attrName>style.visibility</p:attrName>
                                        </p:attrNameLst>
                                      </p:cBhvr>
                                      <p:to>
                                        <p:strVal val="visible"/>
                                      </p:to>
                                    </p:set>
                                    <p:animEffect transition="in" filter="blinds(horizontal)">
                                      <p:cBhvr>
                                        <p:cTn id="21" dur="500"/>
                                        <p:tgtEl>
                                          <p:spTgt spid="201730">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201730">
                                            <p:txEl>
                                              <p:pRg st="5" end="5"/>
                                            </p:txEl>
                                          </p:spTgt>
                                        </p:tgtEl>
                                        <p:attrNameLst>
                                          <p:attrName>style.visibility</p:attrName>
                                        </p:attrNameLst>
                                      </p:cBhvr>
                                      <p:to>
                                        <p:strVal val="visible"/>
                                      </p:to>
                                    </p:set>
                                    <p:animEffect transition="in" filter="blinds(horizontal)">
                                      <p:cBhvr>
                                        <p:cTn id="24" dur="500"/>
                                        <p:tgtEl>
                                          <p:spTgt spid="201730">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201730">
                                            <p:txEl>
                                              <p:pRg st="6" end="6"/>
                                            </p:txEl>
                                          </p:spTgt>
                                        </p:tgtEl>
                                        <p:attrNameLst>
                                          <p:attrName>style.visibility</p:attrName>
                                        </p:attrNameLst>
                                      </p:cBhvr>
                                      <p:to>
                                        <p:strVal val="visible"/>
                                      </p:to>
                                    </p:set>
                                    <p:animEffect transition="in" filter="blinds(horizontal)">
                                      <p:cBhvr>
                                        <p:cTn id="27" dur="500"/>
                                        <p:tgtEl>
                                          <p:spTgt spid="201730">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201730">
                                            <p:txEl>
                                              <p:pRg st="7" end="7"/>
                                            </p:txEl>
                                          </p:spTgt>
                                        </p:tgtEl>
                                        <p:attrNameLst>
                                          <p:attrName>style.visibility</p:attrName>
                                        </p:attrNameLst>
                                      </p:cBhvr>
                                      <p:to>
                                        <p:strVal val="visible"/>
                                      </p:to>
                                    </p:set>
                                    <p:animEffect transition="in" filter="blinds(horizontal)">
                                      <p:cBhvr>
                                        <p:cTn id="30" dur="500"/>
                                        <p:tgtEl>
                                          <p:spTgt spid="20173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body" idx="4294967295"/>
          </p:nvPr>
        </p:nvSpPr>
        <p:spPr>
          <a:xfrm>
            <a:off x="0" y="1066800"/>
            <a:ext cx="8229600" cy="4876800"/>
          </a:xfrm>
        </p:spPr>
        <p:txBody>
          <a:bodyPr vert="horz" wrap="square" lIns="91440" tIns="45720" rIns="91440" bIns="45720" numCol="1" rtlCol="0" anchor="t" anchorCtr="0" compatLnSpc="1">
            <a:normAutofit/>
          </a:bodyPr>
          <a:lstStyle/>
          <a:p>
            <a:pPr eaLnBrk="1" hangingPunct="1">
              <a:lnSpc>
                <a:spcPct val="190000"/>
              </a:lnSpc>
            </a:pPr>
            <a:r>
              <a:rPr lang="zh-CN" altLang="en-US" sz="2000" b="1" dirty="0"/>
              <a:t>我们对商业银行网点营销与管理真实运作了</a:t>
            </a:r>
            <a:r>
              <a:rPr lang="en-US" altLang="zh-CN" sz="2000" b="1" dirty="0"/>
              <a:t>6</a:t>
            </a:r>
            <a:r>
              <a:rPr lang="zh-CN" altLang="en-US" sz="2000" b="1" dirty="0"/>
              <a:t>期。由我们亲自动手，结合营销流程，从头到尾，实际操作一遍，实战真是太残酷了！</a:t>
            </a:r>
            <a:endParaRPr lang="zh-CN" altLang="en-US" sz="2000" b="1" dirty="0"/>
          </a:p>
          <a:p>
            <a:pPr eaLnBrk="1" hangingPunct="1">
              <a:lnSpc>
                <a:spcPct val="190000"/>
              </a:lnSpc>
            </a:pPr>
            <a:r>
              <a:rPr lang="en-US" altLang="zh-CN" sz="2000" b="1" dirty="0"/>
              <a:t>2</a:t>
            </a:r>
            <a:r>
              <a:rPr lang="zh-CN" altLang="en-US" sz="2000" b="1" dirty="0"/>
              <a:t>天时间，我们学会了评价银行网点业绩的基本指标，学会判断客户类型的方法。体会了商业银行基层网点运作的基本知识，特别是学习制定并实施商业银行营销策略，找准目标客户。</a:t>
            </a:r>
            <a:endParaRPr lang="zh-CN" altLang="en-US" sz="2000" b="1" dirty="0"/>
          </a:p>
          <a:p>
            <a:pPr eaLnBrk="1" hangingPunct="1">
              <a:lnSpc>
                <a:spcPct val="190000"/>
              </a:lnSpc>
            </a:pPr>
            <a:r>
              <a:rPr lang="zh-CN" altLang="en-US" sz="2000" b="1" dirty="0"/>
              <a:t>联系实际生活，我们相信经过这门实训课程，我们在应聘银行工作时在心理和专业技巧方面都有一个比较充分的准备。</a:t>
            </a:r>
            <a:endParaRPr lang="zh-CN" altLang="en-US" sz="2000" b="1" dirty="0"/>
          </a:p>
        </p:txBody>
      </p:sp>
      <p:sp>
        <p:nvSpPr>
          <p:cNvPr id="150531" name="AutoShape 3">
            <a:hlinkClick r:id="" action="ppaction://noaction" highlightClick="1"/>
          </p:cNvPr>
          <p:cNvSpPr>
            <a:spLocks noChangeArrowheads="1"/>
          </p:cNvSpPr>
          <p:nvPr/>
        </p:nvSpPr>
        <p:spPr bwMode="auto">
          <a:xfrm>
            <a:off x="2555881" y="117477"/>
            <a:ext cx="4392613" cy="503239"/>
          </a:xfrm>
          <a:prstGeom prst="bevel">
            <a:avLst>
              <a:gd name="adj" fmla="val 12500"/>
            </a:avLst>
          </a:prstGeom>
          <a:gradFill rotWithShape="1">
            <a:gsLst>
              <a:gs pos="0">
                <a:srgbClr val="5BBE4E"/>
              </a:gs>
              <a:gs pos="50000">
                <a:schemeClr val="bg1"/>
              </a:gs>
              <a:gs pos="100000">
                <a:srgbClr val="5BBE4E"/>
              </a:gs>
            </a:gsLst>
            <a:lin ang="5400000" scaled="1"/>
          </a:gra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zh-CN" altLang="en-US" b="1">
                <a:solidFill>
                  <a:srgbClr val="000066"/>
                </a:solidFill>
                <a:ea typeface="华文细黑" panose="02010600040101010101" pitchFamily="2" charset="-122"/>
                <a:sym typeface="Arial" panose="020B0604020202020204" pitchFamily="34" charset="0"/>
              </a:rPr>
              <a:t>学员感言 </a:t>
            </a:r>
            <a:r>
              <a:rPr lang="zh-CN" altLang="en-US" b="1" i="1">
                <a:ea typeface="华文细黑" panose="02010600040101010101" pitchFamily="2" charset="-122"/>
                <a:sym typeface="Arial" panose="020B0604020202020204" pitchFamily="34" charset="0"/>
              </a:rPr>
              <a:t> </a:t>
            </a:r>
            <a:endParaRPr lang="zh-CN" altLang="en-US" b="1" i="1">
              <a:ea typeface="华文细黑" panose="02010600040101010101" pitchFamily="2" charset="-122"/>
              <a:sym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body" idx="4294967295"/>
          </p:nvPr>
        </p:nvSpPr>
        <p:spPr>
          <a:xfrm>
            <a:off x="0" y="1143001"/>
            <a:ext cx="8229600" cy="4525963"/>
          </a:xfrm>
        </p:spPr>
        <p:txBody>
          <a:bodyPr vert="horz" wrap="square" lIns="91440" tIns="45720" rIns="91440" bIns="45720" numCol="1" rtlCol="0" anchor="t" anchorCtr="0" compatLnSpc="1">
            <a:normAutofit/>
          </a:bodyPr>
          <a:lstStyle/>
          <a:p>
            <a:pPr eaLnBrk="1" hangingPunct="1">
              <a:lnSpc>
                <a:spcPct val="190000"/>
              </a:lnSpc>
            </a:pPr>
            <a:r>
              <a:rPr lang="en-US" altLang="zh-CN" sz="2000" b="1" dirty="0"/>
              <a:t>“2</a:t>
            </a:r>
            <a:r>
              <a:rPr lang="zh-CN" altLang="en-US" sz="2000" b="1" dirty="0"/>
              <a:t>天的实战，是团队与团队的打拼，团队成员一个都不能少，因为各部门职责太重要了，它让我们知道团队精神与与团队合作的重要性，包括与其他企业的合作、双赢，在危机中如何化险为夷，想尽一切办法！</a:t>
            </a:r>
            <a:endParaRPr lang="zh-CN" altLang="en-US" sz="2000" b="1" dirty="0"/>
          </a:p>
          <a:p>
            <a:pPr eaLnBrk="1" hangingPunct="1">
              <a:lnSpc>
                <a:spcPct val="190000"/>
              </a:lnSpc>
            </a:pPr>
            <a:r>
              <a:rPr lang="zh-CN" altLang="en-US" sz="2000" b="1" dirty="0"/>
              <a:t>每一次体验，都是一次成长，一次知识的洗礼！以前认为学校学到的知识肯定用不上，这一次彻底改变了</a:t>
            </a:r>
            <a:r>
              <a:rPr lang="en-US" altLang="zh-CN" sz="2000" b="1" dirty="0"/>
              <a:t>......</a:t>
            </a:r>
            <a:r>
              <a:rPr lang="zh-CN" altLang="en-US" sz="2000" b="1" dirty="0"/>
              <a:t>这次实训课程将成为大学里永远的回忆！” </a:t>
            </a:r>
            <a:endParaRPr lang="zh-CN" altLang="en-US" sz="2000" b="1" dirty="0"/>
          </a:p>
        </p:txBody>
      </p:sp>
      <p:sp>
        <p:nvSpPr>
          <p:cNvPr id="151555" name="AutoShape 3">
            <a:hlinkClick r:id="" action="ppaction://noaction" highlightClick="1"/>
          </p:cNvPr>
          <p:cNvSpPr>
            <a:spLocks noChangeArrowheads="1"/>
          </p:cNvSpPr>
          <p:nvPr/>
        </p:nvSpPr>
        <p:spPr bwMode="auto">
          <a:xfrm>
            <a:off x="2555881" y="117477"/>
            <a:ext cx="4392613" cy="503239"/>
          </a:xfrm>
          <a:prstGeom prst="bevel">
            <a:avLst>
              <a:gd name="adj" fmla="val 12500"/>
            </a:avLst>
          </a:prstGeom>
          <a:gradFill rotWithShape="1">
            <a:gsLst>
              <a:gs pos="0">
                <a:srgbClr val="5BBE4E"/>
              </a:gs>
              <a:gs pos="50000">
                <a:schemeClr val="bg1"/>
              </a:gs>
              <a:gs pos="100000">
                <a:srgbClr val="5BBE4E"/>
              </a:gs>
            </a:gsLst>
            <a:lin ang="5400000" scaled="1"/>
          </a:gra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zh-CN" altLang="en-US" b="1">
                <a:solidFill>
                  <a:srgbClr val="000066"/>
                </a:solidFill>
                <a:ea typeface="华文细黑" panose="02010600040101010101" pitchFamily="2" charset="-122"/>
                <a:sym typeface="Arial" panose="020B0604020202020204" pitchFamily="34" charset="0"/>
              </a:rPr>
              <a:t>学员感言 </a:t>
            </a:r>
            <a:r>
              <a:rPr lang="zh-CN" altLang="en-US" b="1" i="1">
                <a:ea typeface="华文细黑" panose="02010600040101010101" pitchFamily="2" charset="-122"/>
                <a:sym typeface="Arial" panose="020B0604020202020204" pitchFamily="34" charset="0"/>
              </a:rPr>
              <a:t> </a:t>
            </a:r>
            <a:endParaRPr lang="zh-CN" altLang="en-US" b="1" i="1">
              <a:ea typeface="华文细黑" panose="02010600040101010101" pitchFamily="2" charset="-122"/>
              <a:sym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1" name="Text Box 5"/>
          <p:cNvSpPr txBox="1">
            <a:spLocks noChangeArrowheads="1"/>
          </p:cNvSpPr>
          <p:nvPr/>
        </p:nvSpPr>
        <p:spPr bwMode="auto">
          <a:xfrm>
            <a:off x="2133600" y="3657603"/>
            <a:ext cx="2667000" cy="923330"/>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b="1"/>
              <a:t>能够对银行网点的客户营销进行要素分析</a:t>
            </a:r>
            <a:endParaRPr lang="zh-CN" altLang="en-US" b="1"/>
          </a:p>
        </p:txBody>
      </p:sp>
      <p:sp>
        <p:nvSpPr>
          <p:cNvPr id="157702" name="Text Box 6"/>
          <p:cNvSpPr txBox="1">
            <a:spLocks noChangeArrowheads="1"/>
          </p:cNvSpPr>
          <p:nvPr/>
        </p:nvSpPr>
        <p:spPr bwMode="auto">
          <a:xfrm>
            <a:off x="5257800" y="1752602"/>
            <a:ext cx="2819400" cy="1754326"/>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b="1"/>
              <a:t>能够针对不同岗位理清具体人员素质要求、岗位职责，特别是对岗位能力有现场体验</a:t>
            </a:r>
            <a:endParaRPr lang="zh-CN" altLang="en-US" b="1"/>
          </a:p>
        </p:txBody>
      </p:sp>
      <p:sp>
        <p:nvSpPr>
          <p:cNvPr id="157704" name="Text Box 8"/>
          <p:cNvSpPr txBox="1">
            <a:spLocks noChangeArrowheads="1"/>
          </p:cNvSpPr>
          <p:nvPr/>
        </p:nvSpPr>
        <p:spPr bwMode="auto">
          <a:xfrm>
            <a:off x="5257800" y="4953003"/>
            <a:ext cx="2743200" cy="923330"/>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b="1"/>
              <a:t>能够根据商业银行网点业务进行人员规划</a:t>
            </a:r>
            <a:endParaRPr lang="zh-CN" altLang="en-US" b="1"/>
          </a:p>
        </p:txBody>
      </p:sp>
      <p:sp>
        <p:nvSpPr>
          <p:cNvPr id="157705" name="Text Box 9"/>
          <p:cNvSpPr txBox="1">
            <a:spLocks noChangeArrowheads="1"/>
          </p:cNvSpPr>
          <p:nvPr/>
        </p:nvSpPr>
        <p:spPr bwMode="auto">
          <a:xfrm>
            <a:off x="5257800" y="3657603"/>
            <a:ext cx="2819400" cy="1338828"/>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b="1"/>
              <a:t>能够评估银行网点的绩效影响因素，并提出改善建议</a:t>
            </a:r>
            <a:endParaRPr lang="zh-CN" altLang="en-US" b="1"/>
          </a:p>
        </p:txBody>
      </p:sp>
      <p:grpSp>
        <p:nvGrpSpPr>
          <p:cNvPr id="3078" name="Group 10"/>
          <p:cNvGrpSpPr/>
          <p:nvPr/>
        </p:nvGrpSpPr>
        <p:grpSpPr>
          <a:xfrm>
            <a:off x="2057403" y="914403"/>
            <a:ext cx="6229351" cy="719139"/>
            <a:chOff x="0" y="0"/>
            <a:chExt cx="6228000" cy="719137"/>
          </a:xfrm>
        </p:grpSpPr>
        <p:sp>
          <p:nvSpPr>
            <p:cNvPr id="3086"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spcBef>
                  <a:spcPct val="0"/>
                </a:spcBef>
                <a:buNone/>
              </a:pPr>
              <a:endParaRPr lang="zh-CN" altLang="zh-CN" sz="1800" dirty="0"/>
            </a:p>
          </p:txBody>
        </p:sp>
        <p:sp>
          <p:nvSpPr>
            <p:cNvPr id="3087"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endParaRPr lang="zh-CN" altLang="zh-CN" sz="2000" dirty="0">
                <a:solidFill>
                  <a:schemeClr val="tx2"/>
                </a:solidFill>
                <a:ea typeface="微软雅黑" panose="020B0503020204020204" pitchFamily="34" charset="-122"/>
              </a:endParaRPr>
            </a:p>
          </p:txBody>
        </p:sp>
      </p:grpSp>
      <p:sp>
        <p:nvSpPr>
          <p:cNvPr id="157709" name="Text Box 13"/>
          <p:cNvSpPr txBox="1">
            <a:spLocks noChangeArrowheads="1"/>
          </p:cNvSpPr>
          <p:nvPr/>
        </p:nvSpPr>
        <p:spPr bwMode="auto">
          <a:xfrm>
            <a:off x="2133600" y="1066803"/>
            <a:ext cx="5410200" cy="369332"/>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eaLnBrk="1" hangingPunct="1">
              <a:defRPr/>
            </a:pPr>
            <a:r>
              <a:rPr lang="zh-CN" altLang="en-US" b="1"/>
              <a:t>能力考核项目与要求 </a:t>
            </a:r>
            <a:endParaRPr lang="zh-CN" altLang="en-US" b="1"/>
          </a:p>
        </p:txBody>
      </p:sp>
      <p:sp>
        <p:nvSpPr>
          <p:cNvPr id="157710" name="Text Box 14"/>
          <p:cNvSpPr txBox="1">
            <a:spLocks noChangeArrowheads="1"/>
          </p:cNvSpPr>
          <p:nvPr/>
        </p:nvSpPr>
        <p:spPr bwMode="auto">
          <a:xfrm>
            <a:off x="2133600" y="1752602"/>
            <a:ext cx="2895600" cy="1754326"/>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b="1" dirty="0"/>
              <a:t>能够让学员对商业银行网点的核心工作有比较全面的认识</a:t>
            </a:r>
            <a:endParaRPr lang="zh-CN" altLang="en-US" b="1" dirty="0"/>
          </a:p>
          <a:p>
            <a:pPr eaLnBrk="1" hangingPunct="1">
              <a:lnSpc>
                <a:spcPct val="150000"/>
              </a:lnSpc>
              <a:defRPr/>
            </a:pPr>
            <a:endParaRPr lang="en-US" altLang="zh-CN" b="1" dirty="0"/>
          </a:p>
        </p:txBody>
      </p:sp>
      <p:sp>
        <p:nvSpPr>
          <p:cNvPr id="157712" name="Text Box 16"/>
          <p:cNvSpPr txBox="1">
            <a:spLocks noChangeArrowheads="1"/>
          </p:cNvSpPr>
          <p:nvPr/>
        </p:nvSpPr>
        <p:spPr bwMode="auto">
          <a:xfrm>
            <a:off x="2133600" y="4953003"/>
            <a:ext cx="2819400" cy="1338828"/>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defRPr/>
            </a:pPr>
            <a:r>
              <a:rPr lang="zh-CN" altLang="en-US" b="1"/>
              <a:t>能够理解银行网点的成本项目，并进行适当的成本控制</a:t>
            </a:r>
            <a:endParaRPr lang="zh-CN" altLang="en-US" b="1"/>
          </a:p>
        </p:txBody>
      </p:sp>
      <p:grpSp>
        <p:nvGrpSpPr>
          <p:cNvPr id="3082" name="Group 18"/>
          <p:cNvGrpSpPr/>
          <p:nvPr/>
        </p:nvGrpSpPr>
        <p:grpSpPr>
          <a:xfrm>
            <a:off x="381000" y="1371600"/>
            <a:ext cx="1066800" cy="4572000"/>
            <a:chOff x="0" y="0"/>
            <a:chExt cx="6228000" cy="719137"/>
          </a:xfrm>
        </p:grpSpPr>
        <p:sp>
          <p:nvSpPr>
            <p:cNvPr id="3084"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spcBef>
                  <a:spcPct val="0"/>
                </a:spcBef>
                <a:buNone/>
              </a:pPr>
              <a:endParaRPr lang="zh-CN" altLang="zh-CN" sz="1800" dirty="0"/>
            </a:p>
          </p:txBody>
        </p:sp>
        <p:sp>
          <p:nvSpPr>
            <p:cNvPr id="3085"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endParaRPr lang="zh-CN" altLang="zh-CN" sz="2000" dirty="0">
                <a:solidFill>
                  <a:schemeClr val="tx2"/>
                </a:solidFill>
                <a:ea typeface="微软雅黑" panose="020B0503020204020204" pitchFamily="34" charset="-122"/>
              </a:endParaRPr>
            </a:p>
          </p:txBody>
        </p:sp>
      </p:grpSp>
      <p:sp>
        <p:nvSpPr>
          <p:cNvPr id="157717" name="Text Box 21"/>
          <p:cNvSpPr txBox="1">
            <a:spLocks noChangeArrowheads="1"/>
          </p:cNvSpPr>
          <p:nvPr/>
        </p:nvSpPr>
        <p:spPr bwMode="auto">
          <a:xfrm>
            <a:off x="913429" y="1936792"/>
            <a:ext cx="461665" cy="3581400"/>
          </a:xfrm>
          <a:prstGeom prst="rect">
            <a:avLst/>
          </a:prstGeom>
          <a:noFill/>
          <a:ln>
            <a:noFill/>
          </a:ln>
          <a:effectLst>
            <a:outerShdw dist="17961" dir="27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defRPr/>
            </a:pPr>
            <a:r>
              <a:rPr lang="zh-CN" altLang="en-US" b="1" dirty="0"/>
              <a:t>商业银行网点</a:t>
            </a:r>
            <a:r>
              <a:rPr lang="zh-CN" altLang="en-US" b="1" dirty="0"/>
              <a:t>管理仿真实验</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57710"/>
                                        </p:tgtEl>
                                        <p:attrNameLst>
                                          <p:attrName>style.visibility</p:attrName>
                                        </p:attrNameLst>
                                      </p:cBhvr>
                                      <p:to>
                                        <p:strVal val="visible"/>
                                      </p:to>
                                    </p:set>
                                    <p:animEffect transition="in" filter="diamond(in)">
                                      <p:cBhvr>
                                        <p:cTn id="7" dur="2000"/>
                                        <p:tgtEl>
                                          <p:spTgt spid="157710"/>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157702"/>
                                        </p:tgtEl>
                                        <p:attrNameLst>
                                          <p:attrName>style.visibility</p:attrName>
                                        </p:attrNameLst>
                                      </p:cBhvr>
                                      <p:to>
                                        <p:strVal val="visible"/>
                                      </p:to>
                                    </p:set>
                                    <p:animEffect transition="in" filter="diamond(in)">
                                      <p:cBhvr>
                                        <p:cTn id="11" dur="2000"/>
                                        <p:tgtEl>
                                          <p:spTgt spid="157702"/>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157704"/>
                                        </p:tgtEl>
                                        <p:attrNameLst>
                                          <p:attrName>style.visibility</p:attrName>
                                        </p:attrNameLst>
                                      </p:cBhvr>
                                      <p:to>
                                        <p:strVal val="visible"/>
                                      </p:to>
                                    </p:set>
                                    <p:animEffect transition="in" filter="diamond(in)">
                                      <p:cBhvr>
                                        <p:cTn id="15" dur="2000"/>
                                        <p:tgtEl>
                                          <p:spTgt spid="157704"/>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157705"/>
                                        </p:tgtEl>
                                        <p:attrNameLst>
                                          <p:attrName>style.visibility</p:attrName>
                                        </p:attrNameLst>
                                      </p:cBhvr>
                                      <p:to>
                                        <p:strVal val="visible"/>
                                      </p:to>
                                    </p:set>
                                    <p:animEffect transition="in" filter="diamond(in)">
                                      <p:cBhvr>
                                        <p:cTn id="19" dur="2000"/>
                                        <p:tgtEl>
                                          <p:spTgt spid="157705"/>
                                        </p:tgtEl>
                                      </p:cBhvr>
                                    </p:animEffect>
                                  </p:childTnLst>
                                </p:cTn>
                              </p:par>
                            </p:childTnLst>
                          </p:cTn>
                        </p:par>
                        <p:par>
                          <p:cTn id="20" fill="hold">
                            <p:stCondLst>
                              <p:cond delay="8000"/>
                            </p:stCondLst>
                            <p:childTnLst>
                              <p:par>
                                <p:cTn id="21" presetID="8" presetClass="entr" presetSubtype="16" fill="hold" grpId="0" nodeType="afterEffect">
                                  <p:stCondLst>
                                    <p:cond delay="0"/>
                                  </p:stCondLst>
                                  <p:childTnLst>
                                    <p:set>
                                      <p:cBhvr>
                                        <p:cTn id="22" dur="1" fill="hold">
                                          <p:stCondLst>
                                            <p:cond delay="0"/>
                                          </p:stCondLst>
                                        </p:cTn>
                                        <p:tgtEl>
                                          <p:spTgt spid="157701"/>
                                        </p:tgtEl>
                                        <p:attrNameLst>
                                          <p:attrName>style.visibility</p:attrName>
                                        </p:attrNameLst>
                                      </p:cBhvr>
                                      <p:to>
                                        <p:strVal val="visible"/>
                                      </p:to>
                                    </p:set>
                                    <p:animEffect transition="in" filter="diamond(in)">
                                      <p:cBhvr>
                                        <p:cTn id="23" dur="2000"/>
                                        <p:tgtEl>
                                          <p:spTgt spid="157701"/>
                                        </p:tgtEl>
                                      </p:cBhvr>
                                    </p:animEffect>
                                  </p:childTnLst>
                                </p:cTn>
                              </p:par>
                            </p:childTnLst>
                          </p:cTn>
                        </p:par>
                        <p:par>
                          <p:cTn id="24" fill="hold">
                            <p:stCondLst>
                              <p:cond delay="10000"/>
                            </p:stCondLst>
                            <p:childTnLst>
                              <p:par>
                                <p:cTn id="25" presetID="8" presetClass="entr" presetSubtype="16" fill="hold" grpId="0" nodeType="afterEffect">
                                  <p:stCondLst>
                                    <p:cond delay="0"/>
                                  </p:stCondLst>
                                  <p:childTnLst>
                                    <p:set>
                                      <p:cBhvr>
                                        <p:cTn id="26" dur="1" fill="hold">
                                          <p:stCondLst>
                                            <p:cond delay="0"/>
                                          </p:stCondLst>
                                        </p:cTn>
                                        <p:tgtEl>
                                          <p:spTgt spid="157712"/>
                                        </p:tgtEl>
                                        <p:attrNameLst>
                                          <p:attrName>style.visibility</p:attrName>
                                        </p:attrNameLst>
                                      </p:cBhvr>
                                      <p:to>
                                        <p:strVal val="visible"/>
                                      </p:to>
                                    </p:set>
                                    <p:animEffect transition="in" filter="diamond(in)">
                                      <p:cBhvr>
                                        <p:cTn id="27" dur="2000"/>
                                        <p:tgtEl>
                                          <p:spTgt spid="1577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1" grpId="0"/>
      <p:bldP spid="157702" grpId="0"/>
      <p:bldP spid="157704" grpId="0"/>
      <p:bldP spid="157705" grpId="0"/>
      <p:bldP spid="157710" grpId="0"/>
      <p:bldP spid="1577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AutoShape 2">
            <a:hlinkClick r:id="" action="ppaction://noaction" highlightClick="1"/>
          </p:cNvPr>
          <p:cNvSpPr>
            <a:spLocks noChangeArrowheads="1"/>
          </p:cNvSpPr>
          <p:nvPr/>
        </p:nvSpPr>
        <p:spPr bwMode="auto">
          <a:xfrm>
            <a:off x="2627319" y="188916"/>
            <a:ext cx="3527425" cy="503239"/>
          </a:xfrm>
          <a:prstGeom prst="bevel">
            <a:avLst>
              <a:gd name="adj" fmla="val 12500"/>
            </a:avLst>
          </a:prstGeom>
          <a:gradFill rotWithShape="1">
            <a:gsLst>
              <a:gs pos="0">
                <a:srgbClr val="5BBE4E"/>
              </a:gs>
              <a:gs pos="50000">
                <a:schemeClr val="bg1"/>
              </a:gs>
              <a:gs pos="100000">
                <a:srgbClr val="5BBE4E"/>
              </a:gs>
            </a:gsLst>
            <a:lin ang="5400000" scaled="1"/>
          </a:gra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defRPr/>
            </a:pPr>
            <a:r>
              <a:rPr lang="zh-CN" altLang="en-US" sz="2000" b="1">
                <a:ea typeface="华文细黑" panose="02010600040101010101" pitchFamily="2" charset="-122"/>
                <a:sym typeface="Arial" panose="020B0604020202020204" pitchFamily="34" charset="0"/>
              </a:rPr>
              <a:t>常见问题</a:t>
            </a:r>
            <a:endParaRPr lang="zh-CN" altLang="en-US" sz="2000" b="1" i="1">
              <a:ea typeface="华文细黑" panose="02010600040101010101" pitchFamily="2" charset="-122"/>
              <a:sym typeface="Arial" panose="020B0604020202020204" pitchFamily="34" charset="0"/>
            </a:endParaRPr>
          </a:p>
        </p:txBody>
      </p:sp>
      <p:sp>
        <p:nvSpPr>
          <p:cNvPr id="70" name="AutoShape 81"/>
          <p:cNvSpPr>
            <a:spLocks noChangeArrowheads="1"/>
          </p:cNvSpPr>
          <p:nvPr/>
        </p:nvSpPr>
        <p:spPr bwMode="auto">
          <a:xfrm>
            <a:off x="2009944" y="1359667"/>
            <a:ext cx="4932449" cy="1017383"/>
          </a:xfrm>
          <a:prstGeom prst="roundRect">
            <a:avLst>
              <a:gd name="adj" fmla="val 5005"/>
            </a:avLst>
          </a:prstGeom>
          <a:solidFill>
            <a:sysClr val="window" lastClr="FFFFFF">
              <a:alpha val="60000"/>
            </a:sysClr>
          </a:solidFill>
          <a:ln w="38100" cap="flat" cmpd="sng" algn="ctr">
            <a:gradFill>
              <a:gsLst>
                <a:gs pos="50000">
                  <a:srgbClr val="FFCF01"/>
                </a:gs>
                <a:gs pos="100000">
                  <a:srgbClr val="E22000"/>
                </a:gs>
              </a:gsLst>
              <a:lin ang="5400000" scaled="0"/>
            </a:gradFill>
            <a:prstDash val="solid"/>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ysClr val="window" lastClr="FFFFFF"/>
            </a:contourClr>
          </a:sp3d>
        </p:spPr>
        <p:txBody>
          <a:bodyPr anchor="ctr"/>
          <a:lstStyle/>
          <a:p>
            <a:pPr marL="0" lvl="2" algn="ctr" fontAlgn="ctr">
              <a:spcBef>
                <a:spcPts val="0"/>
              </a:spcBef>
              <a:spcAft>
                <a:spcPts val="0"/>
              </a:spcAft>
              <a:buClr>
                <a:srgbClr val="FF0000"/>
              </a:buClr>
              <a:buSzPct val="70000"/>
              <a:buFont typeface="Wingdings" panose="05000000000000000000" pitchFamily="2" charset="2"/>
              <a:buChar char="n"/>
              <a:tabLst>
                <a:tab pos="135890" algn="l"/>
              </a:tabLst>
              <a:defRPr/>
            </a:pPr>
            <a:endParaRPr lang="zh-CN" altLang="en-US" sz="1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148" name="矩形 112"/>
          <p:cNvSpPr/>
          <p:nvPr/>
        </p:nvSpPr>
        <p:spPr>
          <a:xfrm>
            <a:off x="2057400" y="1557338"/>
            <a:ext cx="4724400" cy="52322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eaLnBrk="1" hangingPunct="1">
              <a:lnSpc>
                <a:spcPct val="140000"/>
              </a:lnSpc>
              <a:spcBef>
                <a:spcPct val="0"/>
              </a:spcBef>
              <a:buNone/>
            </a:pPr>
            <a:r>
              <a:rPr lang="zh-CN" altLang="en-US" sz="2000" b="1" dirty="0">
                <a:ea typeface="华文细黑" panose="02010600040101010101" pitchFamily="2" charset="-122"/>
              </a:rPr>
              <a:t>对应哪门课程</a:t>
            </a:r>
            <a:r>
              <a:rPr lang="zh-CN" altLang="en-US" sz="2000" b="1" dirty="0">
                <a:ea typeface="华文细黑" panose="02010600040101010101" pitchFamily="2" charset="-122"/>
              </a:rPr>
              <a:t>：金融专业综合实训</a:t>
            </a:r>
            <a:endParaRPr lang="en-US" altLang="zh-CN" sz="2000" b="1" dirty="0">
              <a:ea typeface="华文细黑" panose="02010600040101010101" pitchFamily="2" charset="-122"/>
            </a:endParaRPr>
          </a:p>
        </p:txBody>
      </p:sp>
      <p:sp>
        <p:nvSpPr>
          <p:cNvPr id="2" name="AutoShape 81"/>
          <p:cNvSpPr>
            <a:spLocks noChangeArrowheads="1"/>
          </p:cNvSpPr>
          <p:nvPr/>
        </p:nvSpPr>
        <p:spPr bwMode="auto">
          <a:xfrm>
            <a:off x="2004727" y="2800992"/>
            <a:ext cx="4899919" cy="1016064"/>
          </a:xfrm>
          <a:prstGeom prst="roundRect">
            <a:avLst>
              <a:gd name="adj" fmla="val 5005"/>
            </a:avLst>
          </a:prstGeom>
          <a:solidFill>
            <a:sysClr val="window" lastClr="FFFFFF">
              <a:alpha val="60000"/>
            </a:sysClr>
          </a:solidFill>
          <a:ln w="38100" cap="flat" cmpd="sng" algn="ctr">
            <a:gradFill>
              <a:gsLst>
                <a:gs pos="50000">
                  <a:srgbClr val="FFCF01"/>
                </a:gs>
                <a:gs pos="100000">
                  <a:srgbClr val="E22000"/>
                </a:gs>
              </a:gsLst>
              <a:lin ang="5400000" scaled="0"/>
            </a:gradFill>
            <a:prstDash val="solid"/>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ysClr val="window" lastClr="FFFFFF"/>
            </a:contourClr>
          </a:sp3d>
        </p:spPr>
        <p:txBody>
          <a:bodyPr anchor="ctr"/>
          <a:lstStyle/>
          <a:p>
            <a:pPr marL="0" lvl="2" algn="ctr" fontAlgn="ctr">
              <a:spcBef>
                <a:spcPts val="0"/>
              </a:spcBef>
              <a:spcAft>
                <a:spcPts val="0"/>
              </a:spcAft>
              <a:buClr>
                <a:srgbClr val="FF0000"/>
              </a:buClr>
              <a:buSzPct val="70000"/>
              <a:buFont typeface="Wingdings" panose="05000000000000000000" pitchFamily="2" charset="2"/>
              <a:buChar char="n"/>
              <a:tabLst>
                <a:tab pos="135890" algn="l"/>
              </a:tabLst>
              <a:defRPr/>
            </a:pPr>
            <a:endParaRPr lang="zh-CN" altLang="en-US" sz="1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150" name="矩形 112"/>
          <p:cNvSpPr/>
          <p:nvPr/>
        </p:nvSpPr>
        <p:spPr>
          <a:xfrm>
            <a:off x="2119318" y="2997200"/>
            <a:ext cx="4592637" cy="52322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eaLnBrk="1" hangingPunct="1">
              <a:lnSpc>
                <a:spcPct val="140000"/>
              </a:lnSpc>
              <a:spcBef>
                <a:spcPct val="0"/>
              </a:spcBef>
              <a:buNone/>
            </a:pPr>
            <a:r>
              <a:rPr lang="zh-CN" altLang="en-US" sz="2000" b="1" dirty="0">
                <a:ea typeface="华文细黑" panose="02010600040101010101" pitchFamily="2" charset="-122"/>
              </a:rPr>
              <a:t>什么时候开课：</a:t>
            </a:r>
            <a:r>
              <a:rPr lang="zh-CN" altLang="en-US" sz="2000" b="1" dirty="0">
                <a:ea typeface="华文细黑" panose="02010600040101010101" pitchFamily="2" charset="-122"/>
              </a:rPr>
              <a:t>大三或大四</a:t>
            </a:r>
            <a:endParaRPr lang="zh-CN" altLang="en-US" sz="2000" b="1" dirty="0">
              <a:ea typeface="华文细黑" panose="02010600040101010101" pitchFamily="2" charset="-122"/>
            </a:endParaRPr>
          </a:p>
        </p:txBody>
      </p:sp>
      <p:sp>
        <p:nvSpPr>
          <p:cNvPr id="3" name="AutoShape 81"/>
          <p:cNvSpPr>
            <a:spLocks noChangeArrowheads="1"/>
          </p:cNvSpPr>
          <p:nvPr/>
        </p:nvSpPr>
        <p:spPr bwMode="auto">
          <a:xfrm>
            <a:off x="2009944" y="4240979"/>
            <a:ext cx="4932449" cy="1017383"/>
          </a:xfrm>
          <a:prstGeom prst="roundRect">
            <a:avLst>
              <a:gd name="adj" fmla="val 5005"/>
            </a:avLst>
          </a:prstGeom>
          <a:solidFill>
            <a:sysClr val="window" lastClr="FFFFFF">
              <a:alpha val="60000"/>
            </a:sysClr>
          </a:solidFill>
          <a:ln w="38100" cap="flat" cmpd="sng" algn="ctr">
            <a:gradFill>
              <a:gsLst>
                <a:gs pos="50000">
                  <a:srgbClr val="FFCF01"/>
                </a:gs>
                <a:gs pos="100000">
                  <a:srgbClr val="E22000"/>
                </a:gs>
              </a:gsLst>
              <a:lin ang="5400000" scaled="0"/>
            </a:gradFill>
            <a:prstDash val="solid"/>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ysClr val="window" lastClr="FFFFFF"/>
            </a:contourClr>
          </a:sp3d>
        </p:spPr>
        <p:txBody>
          <a:bodyPr anchor="ctr"/>
          <a:lstStyle/>
          <a:p>
            <a:pPr marL="0" lvl="2" algn="ctr" fontAlgn="ctr">
              <a:spcBef>
                <a:spcPts val="0"/>
              </a:spcBef>
              <a:spcAft>
                <a:spcPts val="0"/>
              </a:spcAft>
              <a:buClr>
                <a:srgbClr val="FF0000"/>
              </a:buClr>
              <a:buSzPct val="70000"/>
              <a:buFont typeface="Wingdings" panose="05000000000000000000" pitchFamily="2" charset="2"/>
              <a:buChar char="n"/>
              <a:tabLst>
                <a:tab pos="135890" algn="l"/>
              </a:tabLst>
              <a:defRPr/>
            </a:pPr>
            <a:endParaRPr lang="zh-CN" altLang="en-US" sz="1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152" name="矩形 112"/>
          <p:cNvSpPr/>
          <p:nvPr/>
        </p:nvSpPr>
        <p:spPr>
          <a:xfrm>
            <a:off x="2051052" y="4437063"/>
            <a:ext cx="4806951" cy="52322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eaLnBrk="1" hangingPunct="1">
              <a:lnSpc>
                <a:spcPct val="140000"/>
              </a:lnSpc>
              <a:spcBef>
                <a:spcPct val="0"/>
              </a:spcBef>
              <a:buNone/>
            </a:pPr>
            <a:r>
              <a:rPr lang="zh-CN" altLang="en-US" sz="2000" b="1" dirty="0">
                <a:ea typeface="华文细黑" panose="02010600040101010101" pitchFamily="2" charset="-122"/>
              </a:rPr>
              <a:t>课时：</a:t>
            </a:r>
            <a:r>
              <a:rPr lang="en-US" altLang="zh-CN" sz="2000" b="1" dirty="0">
                <a:ea typeface="华文细黑" panose="02010600040101010101" pitchFamily="2" charset="-122"/>
              </a:rPr>
              <a:t>1</a:t>
            </a:r>
            <a:r>
              <a:rPr lang="zh-CN" altLang="en-US" sz="2000" b="1" dirty="0">
                <a:ea typeface="华文细黑" panose="02010600040101010101" pitchFamily="2" charset="-122"/>
              </a:rPr>
              <a:t>学分，</a:t>
            </a:r>
            <a:r>
              <a:rPr lang="en-US" altLang="zh-CN" sz="2000" b="1" dirty="0">
                <a:ea typeface="华文细黑" panose="02010600040101010101" pitchFamily="2" charset="-122"/>
              </a:rPr>
              <a:t>16</a:t>
            </a:r>
            <a:r>
              <a:rPr lang="zh-CN" altLang="en-US" sz="2000" b="1" dirty="0">
                <a:ea typeface="华文细黑" panose="02010600040101010101" pitchFamily="2" charset="-122"/>
              </a:rPr>
              <a:t>课时</a:t>
            </a:r>
            <a:endParaRPr lang="zh-CN" altLang="en-US" sz="2000" b="1" dirty="0">
              <a:ea typeface="华文细黑" panose="02010600040101010101" pitchFamily="2" charset="-122"/>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idx="4294967295"/>
          </p:nvPr>
        </p:nvSpPr>
        <p:spPr>
          <a:xfrm>
            <a:off x="0" y="1"/>
            <a:ext cx="8229600" cy="927100"/>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a:noFill/>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vert="horz" wrap="none" lIns="91440" tIns="45720" rIns="91440" bIns="45720" numCol="1" rtlCol="0" anchor="ctr" anchorCtr="0" compatLnSpc="1">
            <a:normAutofit/>
            <a:flatTx/>
          </a:bodyPr>
          <a:lstStyle/>
          <a:p>
            <a:pPr>
              <a:lnSpc>
                <a:spcPct val="100000"/>
              </a:lnSpc>
              <a:defRPr/>
            </a:pPr>
            <a:r>
              <a:rPr lang="en-US" altLang="zh-CN" sz="2400">
                <a:solidFill>
                  <a:schemeClr val="tx2"/>
                </a:solidFill>
                <a:ea typeface="黑体" panose="02010609060101010101" pitchFamily="49" charset="-122"/>
              </a:rPr>
              <a:t>&lt;</a:t>
            </a:r>
            <a:r>
              <a:rPr lang="zh-CN" altLang="en-US" sz="2400">
                <a:solidFill>
                  <a:schemeClr val="tx2"/>
                </a:solidFill>
                <a:ea typeface="黑体" panose="02010609060101010101" pitchFamily="49" charset="-122"/>
              </a:rPr>
              <a:t>商业银行网点管理决策仿真实验系统实训</a:t>
            </a:r>
            <a:r>
              <a:rPr lang="en-US" altLang="zh-CN" sz="2400">
                <a:solidFill>
                  <a:schemeClr val="tx2"/>
                </a:solidFill>
                <a:ea typeface="黑体" panose="02010609060101010101" pitchFamily="49" charset="-122"/>
              </a:rPr>
              <a:t>&gt;</a:t>
            </a:r>
            <a:r>
              <a:rPr lang="zh-CN" altLang="en-US" sz="2400">
                <a:solidFill>
                  <a:schemeClr val="tx2"/>
                </a:solidFill>
                <a:ea typeface="黑体" panose="02010609060101010101" pitchFamily="49" charset="-122"/>
              </a:rPr>
              <a:t>课程背景 </a:t>
            </a:r>
            <a:endParaRPr lang="zh-CN" altLang="en-US" sz="2400">
              <a:solidFill>
                <a:schemeClr val="tx2"/>
              </a:solidFill>
              <a:ea typeface="黑体" panose="02010609060101010101" pitchFamily="49" charset="-122"/>
              <a:sym typeface="Arial" panose="020B0604020202020204" pitchFamily="34" charset="0"/>
            </a:endParaRPr>
          </a:p>
        </p:txBody>
      </p:sp>
      <p:pic>
        <p:nvPicPr>
          <p:cNvPr id="4099" name="内容占位符 3"/>
          <p:cNvPicPr/>
          <p:nvPr/>
        </p:nvPicPr>
        <p:blipFill>
          <a:blip r:embed="rId1"/>
          <a:srcRect l="23872" t="10901" r="20589" b="5861"/>
          <a:stretch>
            <a:fillRect/>
          </a:stretch>
        </p:blipFill>
        <p:spPr>
          <a:xfrm>
            <a:off x="1187451" y="1584330"/>
            <a:ext cx="5689600" cy="4968875"/>
          </a:xfrm>
          <a:prstGeom prst="rect">
            <a:avLst/>
          </a:prstGeom>
          <a:noFill/>
          <a:ln w="9525">
            <a:noFill/>
          </a:ln>
        </p:spPr>
      </p:pic>
      <p:sp>
        <p:nvSpPr>
          <p:cNvPr id="130052" name="Oval 4"/>
          <p:cNvSpPr>
            <a:spLocks noChangeArrowheads="1"/>
          </p:cNvSpPr>
          <p:nvPr/>
        </p:nvSpPr>
        <p:spPr bwMode="auto">
          <a:xfrm>
            <a:off x="3492502" y="2062166"/>
            <a:ext cx="1238251" cy="1111251"/>
          </a:xfrm>
          <a:prstGeom prst="ellipse">
            <a:avLst/>
          </a:prstGeom>
          <a:solidFill>
            <a:srgbClr val="22C4B8"/>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i="1">
                <a:solidFill>
                  <a:schemeClr val="tx2"/>
                </a:solidFill>
                <a:effectLst>
                  <a:outerShdw blurRad="38100" dist="38100" dir="2700000" algn="tl">
                    <a:srgbClr val="FFFFFF"/>
                  </a:outerShdw>
                </a:effectLst>
              </a:rPr>
              <a:t>网点</a:t>
            </a:r>
            <a:r>
              <a:rPr lang="en-US" altLang="zh-CN" sz="2800" b="1" i="1">
                <a:solidFill>
                  <a:schemeClr val="tx2"/>
                </a:solidFill>
                <a:effectLst>
                  <a:outerShdw blurRad="38100" dist="38100" dir="2700000" algn="tl">
                    <a:srgbClr val="FFFFFF"/>
                  </a:outerShdw>
                </a:effectLst>
              </a:rPr>
              <a:t>A</a:t>
            </a:r>
            <a:endParaRPr lang="en-US" altLang="zh-CN" sz="2800" b="1" i="1">
              <a:solidFill>
                <a:schemeClr val="tx2"/>
              </a:solidFill>
              <a:effectLst>
                <a:outerShdw blurRad="38100" dist="38100" dir="2700000" algn="tl">
                  <a:srgbClr val="FFFFFF"/>
                </a:outerShdw>
              </a:effectLst>
            </a:endParaRPr>
          </a:p>
        </p:txBody>
      </p:sp>
      <p:sp>
        <p:nvSpPr>
          <p:cNvPr id="130053" name="Oval 5"/>
          <p:cNvSpPr>
            <a:spLocks noChangeArrowheads="1"/>
          </p:cNvSpPr>
          <p:nvPr/>
        </p:nvSpPr>
        <p:spPr bwMode="auto">
          <a:xfrm>
            <a:off x="2197106" y="3359155"/>
            <a:ext cx="1482725" cy="1260475"/>
          </a:xfrm>
          <a:prstGeom prst="ellipse">
            <a:avLst/>
          </a:prstGeom>
          <a:solidFill>
            <a:srgbClr val="00FF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3000" b="1" i="1">
                <a:solidFill>
                  <a:srgbClr val="000099"/>
                </a:solidFill>
                <a:effectLst>
                  <a:outerShdw blurRad="38100" dist="38100" dir="2700000" algn="tl">
                    <a:srgbClr val="000000"/>
                  </a:outerShdw>
                </a:effectLst>
              </a:rPr>
              <a:t>网点</a:t>
            </a:r>
            <a:r>
              <a:rPr lang="en-US" altLang="zh-CN" sz="3000" b="1" i="1">
                <a:solidFill>
                  <a:srgbClr val="000099"/>
                </a:solidFill>
                <a:effectLst>
                  <a:outerShdw blurRad="38100" dist="38100" dir="2700000" algn="tl">
                    <a:srgbClr val="000000"/>
                  </a:outerShdw>
                </a:effectLst>
              </a:rPr>
              <a:t>B </a:t>
            </a:r>
            <a:endParaRPr lang="en-US" altLang="zh-CN" sz="3000" b="1" i="1">
              <a:solidFill>
                <a:srgbClr val="000099"/>
              </a:solidFill>
              <a:effectLst>
                <a:outerShdw blurRad="38100" dist="38100" dir="2700000" algn="tl">
                  <a:srgbClr val="000000"/>
                </a:outerShdw>
              </a:effectLst>
            </a:endParaRPr>
          </a:p>
        </p:txBody>
      </p:sp>
      <p:sp>
        <p:nvSpPr>
          <p:cNvPr id="130054" name="Oval 6"/>
          <p:cNvSpPr>
            <a:spLocks noChangeArrowheads="1"/>
          </p:cNvSpPr>
          <p:nvPr/>
        </p:nvSpPr>
        <p:spPr bwMode="auto">
          <a:xfrm>
            <a:off x="4213231" y="3933827"/>
            <a:ext cx="1895475" cy="1930400"/>
          </a:xfrm>
          <a:prstGeom prst="ellipse">
            <a:avLst/>
          </a:prstGeom>
          <a:solidFill>
            <a:srgbClr val="EABD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4000" b="1" i="1">
                <a:solidFill>
                  <a:schemeClr val="folHlink"/>
                </a:solidFill>
                <a:effectLst>
                  <a:outerShdw blurRad="38100" dist="38100" dir="2700000" algn="tl">
                    <a:srgbClr val="000000"/>
                  </a:outerShdw>
                </a:effectLst>
              </a:rPr>
              <a:t>网点</a:t>
            </a:r>
            <a:r>
              <a:rPr lang="en-US" altLang="zh-CN" sz="4000" b="1" i="1">
                <a:solidFill>
                  <a:schemeClr val="folHlink"/>
                </a:solidFill>
                <a:effectLst>
                  <a:outerShdw blurRad="38100" dist="38100" dir="2700000" algn="tl">
                    <a:srgbClr val="000000"/>
                  </a:outerShdw>
                </a:effectLst>
              </a:rPr>
              <a:t>C </a:t>
            </a:r>
            <a:endParaRPr lang="en-US" altLang="zh-CN" sz="4000" b="1" i="1">
              <a:solidFill>
                <a:schemeClr val="folHlink"/>
              </a:solidFill>
              <a:effectLst>
                <a:outerShdw blurRad="38100" dist="38100" dir="2700000" algn="tl">
                  <a:srgbClr val="000000"/>
                </a:outerShdw>
              </a:effectLst>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3" descr="u=2947178410,3898095004&amp;fm=0&amp;gp=0">
            <a:hlinkClick r:id="rId1"/>
          </p:cNvPr>
          <p:cNvPicPr>
            <a:picLocks noChangeAspect="1"/>
          </p:cNvPicPr>
          <p:nvPr/>
        </p:nvPicPr>
        <p:blipFill>
          <a:blip r:embed="rId2"/>
          <a:stretch>
            <a:fillRect/>
          </a:stretch>
        </p:blipFill>
        <p:spPr>
          <a:xfrm>
            <a:off x="3995744" y="2349500"/>
            <a:ext cx="1368425" cy="1512888"/>
          </a:xfrm>
          <a:prstGeom prst="rect">
            <a:avLst/>
          </a:prstGeom>
          <a:noFill/>
          <a:ln w="9525">
            <a:noFill/>
          </a:ln>
        </p:spPr>
      </p:pic>
      <p:pic>
        <p:nvPicPr>
          <p:cNvPr id="5123" name="Picture 4" descr="u=3679115014,1055120081&amp;fm=0&amp;gp=0">
            <a:hlinkClick r:id="rId3"/>
          </p:cNvPr>
          <p:cNvPicPr>
            <a:picLocks noChangeAspect="1"/>
          </p:cNvPicPr>
          <p:nvPr/>
        </p:nvPicPr>
        <p:blipFill>
          <a:blip r:embed="rId4"/>
          <a:stretch>
            <a:fillRect/>
          </a:stretch>
        </p:blipFill>
        <p:spPr>
          <a:xfrm>
            <a:off x="5549902" y="4008444"/>
            <a:ext cx="1435100" cy="1120775"/>
          </a:xfrm>
          <a:prstGeom prst="rect">
            <a:avLst/>
          </a:prstGeom>
          <a:noFill/>
          <a:ln w="9525">
            <a:noFill/>
          </a:ln>
        </p:spPr>
      </p:pic>
      <p:pic>
        <p:nvPicPr>
          <p:cNvPr id="5124" name="Picture 5" descr="u=273969278,380819751&amp;fm=0&amp;gp=0">
            <a:hlinkClick r:id="rId5"/>
          </p:cNvPr>
          <p:cNvPicPr>
            <a:picLocks noChangeAspect="1"/>
          </p:cNvPicPr>
          <p:nvPr/>
        </p:nvPicPr>
        <p:blipFill>
          <a:blip r:embed="rId6"/>
          <a:stretch>
            <a:fillRect/>
          </a:stretch>
        </p:blipFill>
        <p:spPr>
          <a:xfrm>
            <a:off x="5580065" y="1701800"/>
            <a:ext cx="1223963" cy="1512888"/>
          </a:xfrm>
          <a:prstGeom prst="rect">
            <a:avLst/>
          </a:prstGeom>
          <a:noFill/>
          <a:ln w="9525">
            <a:noFill/>
          </a:ln>
        </p:spPr>
      </p:pic>
      <p:pic>
        <p:nvPicPr>
          <p:cNvPr id="5125" name="Picture 6" descr="u=1565227718,1334131581&amp;fm=0&amp;gp=0">
            <a:hlinkClick r:id="rId7"/>
          </p:cNvPr>
          <p:cNvPicPr>
            <a:picLocks noChangeAspect="1"/>
          </p:cNvPicPr>
          <p:nvPr/>
        </p:nvPicPr>
        <p:blipFill>
          <a:blip r:embed="rId8"/>
          <a:stretch>
            <a:fillRect/>
          </a:stretch>
        </p:blipFill>
        <p:spPr>
          <a:xfrm>
            <a:off x="2339975" y="1792294"/>
            <a:ext cx="1333500" cy="1152525"/>
          </a:xfrm>
          <a:prstGeom prst="rect">
            <a:avLst/>
          </a:prstGeom>
          <a:noFill/>
          <a:ln w="9525">
            <a:noFill/>
          </a:ln>
        </p:spPr>
      </p:pic>
      <p:sp>
        <p:nvSpPr>
          <p:cNvPr id="5126" name="AutoShape 7"/>
          <p:cNvSpPr/>
          <p:nvPr/>
        </p:nvSpPr>
        <p:spPr>
          <a:xfrm>
            <a:off x="7205663" y="5316539"/>
            <a:ext cx="1547812" cy="360363"/>
          </a:xfrm>
          <a:prstGeom prst="wedgeRoundRectCallout">
            <a:avLst>
              <a:gd name="adj1" fmla="val -55509"/>
              <a:gd name="adj2" fmla="val -150236"/>
              <a:gd name="adj3" fmla="val 16667"/>
            </a:avLst>
          </a:prstGeom>
          <a:solidFill>
            <a:srgbClr val="003366"/>
          </a:solidFill>
          <a:ln w="9525" cap="flat" cmpd="sng">
            <a:solidFill>
              <a:schemeClr val="tx1"/>
            </a:solidFill>
            <a:prstDash val="solid"/>
            <a:miter/>
            <a:headEnd type="none" w="med" len="med"/>
            <a:tailEnd type="none" w="med" len="med"/>
          </a:ln>
        </p:spPr>
        <p:txBody>
          <a:bodyPr lIns="0" tIns="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eaLnBrk="1" hangingPunct="1">
              <a:spcBef>
                <a:spcPct val="0"/>
              </a:spcBef>
              <a:buNone/>
            </a:pPr>
            <a:r>
              <a:rPr lang="zh-CN" altLang="en-US" sz="2000" b="1" dirty="0">
                <a:solidFill>
                  <a:schemeClr val="bg1"/>
                </a:solidFill>
                <a:ea typeface="楷体_GB2312" pitchFamily="49" charset="-122"/>
              </a:rPr>
              <a:t>大客户经理</a:t>
            </a:r>
            <a:endParaRPr lang="zh-CN" altLang="en-US" sz="2000" b="1" dirty="0">
              <a:solidFill>
                <a:schemeClr val="bg1"/>
              </a:solidFill>
              <a:ea typeface="楷体_GB2312" pitchFamily="49" charset="-122"/>
            </a:endParaRPr>
          </a:p>
        </p:txBody>
      </p:sp>
      <p:sp>
        <p:nvSpPr>
          <p:cNvPr id="5127" name="AutoShape 8"/>
          <p:cNvSpPr/>
          <p:nvPr/>
        </p:nvSpPr>
        <p:spPr>
          <a:xfrm>
            <a:off x="323852" y="1556797"/>
            <a:ext cx="1657351" cy="441871"/>
          </a:xfrm>
          <a:prstGeom prst="wedgeRoundRectCallout">
            <a:avLst>
              <a:gd name="adj1" fmla="val 59120"/>
              <a:gd name="adj2" fmla="val 147157"/>
              <a:gd name="adj3" fmla="val 16667"/>
            </a:avLst>
          </a:prstGeom>
          <a:solidFill>
            <a:srgbClr val="003366"/>
          </a:solidFill>
          <a:ln w="9525" cap="flat" cmpd="sng">
            <a:solidFill>
              <a:schemeClr val="tx1"/>
            </a:solidFill>
            <a:prstDash val="solid"/>
            <a:miter/>
            <a:headEnd type="none" w="med" len="med"/>
            <a:tailEnd type="none" w="med" len="med"/>
          </a:ln>
        </p:spPr>
        <p:txBody>
          <a:bodyPr lIns="0" tIns="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eaLnBrk="1" hangingPunct="1">
              <a:spcBef>
                <a:spcPct val="0"/>
              </a:spcBef>
              <a:buNone/>
            </a:pPr>
            <a:r>
              <a:rPr lang="zh-CN" altLang="en-US" sz="2000" b="1" dirty="0">
                <a:solidFill>
                  <a:schemeClr val="bg1"/>
                </a:solidFill>
                <a:ea typeface="楷体_GB2312" pitchFamily="49" charset="-122"/>
              </a:rPr>
              <a:t>柜台主管</a:t>
            </a:r>
            <a:endParaRPr lang="zh-CN" altLang="en-US" sz="2000" b="1" dirty="0">
              <a:solidFill>
                <a:schemeClr val="bg1"/>
              </a:solidFill>
              <a:ea typeface="楷体_GB2312" pitchFamily="49" charset="-122"/>
            </a:endParaRPr>
          </a:p>
        </p:txBody>
      </p:sp>
      <p:sp>
        <p:nvSpPr>
          <p:cNvPr id="5128" name="AutoShape 9"/>
          <p:cNvSpPr/>
          <p:nvPr/>
        </p:nvSpPr>
        <p:spPr>
          <a:xfrm>
            <a:off x="7239005" y="1701805"/>
            <a:ext cx="1547813" cy="358775"/>
          </a:xfrm>
          <a:prstGeom prst="wedgeRoundRectCallout">
            <a:avLst>
              <a:gd name="adj1" fmla="val -63972"/>
              <a:gd name="adj2" fmla="val 158509"/>
              <a:gd name="adj3" fmla="val 16667"/>
            </a:avLst>
          </a:prstGeom>
          <a:solidFill>
            <a:srgbClr val="003366"/>
          </a:solidFill>
          <a:ln w="9525" cap="flat" cmpd="sng">
            <a:solidFill>
              <a:schemeClr val="tx1"/>
            </a:solidFill>
            <a:prstDash val="solid"/>
            <a:miter/>
            <a:headEnd type="none" w="med" len="med"/>
            <a:tailEnd type="none" w="med" len="med"/>
          </a:ln>
        </p:spPr>
        <p:txBody>
          <a:bodyPr lIns="0" tIns="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eaLnBrk="1" hangingPunct="1">
              <a:spcBef>
                <a:spcPct val="0"/>
              </a:spcBef>
              <a:buNone/>
            </a:pPr>
            <a:r>
              <a:rPr lang="zh-CN" altLang="en-US" sz="2000" b="1" dirty="0">
                <a:solidFill>
                  <a:schemeClr val="bg1"/>
                </a:solidFill>
                <a:ea typeface="楷体_GB2312" pitchFamily="49" charset="-122"/>
              </a:rPr>
              <a:t>大堂经理</a:t>
            </a:r>
            <a:endParaRPr lang="zh-CN" altLang="en-US" sz="2000" b="1" dirty="0">
              <a:solidFill>
                <a:schemeClr val="bg1"/>
              </a:solidFill>
              <a:ea typeface="楷体_GB2312" pitchFamily="49" charset="-122"/>
            </a:endParaRPr>
          </a:p>
        </p:txBody>
      </p:sp>
      <p:pic>
        <p:nvPicPr>
          <p:cNvPr id="5129" name="Picture 10" descr="u=3013115468,3170634995&amp;fm=0&amp;gp=0">
            <a:hlinkClick r:id="rId9"/>
          </p:cNvPr>
          <p:cNvPicPr>
            <a:picLocks noChangeAspect="1"/>
          </p:cNvPicPr>
          <p:nvPr/>
        </p:nvPicPr>
        <p:blipFill>
          <a:blip r:embed="rId10"/>
          <a:stretch>
            <a:fillRect/>
          </a:stretch>
        </p:blipFill>
        <p:spPr>
          <a:xfrm>
            <a:off x="2178051" y="3744919"/>
            <a:ext cx="1512888" cy="1296987"/>
          </a:xfrm>
          <a:prstGeom prst="rect">
            <a:avLst/>
          </a:prstGeom>
          <a:noFill/>
          <a:ln w="9525">
            <a:noFill/>
          </a:ln>
        </p:spPr>
      </p:pic>
      <p:sp>
        <p:nvSpPr>
          <p:cNvPr id="5130" name="AutoShape 11"/>
          <p:cNvSpPr/>
          <p:nvPr/>
        </p:nvSpPr>
        <p:spPr>
          <a:xfrm>
            <a:off x="323854" y="5316539"/>
            <a:ext cx="1547813" cy="360363"/>
          </a:xfrm>
          <a:prstGeom prst="wedgeRoundRectCallout">
            <a:avLst>
              <a:gd name="adj1" fmla="val 71157"/>
              <a:gd name="adj2" fmla="val -188801"/>
              <a:gd name="adj3" fmla="val 16667"/>
            </a:avLst>
          </a:prstGeom>
          <a:solidFill>
            <a:srgbClr val="003366"/>
          </a:solidFill>
          <a:ln w="9525" cap="flat" cmpd="sng">
            <a:solidFill>
              <a:schemeClr val="tx1"/>
            </a:solidFill>
            <a:prstDash val="solid"/>
            <a:miter/>
            <a:headEnd type="none" w="med" len="med"/>
            <a:tailEnd type="none" w="med" len="med"/>
          </a:ln>
        </p:spPr>
        <p:txBody>
          <a:bodyPr lIns="0" tIns="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eaLnBrk="1" hangingPunct="1">
              <a:spcBef>
                <a:spcPct val="0"/>
              </a:spcBef>
              <a:buNone/>
            </a:pPr>
            <a:r>
              <a:rPr lang="zh-CN" altLang="en-US" sz="2000" b="1" dirty="0">
                <a:solidFill>
                  <a:schemeClr val="bg1"/>
                </a:solidFill>
                <a:ea typeface="楷体_GB2312" pitchFamily="49" charset="-122"/>
              </a:rPr>
              <a:t>理财顾问</a:t>
            </a:r>
            <a:endParaRPr lang="zh-CN" altLang="en-US" sz="2000" b="1" dirty="0">
              <a:solidFill>
                <a:schemeClr val="bg1"/>
              </a:solidFill>
              <a:ea typeface="楷体_GB2312" pitchFamily="49" charset="-122"/>
            </a:endParaRPr>
          </a:p>
        </p:txBody>
      </p:sp>
      <p:sp>
        <p:nvSpPr>
          <p:cNvPr id="5131" name="Text Box 12"/>
          <p:cNvSpPr txBox="1"/>
          <p:nvPr/>
        </p:nvSpPr>
        <p:spPr>
          <a:xfrm>
            <a:off x="4056065" y="4027490"/>
            <a:ext cx="1223963" cy="369332"/>
          </a:xfrm>
          <a:prstGeom prst="rect">
            <a:avLst/>
          </a:prstGeom>
          <a:solidFill>
            <a:schemeClr val="bg1"/>
          </a:solid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eaLnBrk="1" hangingPunct="1">
              <a:spcBef>
                <a:spcPct val="50000"/>
              </a:spcBef>
              <a:buNone/>
            </a:pPr>
            <a:r>
              <a:rPr lang="zh-CN" altLang="en-US" sz="1800" b="1" dirty="0"/>
              <a:t>网点经理</a:t>
            </a:r>
            <a:endParaRPr lang="zh-CN" altLang="en-US" sz="1800" b="1" dirty="0"/>
          </a:p>
        </p:txBody>
      </p:sp>
      <p:sp>
        <p:nvSpPr>
          <p:cNvPr id="2" name="文本框 1"/>
          <p:cNvSpPr txBox="1"/>
          <p:nvPr/>
        </p:nvSpPr>
        <p:spPr>
          <a:xfrm>
            <a:off x="1206501" y="652468"/>
            <a:ext cx="6821488" cy="646331"/>
          </a:xfrm>
          <a:prstGeom prst="rect">
            <a:avLst/>
          </a:prstGeom>
          <a:noFill/>
        </p:spPr>
        <p:txBody>
          <a:bodyPr>
            <a:spAutoFit/>
          </a:bodyPr>
          <a:lstStyle/>
          <a:p>
            <a:pPr algn="ctr" eaLnBrk="1" hangingPunct="1">
              <a:defRPr/>
            </a:pPr>
            <a:r>
              <a:rPr lang="zh-CN" altLang="en-US" sz="3600" dirty="0">
                <a:solidFill>
                  <a:schemeClr val="tx2"/>
                </a:solidFill>
                <a:latin typeface="+mj-lt"/>
                <a:ea typeface="黑体" panose="02010609060101010101" pitchFamily="49" charset="-122"/>
                <a:cs typeface="+mj-cs"/>
              </a:rPr>
              <a:t>人员配置</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title"/>
          </p:nvPr>
        </p:nvSpPr>
        <p:spPr/>
        <p:txBody>
          <a:bodyPr vert="horz" wrap="square" lIns="91440" tIns="45720" rIns="91440" bIns="45720" numCol="1" rtlCol="0" anchor="ctr" anchorCtr="0" compatLnSpc="1">
            <a:normAutofit/>
          </a:bodyPr>
          <a:lstStyle/>
          <a:p>
            <a:pPr eaLnBrk="1" hangingPunct="1"/>
            <a:r>
              <a:rPr lang="zh-CN" altLang="en-US" sz="3600" dirty="0">
                <a:ea typeface="黑体" panose="02010609060101010101" pitchFamily="49" charset="-122"/>
              </a:rPr>
              <a:t>核心规则</a:t>
            </a:r>
            <a:r>
              <a:rPr lang="en-US" altLang="zh-CN" sz="3600" dirty="0">
                <a:latin typeface="黑体" panose="02010609060101010101" pitchFamily="49" charset="-122"/>
                <a:ea typeface="黑体" panose="02010609060101010101" pitchFamily="49" charset="-122"/>
              </a:rPr>
              <a:t>——</a:t>
            </a:r>
            <a:r>
              <a:rPr lang="zh-CN" altLang="en-US" sz="3600" dirty="0">
                <a:ea typeface="黑体" panose="02010609060101010101" pitchFamily="49" charset="-122"/>
              </a:rPr>
              <a:t>业务管理</a:t>
            </a:r>
            <a:endParaRPr lang="zh-CN" altLang="en-US" sz="3600" dirty="0">
              <a:ea typeface="黑体" panose="02010609060101010101" pitchFamily="49" charset="-122"/>
            </a:endParaRPr>
          </a:p>
        </p:txBody>
      </p:sp>
      <p:sp>
        <p:nvSpPr>
          <p:cNvPr id="8195" name="Rectangle 3"/>
          <p:cNvSpPr>
            <a:spLocks noGrp="1"/>
          </p:cNvSpPr>
          <p:nvPr>
            <p:ph idx="1"/>
          </p:nvPr>
        </p:nvSpPr>
        <p:spPr/>
        <p:txBody>
          <a:bodyPr vert="horz" wrap="square" lIns="91440" tIns="45720" rIns="91440" bIns="45720" numCol="1" rtlCol="0" anchor="t" anchorCtr="0" compatLnSpc="1">
            <a:normAutofit/>
          </a:bodyPr>
          <a:lstStyle/>
          <a:p>
            <a:pPr eaLnBrk="1" hangingPunct="1">
              <a:lnSpc>
                <a:spcPct val="150000"/>
              </a:lnSpc>
            </a:pPr>
            <a:r>
              <a:rPr lang="zh-CN" altLang="en-US" sz="2400" dirty="0">
                <a:solidFill>
                  <a:srgbClr val="FF0000"/>
                </a:solidFill>
                <a:latin typeface="黑体" panose="02010609060101010101" pitchFamily="49" charset="-122"/>
                <a:ea typeface="黑体" panose="02010609060101010101" pitchFamily="49" charset="-122"/>
              </a:rPr>
              <a:t>个人及公司金融业务规划：</a:t>
            </a:r>
            <a:r>
              <a:rPr lang="zh-CN" altLang="en-US" sz="2400" dirty="0">
                <a:latin typeface="黑体" panose="02010609060101010101" pitchFamily="49" charset="-122"/>
                <a:ea typeface="黑体" panose="02010609060101010101" pitchFamily="49" charset="-122"/>
              </a:rPr>
              <a:t>存款业务、贷款业务</a:t>
            </a:r>
            <a:r>
              <a:rPr lang="zh-CN" altLang="en-US" sz="2400" dirty="0">
                <a:latin typeface="黑体" panose="02010609060101010101" pitchFamily="49" charset="-122"/>
                <a:ea typeface="黑体" panose="02010609060101010101" pitchFamily="49" charset="-122"/>
              </a:rPr>
              <a:t>、衍生业务</a:t>
            </a:r>
            <a:r>
              <a:rPr lang="zh-CN" altLang="en-US" sz="2400" dirty="0">
                <a:latin typeface="黑体" panose="02010609060101010101" pitchFamily="49" charset="-122"/>
                <a:ea typeface="黑体" panose="02010609060101010101" pitchFamily="49" charset="-122"/>
              </a:rPr>
              <a:t>、投资理财业务，每种业务的客户背景不一样，需求不同。</a:t>
            </a:r>
            <a:endParaRPr lang="zh-CN" altLang="en-US" sz="2400" dirty="0">
              <a:latin typeface="黑体" panose="02010609060101010101" pitchFamily="49" charset="-122"/>
              <a:ea typeface="黑体" panose="02010609060101010101" pitchFamily="49" charset="-122"/>
            </a:endParaRPr>
          </a:p>
          <a:p>
            <a:pPr eaLnBrk="1" hangingPunct="1">
              <a:lnSpc>
                <a:spcPct val="150000"/>
              </a:lnSpc>
            </a:pPr>
            <a:r>
              <a:rPr lang="zh-CN" altLang="en-US" sz="2400" dirty="0">
                <a:solidFill>
                  <a:srgbClr val="FF0000"/>
                </a:solidFill>
                <a:latin typeface="黑体" panose="02010609060101010101" pitchFamily="49" charset="-122"/>
                <a:ea typeface="黑体" panose="02010609060101010101" pitchFamily="49" charset="-122"/>
              </a:rPr>
              <a:t>客户特征识别：</a:t>
            </a:r>
            <a:r>
              <a:rPr lang="zh-CN" altLang="en-US" sz="2400" dirty="0">
                <a:latin typeface="黑体" panose="02010609060101010101" pitchFamily="49" charset="-122"/>
                <a:ea typeface="黑体" panose="02010609060101010101" pitchFamily="49" charset="-122"/>
              </a:rPr>
              <a:t>风险（风险偏好型、风险规避型）、品牌忠诚度、专业程度</a:t>
            </a:r>
            <a:endParaRPr lang="zh-CN" altLang="en-US" sz="2400" dirty="0">
              <a:latin typeface="黑体" panose="02010609060101010101" pitchFamily="49" charset="-122"/>
              <a:ea typeface="黑体" panose="02010609060101010101" pitchFamily="49" charset="-122"/>
            </a:endParaRPr>
          </a:p>
          <a:p>
            <a:pPr eaLnBrk="1" hangingPunct="1">
              <a:lnSpc>
                <a:spcPct val="150000"/>
              </a:lnSpc>
            </a:pPr>
            <a:r>
              <a:rPr lang="zh-CN" altLang="en-US" sz="2400" dirty="0">
                <a:solidFill>
                  <a:srgbClr val="FF0000"/>
                </a:solidFill>
                <a:latin typeface="黑体" panose="02010609060101010101" pitchFamily="49" charset="-122"/>
                <a:ea typeface="黑体" panose="02010609060101010101" pitchFamily="49" charset="-122"/>
              </a:rPr>
              <a:t>客户关系维护</a:t>
            </a:r>
            <a:r>
              <a:rPr lang="zh-CN" altLang="en-US" sz="2400" dirty="0">
                <a:solidFill>
                  <a:srgbClr val="FF0000"/>
                </a:solidFill>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有哪些工作、</a:t>
            </a:r>
            <a:r>
              <a:rPr lang="zh-CN" altLang="en-US" sz="2400" dirty="0">
                <a:latin typeface="黑体" panose="02010609060101010101" pitchFamily="49" charset="-122"/>
                <a:ea typeface="黑体" panose="02010609060101010101" pitchFamily="49" charset="-122"/>
              </a:rPr>
              <a:t>维护途径与</a:t>
            </a:r>
            <a:r>
              <a:rPr lang="zh-CN" altLang="en-US" sz="2400" dirty="0">
                <a:latin typeface="黑体" panose="02010609060101010101" pitchFamily="49" charset="-122"/>
                <a:ea typeface="黑体" panose="02010609060101010101" pitchFamily="49" charset="-122"/>
              </a:rPr>
              <a:t>技巧</a:t>
            </a:r>
            <a:endParaRPr lang="zh-CN" altLang="en-US" sz="24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animEffect transition="in" filter="fade">
                                      <p:cBhvr>
                                        <p:cTn id="7" dur="500"/>
                                        <p:tgtEl>
                                          <p:spTgt spid="819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195">
                                            <p:txEl>
                                              <p:pRg st="2" end="2"/>
                                            </p:txEl>
                                          </p:spTgt>
                                        </p:tgtEl>
                                        <p:attrNameLst>
                                          <p:attrName>style.visibility</p:attrName>
                                        </p:attrNameLst>
                                      </p:cBhvr>
                                      <p:to>
                                        <p:strVal val="visible"/>
                                      </p:to>
                                    </p:set>
                                    <p:animEffect transition="in" filter="fade">
                                      <p:cBhvr>
                                        <p:cTn id="10" dur="500"/>
                                        <p:tgtEl>
                                          <p:spTgt spid="819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p:cNvSpPr>
          <p:nvPr>
            <p:ph type="title"/>
          </p:nvPr>
        </p:nvSpPr>
        <p:spPr/>
        <p:txBody>
          <a:bodyPr vert="horz" wrap="square" lIns="91440" tIns="45720" rIns="91440" bIns="45720" numCol="1" rtlCol="0" anchor="ctr" anchorCtr="0" compatLnSpc="1">
            <a:normAutofit/>
          </a:bodyPr>
          <a:lstStyle/>
          <a:p>
            <a:pPr eaLnBrk="1" hangingPunct="1"/>
            <a:r>
              <a:rPr lang="zh-CN" altLang="en-US" sz="3600" dirty="0">
                <a:ea typeface="黑体" panose="02010609060101010101" pitchFamily="49" charset="-122"/>
              </a:rPr>
              <a:t>核心规则</a:t>
            </a:r>
            <a:r>
              <a:rPr lang="en-US" altLang="zh-CN" sz="3600" dirty="0">
                <a:latin typeface="黑体" panose="02010609060101010101" pitchFamily="49" charset="-122"/>
                <a:ea typeface="黑体" panose="02010609060101010101" pitchFamily="49" charset="-122"/>
              </a:rPr>
              <a:t>——</a:t>
            </a:r>
            <a:r>
              <a:rPr lang="zh-CN" altLang="en-US" sz="3600" dirty="0">
                <a:ea typeface="黑体" panose="02010609060101010101" pitchFamily="49" charset="-122"/>
              </a:rPr>
              <a:t>人员管理</a:t>
            </a:r>
            <a:endParaRPr lang="zh-CN" altLang="en-US" sz="3600" dirty="0">
              <a:ea typeface="黑体" panose="02010609060101010101" pitchFamily="49" charset="-122"/>
            </a:endParaRPr>
          </a:p>
        </p:txBody>
      </p:sp>
      <p:sp>
        <p:nvSpPr>
          <p:cNvPr id="10243" name="Rectangle 3"/>
          <p:cNvSpPr>
            <a:spLocks noGrp="1"/>
          </p:cNvSpPr>
          <p:nvPr>
            <p:ph idx="1"/>
          </p:nvPr>
        </p:nvSpPr>
        <p:spPr>
          <a:xfrm>
            <a:off x="285751" y="1412776"/>
            <a:ext cx="8229600" cy="4852988"/>
          </a:xfrm>
        </p:spPr>
        <p:txBody>
          <a:bodyPr vert="horz" wrap="square" lIns="91440" tIns="45720" rIns="91440" bIns="45720" numCol="1" rtlCol="0" anchor="t" anchorCtr="0" compatLnSpc="1">
            <a:normAutofit/>
          </a:bodyPr>
          <a:lstStyle/>
          <a:p>
            <a:pPr>
              <a:lnSpc>
                <a:spcPct val="150000"/>
              </a:lnSpc>
            </a:pPr>
            <a:r>
              <a:rPr lang="zh-CN" altLang="en-US" sz="2400" dirty="0">
                <a:solidFill>
                  <a:srgbClr val="FF0000"/>
                </a:solidFill>
                <a:latin typeface="黑体" panose="02010609060101010101" pitchFamily="49" charset="-122"/>
                <a:ea typeface="黑体" panose="02010609060101010101" pitchFamily="49" charset="-122"/>
              </a:rPr>
              <a:t>人员规划：</a:t>
            </a:r>
            <a:r>
              <a:rPr lang="zh-CN" altLang="en-US" sz="2400" dirty="0">
                <a:latin typeface="黑体" panose="02010609060101010101" pitchFamily="49" charset="-122"/>
                <a:ea typeface="黑体" panose="02010609060101010101" pitchFamily="49" charset="-122"/>
              </a:rPr>
              <a:t>网点主任、综合柜员、会计、客户经理完成以上业务工作周期不一样，总金额不一样，参与员工人数不一样；</a:t>
            </a:r>
            <a:endParaRPr lang="zh-CN" altLang="en-US" sz="2400" dirty="0">
              <a:latin typeface="黑体" panose="02010609060101010101" pitchFamily="49" charset="-122"/>
              <a:ea typeface="黑体" panose="02010609060101010101" pitchFamily="49" charset="-122"/>
            </a:endParaRPr>
          </a:p>
          <a:p>
            <a:pPr eaLnBrk="1" hangingPunct="1">
              <a:lnSpc>
                <a:spcPct val="150000"/>
              </a:lnSpc>
            </a:pPr>
            <a:r>
              <a:rPr lang="zh-CN" altLang="en-US" sz="2400" dirty="0">
                <a:solidFill>
                  <a:srgbClr val="FF0000"/>
                </a:solidFill>
                <a:latin typeface="黑体" panose="02010609060101010101" pitchFamily="49" charset="-122"/>
                <a:ea typeface="黑体" panose="02010609060101010101" pitchFamily="49" charset="-122"/>
              </a:rPr>
              <a:t>人员</a:t>
            </a:r>
            <a:r>
              <a:rPr lang="zh-CN" altLang="en-US" sz="2400" dirty="0">
                <a:solidFill>
                  <a:srgbClr val="FF0000"/>
                </a:solidFill>
                <a:latin typeface="黑体" panose="02010609060101010101" pitchFamily="49" charset="-122"/>
                <a:ea typeface="黑体" panose="02010609060101010101" pitchFamily="49" charset="-122"/>
              </a:rPr>
              <a:t>能力与经验：</a:t>
            </a:r>
            <a:r>
              <a:rPr lang="zh-CN" altLang="en-US" sz="2400" dirty="0">
                <a:latin typeface="黑体" panose="02010609060101010101" pitchFamily="49" charset="-122"/>
                <a:ea typeface="黑体" panose="02010609060101010101" pitchFamily="49" charset="-122"/>
              </a:rPr>
              <a:t>存款业务、贷款业务、中间业务、代理理财业务分别要求的能力值不一样</a:t>
            </a:r>
            <a:r>
              <a:rPr lang="zh-CN" altLang="en-US" sz="2400" dirty="0">
                <a:latin typeface="黑体" panose="02010609060101010101" pitchFamily="49" charset="-122"/>
                <a:ea typeface="黑体" panose="02010609060101010101" pitchFamily="49" charset="-122"/>
              </a:rPr>
              <a:t>，可</a:t>
            </a:r>
            <a:r>
              <a:rPr lang="zh-CN" altLang="en-US" sz="2400" dirty="0">
                <a:latin typeface="黑体" panose="02010609060101010101" pitchFamily="49" charset="-122"/>
                <a:ea typeface="黑体" panose="02010609060101010101" pitchFamily="49" charset="-122"/>
              </a:rPr>
              <a:t>积累的能力值不一样。</a:t>
            </a:r>
            <a:endParaRPr lang="zh-CN" altLang="en-US" sz="2400" dirty="0">
              <a:latin typeface="黑体" panose="02010609060101010101" pitchFamily="49" charset="-122"/>
              <a:ea typeface="黑体" panose="02010609060101010101" pitchFamily="49" charset="-122"/>
            </a:endParaRPr>
          </a:p>
          <a:p>
            <a:pPr eaLnBrk="1" hangingPunct="1">
              <a:lnSpc>
                <a:spcPct val="150000"/>
              </a:lnSpc>
            </a:pPr>
            <a:r>
              <a:rPr lang="zh-CN" altLang="en-US" sz="2400" dirty="0">
                <a:solidFill>
                  <a:srgbClr val="FF0000"/>
                </a:solidFill>
                <a:latin typeface="黑体" panose="02010609060101010101" pitchFamily="49" charset="-122"/>
                <a:ea typeface="黑体" panose="02010609060101010101" pitchFamily="49" charset="-122"/>
              </a:rPr>
              <a:t>团队士气与客户满意度：</a:t>
            </a:r>
            <a:r>
              <a:rPr lang="zh-CN" altLang="en-US" sz="2400" dirty="0">
                <a:latin typeface="黑体" panose="02010609060101010101" pitchFamily="49" charset="-122"/>
                <a:ea typeface="黑体" panose="02010609060101010101" pitchFamily="49" charset="-122"/>
              </a:rPr>
              <a:t>影响各类衍生业务与绩效</a:t>
            </a:r>
            <a:endParaRPr lang="zh-CN" altLang="en-US" sz="24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animEffect transition="in" filter="fade">
                                      <p:cBhvr>
                                        <p:cTn id="7" dur="500"/>
                                        <p:tgtEl>
                                          <p:spTgt spid="1024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43">
                                            <p:txEl>
                                              <p:pRg st="2" end="2"/>
                                            </p:txEl>
                                          </p:spTgt>
                                        </p:tgtEl>
                                        <p:attrNameLst>
                                          <p:attrName>style.visibility</p:attrName>
                                        </p:attrNameLst>
                                      </p:cBhvr>
                                      <p:to>
                                        <p:strVal val="visible"/>
                                      </p:to>
                                    </p:set>
                                    <p:animEffect transition="in" filter="fade">
                                      <p:cBhvr>
                                        <p:cTn id="10" dur="500"/>
                                        <p:tgtEl>
                                          <p:spTgt spid="102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AutoShape 2"/>
          <p:cNvSpPr>
            <a:spLocks noChangeArrowheads="1"/>
          </p:cNvSpPr>
          <p:nvPr/>
        </p:nvSpPr>
        <p:spPr bwMode="auto">
          <a:xfrm>
            <a:off x="6705605" y="949327"/>
            <a:ext cx="1685925" cy="1500188"/>
          </a:xfrm>
          <a:prstGeom prst="star5">
            <a:avLst/>
          </a:prstGeom>
          <a:solidFill>
            <a:srgbClr val="F9FF01"/>
          </a:solidFill>
          <a:ln w="6350">
            <a:solidFill>
              <a:srgbClr val="80808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defRPr/>
            </a:pPr>
            <a:r>
              <a:rPr lang="zh-CN" altLang="en-US" b="1">
                <a:solidFill>
                  <a:srgbClr val="660033"/>
                </a:solidFill>
                <a:latin typeface="Times New Roman" panose="02020603050405020304" pitchFamily="18" charset="0"/>
                <a:ea typeface="黑体" panose="02010609060101010101" pitchFamily="49" charset="-122"/>
              </a:rPr>
              <a:t>第一阶段 </a:t>
            </a:r>
            <a:endParaRPr lang="zh-CN" altLang="en-US" b="1">
              <a:solidFill>
                <a:srgbClr val="660033"/>
              </a:solidFill>
              <a:latin typeface="Times New Roman" panose="02020603050405020304" pitchFamily="18" charset="0"/>
              <a:ea typeface="黑体" panose="02010609060101010101" pitchFamily="49" charset="-122"/>
            </a:endParaRPr>
          </a:p>
          <a:p>
            <a:pPr algn="ctr">
              <a:defRPr/>
            </a:pPr>
            <a:r>
              <a:rPr lang="zh-CN" altLang="en-US" b="1">
                <a:solidFill>
                  <a:srgbClr val="660033"/>
                </a:solidFill>
                <a:latin typeface="Times New Roman" panose="02020603050405020304" pitchFamily="18" charset="0"/>
                <a:ea typeface="黑体" panose="02010609060101010101" pitchFamily="49" charset="-122"/>
              </a:rPr>
              <a:t>课程导入 </a:t>
            </a:r>
            <a:endParaRPr lang="zh-CN" altLang="en-US">
              <a:solidFill>
                <a:srgbClr val="660033"/>
              </a:solidFill>
              <a:latin typeface="Times New Roman" panose="02020603050405020304" pitchFamily="18" charset="0"/>
              <a:ea typeface="黑体" panose="02010609060101010101" pitchFamily="49" charset="-122"/>
            </a:endParaRPr>
          </a:p>
        </p:txBody>
      </p:sp>
      <p:sp>
        <p:nvSpPr>
          <p:cNvPr id="143363" name="AutoShape 3"/>
          <p:cNvSpPr>
            <a:spLocks noChangeArrowheads="1"/>
          </p:cNvSpPr>
          <p:nvPr/>
        </p:nvSpPr>
        <p:spPr bwMode="auto">
          <a:xfrm>
            <a:off x="6705601" y="2249495"/>
            <a:ext cx="1701800" cy="1408113"/>
          </a:xfrm>
          <a:prstGeom prst="star5">
            <a:avLst/>
          </a:prstGeom>
          <a:solidFill>
            <a:srgbClr val="F9FF01"/>
          </a:solidFill>
          <a:ln w="6350">
            <a:solidFill>
              <a:srgbClr val="80808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b="1">
                <a:solidFill>
                  <a:srgbClr val="660033"/>
                </a:solidFill>
                <a:latin typeface="Times New Roman" panose="02020603050405020304" pitchFamily="18" charset="0"/>
                <a:ea typeface="黑体" panose="02010609060101010101" pitchFamily="49" charset="-122"/>
              </a:rPr>
              <a:t>第二阶段 </a:t>
            </a:r>
            <a:endParaRPr lang="zh-CN" altLang="en-US" b="1">
              <a:solidFill>
                <a:srgbClr val="660033"/>
              </a:solidFill>
              <a:latin typeface="Times New Roman" panose="02020603050405020304" pitchFamily="18" charset="0"/>
              <a:ea typeface="黑体" panose="02010609060101010101" pitchFamily="49" charset="-122"/>
            </a:endParaRPr>
          </a:p>
          <a:p>
            <a:pPr algn="ctr">
              <a:defRPr/>
            </a:pPr>
            <a:r>
              <a:rPr lang="zh-CN" altLang="en-US" b="1">
                <a:solidFill>
                  <a:srgbClr val="660033"/>
                </a:solidFill>
                <a:latin typeface="Times New Roman" panose="02020603050405020304" pitchFamily="18" charset="0"/>
                <a:ea typeface="黑体" panose="02010609060101010101" pitchFamily="49" charset="-122"/>
              </a:rPr>
              <a:t>模拟运营 </a:t>
            </a:r>
            <a:endParaRPr lang="zh-CN" altLang="en-US" b="1">
              <a:solidFill>
                <a:srgbClr val="660033"/>
              </a:solidFill>
              <a:latin typeface="Times New Roman" panose="02020603050405020304" pitchFamily="18" charset="0"/>
              <a:ea typeface="黑体" panose="02010609060101010101" pitchFamily="49" charset="-122"/>
            </a:endParaRPr>
          </a:p>
        </p:txBody>
      </p:sp>
      <p:sp>
        <p:nvSpPr>
          <p:cNvPr id="143364" name="AutoShape 4"/>
          <p:cNvSpPr>
            <a:spLocks noChangeArrowheads="1"/>
          </p:cNvSpPr>
          <p:nvPr/>
        </p:nvSpPr>
        <p:spPr bwMode="auto">
          <a:xfrm>
            <a:off x="6689726" y="3486151"/>
            <a:ext cx="1714500" cy="1500188"/>
          </a:xfrm>
          <a:prstGeom prst="star5">
            <a:avLst/>
          </a:prstGeom>
          <a:solidFill>
            <a:srgbClr val="F9FF01"/>
          </a:solidFill>
          <a:ln w="6350">
            <a:solidFill>
              <a:srgbClr val="80808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defRPr/>
            </a:pPr>
            <a:r>
              <a:rPr lang="zh-CN" altLang="en-US" b="1">
                <a:solidFill>
                  <a:srgbClr val="660033"/>
                </a:solidFill>
                <a:latin typeface="Times New Roman" panose="02020603050405020304" pitchFamily="18" charset="0"/>
                <a:ea typeface="黑体" panose="02010609060101010101" pitchFamily="49" charset="-122"/>
              </a:rPr>
              <a:t>第三阶段 </a:t>
            </a:r>
            <a:endParaRPr lang="zh-CN" altLang="en-US" b="1">
              <a:solidFill>
                <a:srgbClr val="660033"/>
              </a:solidFill>
              <a:latin typeface="Times New Roman" panose="02020603050405020304" pitchFamily="18" charset="0"/>
              <a:ea typeface="黑体" panose="02010609060101010101" pitchFamily="49" charset="-122"/>
            </a:endParaRPr>
          </a:p>
          <a:p>
            <a:pPr algn="ctr">
              <a:defRPr/>
            </a:pPr>
            <a:r>
              <a:rPr lang="zh-CN" altLang="en-US" b="1">
                <a:solidFill>
                  <a:srgbClr val="660033"/>
                </a:solidFill>
                <a:latin typeface="Times New Roman" panose="02020603050405020304" pitchFamily="18" charset="0"/>
                <a:ea typeface="黑体" panose="02010609060101010101" pitchFamily="49" charset="-122"/>
              </a:rPr>
              <a:t>业绩盘点 </a:t>
            </a:r>
            <a:endParaRPr lang="zh-CN" altLang="en-US" b="1">
              <a:solidFill>
                <a:srgbClr val="660033"/>
              </a:solidFill>
              <a:latin typeface="Times New Roman" panose="02020603050405020304" pitchFamily="18" charset="0"/>
              <a:ea typeface="黑体" panose="02010609060101010101" pitchFamily="49" charset="-122"/>
            </a:endParaRPr>
          </a:p>
        </p:txBody>
      </p:sp>
      <p:sp>
        <p:nvSpPr>
          <p:cNvPr id="143365" name="AutoShape 5"/>
          <p:cNvSpPr>
            <a:spLocks noChangeArrowheads="1"/>
          </p:cNvSpPr>
          <p:nvPr/>
        </p:nvSpPr>
        <p:spPr bwMode="auto">
          <a:xfrm>
            <a:off x="6705601" y="4808543"/>
            <a:ext cx="1703388" cy="1514475"/>
          </a:xfrm>
          <a:prstGeom prst="star5">
            <a:avLst/>
          </a:prstGeom>
          <a:solidFill>
            <a:srgbClr val="F9FF01"/>
          </a:solidFill>
          <a:ln w="6350">
            <a:solidFill>
              <a:srgbClr val="80808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defRPr/>
            </a:pPr>
            <a:r>
              <a:rPr lang="zh-CN" altLang="en-US" b="1">
                <a:solidFill>
                  <a:srgbClr val="660033"/>
                </a:solidFill>
                <a:latin typeface="Times New Roman" panose="02020603050405020304" pitchFamily="18" charset="0"/>
                <a:ea typeface="黑体" panose="02010609060101010101" pitchFamily="49" charset="-122"/>
              </a:rPr>
              <a:t>第四阶段 </a:t>
            </a:r>
            <a:endParaRPr lang="zh-CN" altLang="en-US" b="1">
              <a:solidFill>
                <a:srgbClr val="660033"/>
              </a:solidFill>
              <a:latin typeface="Times New Roman" panose="02020603050405020304" pitchFamily="18" charset="0"/>
              <a:ea typeface="黑体" panose="02010609060101010101" pitchFamily="49" charset="-122"/>
            </a:endParaRPr>
          </a:p>
          <a:p>
            <a:pPr algn="ctr">
              <a:defRPr/>
            </a:pPr>
            <a:r>
              <a:rPr lang="zh-CN" altLang="en-US" b="1">
                <a:solidFill>
                  <a:srgbClr val="660033"/>
                </a:solidFill>
                <a:latin typeface="Times New Roman" panose="02020603050405020304" pitchFamily="18" charset="0"/>
                <a:ea typeface="黑体" panose="02010609060101010101" pitchFamily="49" charset="-122"/>
              </a:rPr>
              <a:t>总结点评 </a:t>
            </a:r>
            <a:endParaRPr lang="zh-CN" altLang="en-US" b="1">
              <a:solidFill>
                <a:srgbClr val="660033"/>
              </a:solidFill>
              <a:latin typeface="Times New Roman" panose="02020603050405020304" pitchFamily="18" charset="0"/>
              <a:ea typeface="黑体" panose="02010609060101010101" pitchFamily="49" charset="-122"/>
            </a:endParaRPr>
          </a:p>
        </p:txBody>
      </p:sp>
      <p:sp>
        <p:nvSpPr>
          <p:cNvPr id="12294" name="Oval 6"/>
          <p:cNvSpPr/>
          <p:nvPr/>
        </p:nvSpPr>
        <p:spPr>
          <a:xfrm>
            <a:off x="76205" y="1411293"/>
            <a:ext cx="1019175" cy="688975"/>
          </a:xfrm>
          <a:prstGeom prst="ellipse">
            <a:avLst/>
          </a:prstGeom>
          <a:gradFill rotWithShape="1">
            <a:gsLst>
              <a:gs pos="0">
                <a:srgbClr val="3399FF"/>
              </a:gs>
              <a:gs pos="100000">
                <a:srgbClr val="184776"/>
              </a:gs>
            </a:gsLst>
            <a:path path="shape">
              <a:fillToRect l="50000" t="50000" r="50000" b="50000"/>
            </a:path>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r>
              <a:rPr lang="zh-CN" altLang="en-US" sz="2400" b="1" dirty="0">
                <a:solidFill>
                  <a:srgbClr val="F9FF01"/>
                </a:solidFill>
                <a:latin typeface="华文新魏" panose="02010800040101010101" pitchFamily="2" charset="-122"/>
                <a:ea typeface="华文新魏" panose="02010800040101010101" pitchFamily="2" charset="-122"/>
              </a:rPr>
              <a:t>分 组</a:t>
            </a:r>
            <a:endParaRPr lang="zh-CN" altLang="en-US" sz="2400" b="1" dirty="0">
              <a:solidFill>
                <a:srgbClr val="F9FF01"/>
              </a:solidFill>
              <a:latin typeface="华文新魏" panose="02010800040101010101" pitchFamily="2" charset="-122"/>
              <a:ea typeface="华文新魏" panose="02010800040101010101" pitchFamily="2" charset="-122"/>
            </a:endParaRPr>
          </a:p>
        </p:txBody>
      </p:sp>
      <p:sp>
        <p:nvSpPr>
          <p:cNvPr id="12295" name="Line 7"/>
          <p:cNvSpPr/>
          <p:nvPr/>
        </p:nvSpPr>
        <p:spPr>
          <a:xfrm>
            <a:off x="1144594" y="1755775"/>
            <a:ext cx="541337" cy="0"/>
          </a:xfrm>
          <a:prstGeom prst="line">
            <a:avLst/>
          </a:prstGeom>
          <a:ln w="44450" cap="flat" cmpd="sng">
            <a:solidFill>
              <a:srgbClr val="808080"/>
            </a:solidFill>
            <a:prstDash val="solid"/>
            <a:headEnd type="none" w="med" len="med"/>
            <a:tailEnd type="stealth" w="med" len="med"/>
          </a:ln>
        </p:spPr>
      </p:sp>
      <p:sp>
        <p:nvSpPr>
          <p:cNvPr id="12296" name="AutoShape 8"/>
          <p:cNvSpPr/>
          <p:nvPr/>
        </p:nvSpPr>
        <p:spPr>
          <a:xfrm>
            <a:off x="5205416" y="1446213"/>
            <a:ext cx="1276351" cy="671512"/>
          </a:xfrm>
          <a:prstGeom prst="roundRect">
            <a:avLst>
              <a:gd name="adj" fmla="val 16667"/>
            </a:avLst>
          </a:prstGeom>
          <a:gradFill rotWithShape="1">
            <a:gsLst>
              <a:gs pos="0">
                <a:srgbClr val="FFFFFF"/>
              </a:gs>
              <a:gs pos="50000">
                <a:srgbClr val="767676"/>
              </a:gs>
              <a:gs pos="100000">
                <a:srgbClr val="FFFFFF"/>
              </a:gs>
            </a:gsLst>
            <a:lin ang="5400000" scaled="1"/>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r>
              <a:rPr lang="zh-CN" altLang="en-US" sz="1600" b="1" dirty="0">
                <a:solidFill>
                  <a:srgbClr val="FFFFCC"/>
                </a:solidFill>
                <a:latin typeface="Times New Roman" panose="02020603050405020304" pitchFamily="18" charset="0"/>
                <a:ea typeface="黑体" panose="02010609060101010101" pitchFamily="49" charset="-122"/>
              </a:rPr>
              <a:t>确立经营目标 </a:t>
            </a:r>
            <a:endParaRPr lang="zh-CN" altLang="en-US" sz="1600" dirty="0">
              <a:solidFill>
                <a:srgbClr val="FFFFCC"/>
              </a:solidFill>
              <a:latin typeface="Times New Roman" panose="02020603050405020304" pitchFamily="18" charset="0"/>
              <a:ea typeface="黑体" panose="02010609060101010101" pitchFamily="49" charset="-122"/>
            </a:endParaRPr>
          </a:p>
        </p:txBody>
      </p:sp>
      <p:sp>
        <p:nvSpPr>
          <p:cNvPr id="12297" name="AutoShape 9"/>
          <p:cNvSpPr/>
          <p:nvPr/>
        </p:nvSpPr>
        <p:spPr>
          <a:xfrm>
            <a:off x="3468691" y="1430339"/>
            <a:ext cx="1276351" cy="671512"/>
          </a:xfrm>
          <a:prstGeom prst="roundRect">
            <a:avLst>
              <a:gd name="adj" fmla="val 16667"/>
            </a:avLst>
          </a:prstGeom>
          <a:gradFill rotWithShape="1">
            <a:gsLst>
              <a:gs pos="0">
                <a:srgbClr val="FFFFFF"/>
              </a:gs>
              <a:gs pos="50000">
                <a:srgbClr val="767676"/>
              </a:gs>
              <a:gs pos="100000">
                <a:srgbClr val="FFFFFF"/>
              </a:gs>
            </a:gsLst>
            <a:lin ang="5400000" scaled="1"/>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r>
              <a:rPr lang="zh-CN" altLang="en-US" sz="1600" b="1" dirty="0">
                <a:solidFill>
                  <a:srgbClr val="FFFFCC"/>
                </a:solidFill>
                <a:latin typeface="Times New Roman" panose="02020603050405020304" pitchFamily="18" charset="0"/>
                <a:ea typeface="黑体" panose="02010609060101010101" pitchFamily="49" charset="-122"/>
              </a:rPr>
              <a:t>学习运营规则 </a:t>
            </a:r>
            <a:endParaRPr lang="zh-CN" altLang="en-US" sz="1600" b="1" dirty="0">
              <a:solidFill>
                <a:srgbClr val="FFFFCC"/>
              </a:solidFill>
              <a:latin typeface="Times New Roman" panose="02020603050405020304" pitchFamily="18" charset="0"/>
              <a:ea typeface="黑体" panose="02010609060101010101" pitchFamily="49" charset="-122"/>
            </a:endParaRPr>
          </a:p>
        </p:txBody>
      </p:sp>
      <p:sp>
        <p:nvSpPr>
          <p:cNvPr id="12298" name="AutoShape 10"/>
          <p:cNvSpPr/>
          <p:nvPr/>
        </p:nvSpPr>
        <p:spPr>
          <a:xfrm>
            <a:off x="1668465" y="1428755"/>
            <a:ext cx="1276351" cy="671513"/>
          </a:xfrm>
          <a:prstGeom prst="roundRect">
            <a:avLst>
              <a:gd name="adj" fmla="val 16667"/>
            </a:avLst>
          </a:prstGeom>
          <a:gradFill rotWithShape="1">
            <a:gsLst>
              <a:gs pos="0">
                <a:srgbClr val="FFFFFF"/>
              </a:gs>
              <a:gs pos="50000">
                <a:srgbClr val="767676"/>
              </a:gs>
              <a:gs pos="100000">
                <a:srgbClr val="FFFFFF"/>
              </a:gs>
            </a:gsLst>
            <a:lin ang="5400000" scaled="1"/>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r>
              <a:rPr lang="zh-CN" altLang="en-US" sz="1600" b="1" dirty="0">
                <a:solidFill>
                  <a:srgbClr val="FFFFCC"/>
                </a:solidFill>
                <a:latin typeface="Times New Roman" panose="02020603050405020304" pitchFamily="18" charset="0"/>
                <a:ea typeface="黑体" panose="02010609060101010101" pitchFamily="49" charset="-122"/>
              </a:rPr>
              <a:t>组织管理团队 </a:t>
            </a:r>
            <a:endParaRPr lang="zh-CN" altLang="en-US" sz="1600" b="1" dirty="0">
              <a:solidFill>
                <a:srgbClr val="FFFFCC"/>
              </a:solidFill>
              <a:latin typeface="Times New Roman" panose="02020603050405020304" pitchFamily="18" charset="0"/>
              <a:ea typeface="黑体" panose="02010609060101010101" pitchFamily="49" charset="-122"/>
            </a:endParaRPr>
          </a:p>
        </p:txBody>
      </p:sp>
      <p:sp>
        <p:nvSpPr>
          <p:cNvPr id="12299" name="Line 11"/>
          <p:cNvSpPr/>
          <p:nvPr/>
        </p:nvSpPr>
        <p:spPr>
          <a:xfrm>
            <a:off x="2943231" y="1789113"/>
            <a:ext cx="461963" cy="0"/>
          </a:xfrm>
          <a:prstGeom prst="line">
            <a:avLst/>
          </a:prstGeom>
          <a:ln w="44450" cap="flat" cmpd="sng">
            <a:solidFill>
              <a:srgbClr val="808080"/>
            </a:solidFill>
            <a:prstDash val="solid"/>
            <a:headEnd type="none" w="med" len="med"/>
            <a:tailEnd type="stealth" w="med" len="med"/>
          </a:ln>
        </p:spPr>
      </p:sp>
      <p:sp>
        <p:nvSpPr>
          <p:cNvPr id="12300" name="Line 12"/>
          <p:cNvSpPr/>
          <p:nvPr/>
        </p:nvSpPr>
        <p:spPr>
          <a:xfrm>
            <a:off x="4743451" y="1771655"/>
            <a:ext cx="381000" cy="15875"/>
          </a:xfrm>
          <a:prstGeom prst="line">
            <a:avLst/>
          </a:prstGeom>
          <a:ln w="44450" cap="flat" cmpd="sng">
            <a:solidFill>
              <a:srgbClr val="808080"/>
            </a:solidFill>
            <a:prstDash val="solid"/>
            <a:headEnd type="none" w="med" len="med"/>
            <a:tailEnd type="stealth" w="med" len="med"/>
          </a:ln>
        </p:spPr>
      </p:sp>
      <p:sp>
        <p:nvSpPr>
          <p:cNvPr id="12301" name="AutoShape 13"/>
          <p:cNvSpPr/>
          <p:nvPr/>
        </p:nvSpPr>
        <p:spPr>
          <a:xfrm>
            <a:off x="5811843" y="2833689"/>
            <a:ext cx="701675" cy="671512"/>
          </a:xfrm>
          <a:prstGeom prst="roundRect">
            <a:avLst>
              <a:gd name="adj" fmla="val 16667"/>
            </a:avLst>
          </a:prstGeom>
          <a:solidFill>
            <a:srgbClr val="FFCCFF"/>
          </a:soli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客户 </a:t>
            </a:r>
            <a:endParaRPr lang="zh-CN" altLang="en-US" sz="1600" b="1" dirty="0">
              <a:solidFill>
                <a:schemeClr val="tx2"/>
              </a:solidFill>
              <a:latin typeface="Times New Roman" panose="02020603050405020304" pitchFamily="18" charset="0"/>
              <a:ea typeface="黑体" panose="02010609060101010101" pitchFamily="49" charset="-122"/>
            </a:endParaRPr>
          </a:p>
          <a:p>
            <a:pPr mar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识别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12302" name="AutoShape 14"/>
          <p:cNvSpPr/>
          <p:nvPr/>
        </p:nvSpPr>
        <p:spPr>
          <a:xfrm>
            <a:off x="4648206" y="2819407"/>
            <a:ext cx="701675" cy="671513"/>
          </a:xfrm>
          <a:prstGeom prst="roundRect">
            <a:avLst>
              <a:gd name="adj" fmla="val 16667"/>
            </a:avLst>
          </a:prstGeom>
          <a:solidFill>
            <a:srgbClr val="FFCCFF"/>
          </a:soli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需求</a:t>
            </a:r>
            <a:endParaRPr lang="zh-CN" altLang="en-US" sz="1600" b="1" dirty="0">
              <a:solidFill>
                <a:schemeClr val="tx2"/>
              </a:solidFill>
              <a:latin typeface="Times New Roman" panose="02020603050405020304" pitchFamily="18" charset="0"/>
              <a:ea typeface="黑体" panose="02010609060101010101" pitchFamily="49" charset="-122"/>
            </a:endParaRPr>
          </a:p>
          <a:p>
            <a:pPr mar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分析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12303" name="AutoShape 15"/>
          <p:cNvSpPr/>
          <p:nvPr/>
        </p:nvSpPr>
        <p:spPr>
          <a:xfrm>
            <a:off x="2133606" y="2851151"/>
            <a:ext cx="646113" cy="654051"/>
          </a:xfrm>
          <a:prstGeom prst="roundRect">
            <a:avLst>
              <a:gd name="adj" fmla="val 16667"/>
            </a:avLst>
          </a:prstGeom>
          <a:solidFill>
            <a:srgbClr val="FFCCFF"/>
          </a:soli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客户</a:t>
            </a:r>
            <a:endParaRPr lang="zh-CN" altLang="en-US" sz="1600" b="1" dirty="0">
              <a:solidFill>
                <a:schemeClr val="tx2"/>
              </a:solidFill>
              <a:latin typeface="Times New Roman" panose="02020603050405020304" pitchFamily="18" charset="0"/>
              <a:ea typeface="黑体" panose="02010609060101010101" pitchFamily="49" charset="-122"/>
            </a:endParaRPr>
          </a:p>
          <a:p>
            <a:pPr mar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营销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12304" name="AutoShape 16"/>
          <p:cNvSpPr/>
          <p:nvPr/>
        </p:nvSpPr>
        <p:spPr>
          <a:xfrm>
            <a:off x="3352803" y="2851151"/>
            <a:ext cx="717551" cy="654051"/>
          </a:xfrm>
          <a:prstGeom prst="roundRect">
            <a:avLst>
              <a:gd name="adj" fmla="val 16667"/>
            </a:avLst>
          </a:prstGeom>
          <a:solidFill>
            <a:srgbClr val="FFCCFF"/>
          </a:soli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方案 </a:t>
            </a:r>
            <a:endParaRPr lang="zh-CN" altLang="en-US" sz="1600" b="1" dirty="0">
              <a:solidFill>
                <a:schemeClr val="tx2"/>
              </a:solidFill>
              <a:latin typeface="Times New Roman" panose="02020603050405020304" pitchFamily="18" charset="0"/>
              <a:ea typeface="黑体" panose="02010609060101010101" pitchFamily="49" charset="-122"/>
            </a:endParaRPr>
          </a:p>
          <a:p>
            <a:pPr mar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设计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12305" name="AutoShape 17"/>
          <p:cNvSpPr/>
          <p:nvPr/>
        </p:nvSpPr>
        <p:spPr>
          <a:xfrm>
            <a:off x="900119" y="2851151"/>
            <a:ext cx="700087" cy="654051"/>
          </a:xfrm>
          <a:prstGeom prst="roundRect">
            <a:avLst>
              <a:gd name="adj" fmla="val 16667"/>
            </a:avLst>
          </a:prstGeom>
          <a:solidFill>
            <a:srgbClr val="FFCCFF"/>
          </a:soli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团队</a:t>
            </a:r>
            <a:endParaRPr lang="zh-CN" altLang="en-US" sz="1600" b="1" dirty="0">
              <a:solidFill>
                <a:schemeClr val="tx2"/>
              </a:solidFill>
              <a:latin typeface="Times New Roman" panose="02020603050405020304" pitchFamily="18" charset="0"/>
              <a:ea typeface="黑体" panose="02010609060101010101" pitchFamily="49" charset="-122"/>
            </a:endParaRPr>
          </a:p>
          <a:p>
            <a:pPr mar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管理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12306" name="AutoShape 18"/>
          <p:cNvSpPr/>
          <p:nvPr/>
        </p:nvSpPr>
        <p:spPr>
          <a:xfrm>
            <a:off x="827093" y="4087815"/>
            <a:ext cx="892175" cy="654051"/>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r>
              <a:rPr lang="zh-CN" altLang="en-US" sz="1600" b="1" dirty="0">
                <a:solidFill>
                  <a:schemeClr val="tx2"/>
                </a:solidFill>
              </a:rPr>
              <a:t>成本</a:t>
            </a:r>
            <a:endParaRPr lang="zh-CN" altLang="en-US" sz="1600" b="1" dirty="0">
              <a:solidFill>
                <a:schemeClr val="tx2"/>
              </a:solidFill>
            </a:endParaRPr>
          </a:p>
          <a:p>
            <a:pPr marL="0" indent="0" algn="ctr">
              <a:spcBef>
                <a:spcPct val="0"/>
              </a:spcBef>
              <a:buNone/>
            </a:pPr>
            <a:r>
              <a:rPr lang="zh-CN" altLang="en-US" sz="1600" b="1" dirty="0">
                <a:solidFill>
                  <a:schemeClr val="tx2"/>
                </a:solidFill>
              </a:rPr>
              <a:t>控制 </a:t>
            </a:r>
            <a:endParaRPr lang="zh-CN" altLang="en-US" sz="1600" b="1" dirty="0">
              <a:solidFill>
                <a:schemeClr val="tx2"/>
              </a:solidFill>
            </a:endParaRPr>
          </a:p>
        </p:txBody>
      </p:sp>
      <p:sp>
        <p:nvSpPr>
          <p:cNvPr id="12307" name="AutoShape 19"/>
          <p:cNvSpPr/>
          <p:nvPr/>
        </p:nvSpPr>
        <p:spPr>
          <a:xfrm>
            <a:off x="3135315" y="4105278"/>
            <a:ext cx="893763" cy="654051"/>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指标对比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12308" name="AutoShape 20"/>
          <p:cNvSpPr/>
          <p:nvPr/>
        </p:nvSpPr>
        <p:spPr>
          <a:xfrm>
            <a:off x="5372107" y="4140203"/>
            <a:ext cx="892175" cy="654051"/>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r>
              <a:rPr lang="zh-CN" altLang="en-US" sz="1600" b="1" dirty="0">
                <a:solidFill>
                  <a:schemeClr val="tx2"/>
                </a:solidFill>
                <a:latin typeface="Times New Roman" panose="02020603050405020304" pitchFamily="18" charset="0"/>
                <a:ea typeface="黑体" panose="02010609060101010101" pitchFamily="49" charset="-122"/>
              </a:rPr>
              <a:t>原因分析 </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12309" name="Line 21"/>
          <p:cNvSpPr/>
          <p:nvPr/>
        </p:nvSpPr>
        <p:spPr>
          <a:xfrm>
            <a:off x="6162675" y="2155832"/>
            <a:ext cx="0" cy="587375"/>
          </a:xfrm>
          <a:prstGeom prst="line">
            <a:avLst/>
          </a:prstGeom>
          <a:ln w="44450" cap="flat" cmpd="sng">
            <a:solidFill>
              <a:srgbClr val="808080"/>
            </a:solidFill>
            <a:prstDash val="solid"/>
            <a:headEnd type="none" w="med" len="med"/>
            <a:tailEnd type="stealth" w="med" len="med"/>
          </a:ln>
        </p:spPr>
      </p:sp>
      <p:sp>
        <p:nvSpPr>
          <p:cNvPr id="12310" name="Line 22"/>
          <p:cNvSpPr/>
          <p:nvPr/>
        </p:nvSpPr>
        <p:spPr>
          <a:xfrm flipH="1">
            <a:off x="5365751" y="3105151"/>
            <a:ext cx="431800" cy="0"/>
          </a:xfrm>
          <a:prstGeom prst="line">
            <a:avLst/>
          </a:prstGeom>
          <a:ln w="44450" cap="flat" cmpd="sng">
            <a:solidFill>
              <a:srgbClr val="808080"/>
            </a:solidFill>
            <a:prstDash val="solid"/>
            <a:headEnd type="none" w="med" len="med"/>
            <a:tailEnd type="stealth" w="med" len="med"/>
          </a:ln>
        </p:spPr>
      </p:sp>
      <p:sp>
        <p:nvSpPr>
          <p:cNvPr id="12311" name="Line 23"/>
          <p:cNvSpPr/>
          <p:nvPr/>
        </p:nvSpPr>
        <p:spPr>
          <a:xfrm flipH="1">
            <a:off x="4114800" y="3105151"/>
            <a:ext cx="431800" cy="0"/>
          </a:xfrm>
          <a:prstGeom prst="line">
            <a:avLst/>
          </a:prstGeom>
          <a:ln w="44450" cap="flat" cmpd="sng">
            <a:solidFill>
              <a:srgbClr val="808080"/>
            </a:solidFill>
            <a:prstDash val="solid"/>
            <a:headEnd type="none" w="med" len="med"/>
            <a:tailEnd type="stealth" w="med" len="med"/>
          </a:ln>
        </p:spPr>
      </p:sp>
      <p:sp>
        <p:nvSpPr>
          <p:cNvPr id="12312" name="Line 24"/>
          <p:cNvSpPr/>
          <p:nvPr/>
        </p:nvSpPr>
        <p:spPr>
          <a:xfrm flipH="1">
            <a:off x="2722569" y="5830891"/>
            <a:ext cx="1736725" cy="17463"/>
          </a:xfrm>
          <a:prstGeom prst="line">
            <a:avLst/>
          </a:prstGeom>
          <a:ln w="44450" cap="flat" cmpd="sng">
            <a:solidFill>
              <a:srgbClr val="808080"/>
            </a:solidFill>
            <a:prstDash val="solid"/>
            <a:headEnd type="none" w="med" len="med"/>
            <a:tailEnd type="stealth" w="med" len="med"/>
          </a:ln>
        </p:spPr>
      </p:sp>
      <p:sp>
        <p:nvSpPr>
          <p:cNvPr id="12313" name="Line 25"/>
          <p:cNvSpPr/>
          <p:nvPr/>
        </p:nvSpPr>
        <p:spPr>
          <a:xfrm flipH="1">
            <a:off x="1600206" y="3068639"/>
            <a:ext cx="479425" cy="0"/>
          </a:xfrm>
          <a:prstGeom prst="line">
            <a:avLst/>
          </a:prstGeom>
          <a:ln w="44450" cap="flat" cmpd="sng">
            <a:solidFill>
              <a:srgbClr val="808080"/>
            </a:solidFill>
            <a:prstDash val="solid"/>
            <a:headEnd type="none" w="med" len="med"/>
            <a:tailEnd type="stealth" w="med" len="med"/>
          </a:ln>
        </p:spPr>
      </p:sp>
      <p:sp>
        <p:nvSpPr>
          <p:cNvPr id="12314" name="Line 26"/>
          <p:cNvSpPr/>
          <p:nvPr/>
        </p:nvSpPr>
        <p:spPr>
          <a:xfrm>
            <a:off x="1209675" y="3527431"/>
            <a:ext cx="0" cy="587375"/>
          </a:xfrm>
          <a:prstGeom prst="line">
            <a:avLst/>
          </a:prstGeom>
          <a:ln w="44450" cap="flat" cmpd="sng">
            <a:solidFill>
              <a:srgbClr val="808080"/>
            </a:solidFill>
            <a:prstDash val="solid"/>
            <a:headEnd type="none" w="med" len="med"/>
            <a:tailEnd type="stealth" w="med" len="med"/>
          </a:ln>
        </p:spPr>
      </p:sp>
      <p:sp>
        <p:nvSpPr>
          <p:cNvPr id="12315" name="Line 27"/>
          <p:cNvSpPr/>
          <p:nvPr/>
        </p:nvSpPr>
        <p:spPr>
          <a:xfrm>
            <a:off x="1781175" y="4446588"/>
            <a:ext cx="1258888" cy="0"/>
          </a:xfrm>
          <a:prstGeom prst="line">
            <a:avLst/>
          </a:prstGeom>
          <a:ln w="44450" cap="flat" cmpd="sng">
            <a:solidFill>
              <a:srgbClr val="808080"/>
            </a:solidFill>
            <a:prstDash val="solid"/>
            <a:headEnd type="none" w="med" len="med"/>
            <a:tailEnd type="stealth" w="med" len="med"/>
          </a:ln>
        </p:spPr>
      </p:sp>
      <p:sp>
        <p:nvSpPr>
          <p:cNvPr id="12316" name="Line 28"/>
          <p:cNvSpPr/>
          <p:nvPr/>
        </p:nvSpPr>
        <p:spPr>
          <a:xfrm>
            <a:off x="4075119" y="4411663"/>
            <a:ext cx="1258887" cy="0"/>
          </a:xfrm>
          <a:prstGeom prst="line">
            <a:avLst/>
          </a:prstGeom>
          <a:ln w="44450" cap="flat" cmpd="sng">
            <a:solidFill>
              <a:srgbClr val="808080"/>
            </a:solidFill>
            <a:prstDash val="solid"/>
            <a:headEnd type="none" w="med" len="med"/>
            <a:tailEnd type="stealth" w="med" len="med"/>
          </a:ln>
        </p:spPr>
      </p:sp>
      <p:sp>
        <p:nvSpPr>
          <p:cNvPr id="12317" name="Oval 29"/>
          <p:cNvSpPr/>
          <p:nvPr/>
        </p:nvSpPr>
        <p:spPr>
          <a:xfrm>
            <a:off x="4535494" y="5448306"/>
            <a:ext cx="1863725" cy="722313"/>
          </a:xfrm>
          <a:prstGeom prst="ellipse">
            <a:avLst/>
          </a:prstGeom>
          <a:gradFill rotWithShape="1">
            <a:gsLst>
              <a:gs pos="0">
                <a:srgbClr val="3399FF"/>
              </a:gs>
              <a:gs pos="100000">
                <a:srgbClr val="184776"/>
              </a:gs>
            </a:gsLst>
            <a:path path="shape">
              <a:fillToRect l="50000" t="50000" r="50000" b="50000"/>
            </a:path>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r>
              <a:rPr lang="zh-CN" altLang="en-US" sz="2400" b="1" dirty="0">
                <a:solidFill>
                  <a:srgbClr val="F9FF01"/>
                </a:solidFill>
                <a:latin typeface="华文新魏" panose="02010800040101010101" pitchFamily="2" charset="-122"/>
                <a:ea typeface="华文新魏" panose="02010800040101010101" pitchFamily="2" charset="-122"/>
              </a:rPr>
              <a:t>知识分享</a:t>
            </a:r>
            <a:endParaRPr lang="zh-CN" altLang="en-US" sz="2400" b="1" dirty="0">
              <a:solidFill>
                <a:srgbClr val="F9FF01"/>
              </a:solidFill>
              <a:latin typeface="华文新魏" panose="02010800040101010101" pitchFamily="2" charset="-122"/>
              <a:ea typeface="华文新魏" panose="02010800040101010101" pitchFamily="2" charset="-122"/>
            </a:endParaRPr>
          </a:p>
        </p:txBody>
      </p:sp>
      <p:sp>
        <p:nvSpPr>
          <p:cNvPr id="12318" name="Oval 30"/>
          <p:cNvSpPr/>
          <p:nvPr/>
        </p:nvSpPr>
        <p:spPr>
          <a:xfrm>
            <a:off x="966793" y="5468944"/>
            <a:ext cx="1736725" cy="739775"/>
          </a:xfrm>
          <a:prstGeom prst="ellipse">
            <a:avLst/>
          </a:prstGeom>
          <a:gradFill rotWithShape="1">
            <a:gsLst>
              <a:gs pos="0">
                <a:srgbClr val="3399FF"/>
              </a:gs>
              <a:gs pos="100000">
                <a:srgbClr val="184776"/>
              </a:gs>
            </a:gsLst>
            <a:path path="shape">
              <a:fillToRect l="50000" t="50000" r="50000" b="50000"/>
            </a:path>
            <a:tileRect/>
          </a:gradFill>
          <a:ln w="6350" cap="flat" cmpd="sng">
            <a:solidFill>
              <a:srgbClr val="80808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r>
              <a:rPr lang="zh-CN" altLang="en-US" sz="2400" b="1" dirty="0">
                <a:solidFill>
                  <a:srgbClr val="F9FF01"/>
                </a:solidFill>
                <a:latin typeface="华文新魏" panose="02010800040101010101" pitchFamily="2" charset="-122"/>
                <a:ea typeface="华文新魏" panose="02010800040101010101" pitchFamily="2" charset="-122"/>
              </a:rPr>
              <a:t>讲师点评</a:t>
            </a:r>
            <a:endParaRPr lang="zh-CN" altLang="en-US" sz="2400" b="1" dirty="0">
              <a:solidFill>
                <a:srgbClr val="F9FF01"/>
              </a:solidFill>
              <a:latin typeface="华文新魏" panose="02010800040101010101" pitchFamily="2" charset="-122"/>
              <a:ea typeface="华文新魏" panose="02010800040101010101" pitchFamily="2" charset="-122"/>
            </a:endParaRPr>
          </a:p>
        </p:txBody>
      </p:sp>
      <p:sp>
        <p:nvSpPr>
          <p:cNvPr id="12319" name="Line 31"/>
          <p:cNvSpPr/>
          <p:nvPr/>
        </p:nvSpPr>
        <p:spPr>
          <a:xfrm flipH="1">
            <a:off x="2819406" y="3105151"/>
            <a:ext cx="430213" cy="0"/>
          </a:xfrm>
          <a:prstGeom prst="line">
            <a:avLst/>
          </a:prstGeom>
          <a:ln w="44450" cap="flat" cmpd="sng">
            <a:solidFill>
              <a:srgbClr val="808080"/>
            </a:solidFill>
            <a:prstDash val="solid"/>
            <a:headEnd type="none" w="med" len="med"/>
            <a:tailEnd type="stealth" w="med" len="med"/>
          </a:ln>
        </p:spPr>
      </p:sp>
      <p:sp>
        <p:nvSpPr>
          <p:cNvPr id="12320" name="Line 32"/>
          <p:cNvSpPr/>
          <p:nvPr/>
        </p:nvSpPr>
        <p:spPr>
          <a:xfrm>
            <a:off x="5940425" y="4811720"/>
            <a:ext cx="0" cy="587375"/>
          </a:xfrm>
          <a:prstGeom prst="line">
            <a:avLst/>
          </a:prstGeom>
          <a:ln w="44450" cap="flat" cmpd="sng">
            <a:solidFill>
              <a:srgbClr val="808080"/>
            </a:solidFill>
            <a:prstDash val="solid"/>
            <a:headEnd type="none" w="med" len="med"/>
            <a:tailEnd type="stealth" w="med" len="med"/>
          </a:ln>
        </p:spPr>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2"/>
          <p:cNvGrpSpPr/>
          <p:nvPr/>
        </p:nvGrpSpPr>
        <p:grpSpPr>
          <a:xfrm>
            <a:off x="228600" y="1371600"/>
            <a:ext cx="1066800" cy="4572000"/>
            <a:chOff x="0" y="0"/>
            <a:chExt cx="6228000" cy="719137"/>
          </a:xfrm>
        </p:grpSpPr>
        <p:sp>
          <p:nvSpPr>
            <p:cNvPr id="13326"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spcBef>
                  <a:spcPct val="0"/>
                </a:spcBef>
                <a:buNone/>
              </a:pPr>
              <a:endParaRPr lang="zh-CN" altLang="zh-CN" sz="1800" dirty="0"/>
            </a:p>
          </p:txBody>
        </p:sp>
        <p:sp>
          <p:nvSpPr>
            <p:cNvPr id="13327"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endParaRPr lang="zh-CN" altLang="zh-CN" sz="2000" dirty="0">
                <a:solidFill>
                  <a:schemeClr val="tx2"/>
                </a:solidFill>
                <a:ea typeface="微软雅黑" panose="020B0503020204020204" pitchFamily="34" charset="-122"/>
              </a:endParaRPr>
            </a:p>
          </p:txBody>
        </p:sp>
      </p:grpSp>
      <p:sp>
        <p:nvSpPr>
          <p:cNvPr id="294917" name="Text Box 5"/>
          <p:cNvSpPr txBox="1">
            <a:spLocks noChangeArrowheads="1"/>
          </p:cNvSpPr>
          <p:nvPr/>
        </p:nvSpPr>
        <p:spPr bwMode="auto">
          <a:xfrm>
            <a:off x="2133600" y="4044953"/>
            <a:ext cx="2819400" cy="757130"/>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defRPr/>
            </a:pPr>
            <a:r>
              <a:rPr lang="zh-CN" altLang="en-US" b="1"/>
              <a:t>商业银行业务执行与成本控制实验 </a:t>
            </a:r>
            <a:endParaRPr lang="zh-CN" altLang="en-US" b="1"/>
          </a:p>
        </p:txBody>
      </p:sp>
      <p:sp>
        <p:nvSpPr>
          <p:cNvPr id="294918" name="Text Box 6"/>
          <p:cNvSpPr txBox="1">
            <a:spLocks noChangeArrowheads="1"/>
          </p:cNvSpPr>
          <p:nvPr/>
        </p:nvSpPr>
        <p:spPr bwMode="auto">
          <a:xfrm>
            <a:off x="5257800" y="1905000"/>
            <a:ext cx="2819400" cy="812530"/>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defRPr/>
            </a:pPr>
            <a:r>
              <a:rPr lang="zh-CN" altLang="en-US" b="1" dirty="0"/>
              <a:t>银行网点市场营销与业务规划实验 </a:t>
            </a:r>
            <a:endParaRPr lang="zh-CN" altLang="en-US" b="1" dirty="0"/>
          </a:p>
        </p:txBody>
      </p:sp>
      <p:sp>
        <p:nvSpPr>
          <p:cNvPr id="294919" name="Text Box 7"/>
          <p:cNvSpPr txBox="1">
            <a:spLocks noChangeArrowheads="1"/>
          </p:cNvSpPr>
          <p:nvPr/>
        </p:nvSpPr>
        <p:spPr bwMode="auto">
          <a:xfrm>
            <a:off x="2133600" y="2892428"/>
            <a:ext cx="2743200" cy="424732"/>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defRPr/>
            </a:pPr>
            <a:r>
              <a:rPr lang="zh-CN" altLang="en-US" b="1" dirty="0"/>
              <a:t>客户识别与需求分析实验</a:t>
            </a:r>
            <a:endParaRPr lang="zh-CN" altLang="en-US" b="1" dirty="0"/>
          </a:p>
        </p:txBody>
      </p:sp>
      <p:sp>
        <p:nvSpPr>
          <p:cNvPr id="294920" name="Text Box 8"/>
          <p:cNvSpPr txBox="1">
            <a:spLocks noChangeArrowheads="1"/>
          </p:cNvSpPr>
          <p:nvPr/>
        </p:nvSpPr>
        <p:spPr bwMode="auto">
          <a:xfrm>
            <a:off x="5257800" y="2895601"/>
            <a:ext cx="2743200" cy="757130"/>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defRPr/>
            </a:pPr>
            <a:r>
              <a:rPr lang="zh-CN" altLang="en-US" b="1" dirty="0"/>
              <a:t>金融产品营销与方案设计实验 </a:t>
            </a:r>
            <a:endParaRPr lang="zh-CN" altLang="en-US" b="1" dirty="0"/>
          </a:p>
        </p:txBody>
      </p:sp>
      <p:grpSp>
        <p:nvGrpSpPr>
          <p:cNvPr id="13319" name="Group 9"/>
          <p:cNvGrpSpPr/>
          <p:nvPr/>
        </p:nvGrpSpPr>
        <p:grpSpPr>
          <a:xfrm>
            <a:off x="2057403" y="1066803"/>
            <a:ext cx="6229351" cy="719139"/>
            <a:chOff x="0" y="0"/>
            <a:chExt cx="6228000" cy="719137"/>
          </a:xfrm>
        </p:grpSpPr>
        <p:sp>
          <p:nvSpPr>
            <p:cNvPr id="13324"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spcBef>
                  <a:spcPct val="0"/>
                </a:spcBef>
                <a:buNone/>
              </a:pPr>
              <a:endParaRPr lang="zh-CN" altLang="zh-CN" sz="1800" dirty="0"/>
            </a:p>
          </p:txBody>
        </p:sp>
        <p:sp>
          <p:nvSpPr>
            <p:cNvPr id="13325"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indent="0" algn="ctr">
                <a:spcBef>
                  <a:spcPct val="0"/>
                </a:spcBef>
                <a:buNone/>
              </a:pPr>
              <a:endParaRPr lang="zh-CN" altLang="zh-CN" sz="2000" dirty="0">
                <a:solidFill>
                  <a:schemeClr val="tx2"/>
                </a:solidFill>
                <a:ea typeface="微软雅黑" panose="020B0503020204020204" pitchFamily="34" charset="-122"/>
              </a:endParaRPr>
            </a:p>
          </p:txBody>
        </p:sp>
      </p:grpSp>
      <p:sp>
        <p:nvSpPr>
          <p:cNvPr id="294924" name="Text Box 12"/>
          <p:cNvSpPr txBox="1">
            <a:spLocks noChangeArrowheads="1"/>
          </p:cNvSpPr>
          <p:nvPr/>
        </p:nvSpPr>
        <p:spPr bwMode="auto">
          <a:xfrm>
            <a:off x="2133600" y="1219203"/>
            <a:ext cx="5410200" cy="369332"/>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b="1"/>
              <a:t>主要教学内容</a:t>
            </a:r>
            <a:endParaRPr lang="zh-CN" altLang="en-US" b="1"/>
          </a:p>
        </p:txBody>
      </p:sp>
      <p:sp>
        <p:nvSpPr>
          <p:cNvPr id="294925" name="Text Box 13"/>
          <p:cNvSpPr txBox="1">
            <a:spLocks noChangeArrowheads="1"/>
          </p:cNvSpPr>
          <p:nvPr/>
        </p:nvSpPr>
        <p:spPr bwMode="auto">
          <a:xfrm>
            <a:off x="2133600" y="1905000"/>
            <a:ext cx="2895600" cy="812530"/>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spcBef>
                <a:spcPct val="20000"/>
              </a:spcBef>
              <a:defRPr/>
            </a:pPr>
            <a:r>
              <a:rPr lang="zh-CN" altLang="en-US" b="1" dirty="0"/>
              <a:t>银行网点人员分工与职责实验 </a:t>
            </a:r>
            <a:endParaRPr lang="zh-CN" altLang="en-US" b="1" dirty="0"/>
          </a:p>
        </p:txBody>
      </p:sp>
      <p:sp>
        <p:nvSpPr>
          <p:cNvPr id="294926" name="Text Box 14"/>
          <p:cNvSpPr txBox="1">
            <a:spLocks noChangeArrowheads="1"/>
          </p:cNvSpPr>
          <p:nvPr/>
        </p:nvSpPr>
        <p:spPr bwMode="auto">
          <a:xfrm>
            <a:off x="392667" y="1943719"/>
            <a:ext cx="600164" cy="3505200"/>
          </a:xfrm>
          <a:prstGeom prst="rect">
            <a:avLst/>
          </a:prstGeom>
          <a:noFill/>
          <a:ln>
            <a:noFill/>
          </a:ln>
          <a:effectLst>
            <a:outerShdw dist="17961" dir="27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spcBef>
                <a:spcPct val="50000"/>
              </a:spcBef>
              <a:defRPr/>
            </a:pPr>
            <a:r>
              <a:rPr lang="zh-CN" altLang="en-US" b="1" dirty="0"/>
              <a:t>商业银行网点</a:t>
            </a:r>
            <a:r>
              <a:rPr lang="zh-CN" altLang="en-US" b="1" dirty="0" smtClean="0"/>
              <a:t>管理实验 </a:t>
            </a:r>
            <a:endParaRPr lang="zh-CN" altLang="en-US" b="1" dirty="0"/>
          </a:p>
        </p:txBody>
      </p:sp>
      <p:sp>
        <p:nvSpPr>
          <p:cNvPr id="294927" name="Text Box 15"/>
          <p:cNvSpPr txBox="1">
            <a:spLocks noChangeArrowheads="1"/>
          </p:cNvSpPr>
          <p:nvPr/>
        </p:nvSpPr>
        <p:spPr bwMode="auto">
          <a:xfrm>
            <a:off x="5257800" y="4038601"/>
            <a:ext cx="2819400" cy="757130"/>
          </a:xfrm>
          <a:prstGeom prst="rect">
            <a:avLst/>
          </a:prstGeom>
          <a:noFill/>
          <a:ln>
            <a:noFill/>
          </a:ln>
          <a:effectLst>
            <a:outerShdw dist="17961" dir="135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20000"/>
              </a:spcBef>
              <a:defRPr/>
            </a:pPr>
            <a:r>
              <a:rPr lang="zh-CN" altLang="en-US" b="1"/>
              <a:t>商业银行基层团队建设实验 </a:t>
            </a:r>
            <a:endParaRPr lang="zh-CN" altLang="en-US"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94925"/>
                                        </p:tgtEl>
                                        <p:attrNameLst>
                                          <p:attrName>style.visibility</p:attrName>
                                        </p:attrNameLst>
                                      </p:cBhvr>
                                      <p:to>
                                        <p:strVal val="visible"/>
                                      </p:to>
                                    </p:set>
                                    <p:animEffect transition="in" filter="diamond(in)">
                                      <p:cBhvr>
                                        <p:cTn id="7" dur="500"/>
                                        <p:tgtEl>
                                          <p:spTgt spid="294925"/>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294918"/>
                                        </p:tgtEl>
                                        <p:attrNameLst>
                                          <p:attrName>style.visibility</p:attrName>
                                        </p:attrNameLst>
                                      </p:cBhvr>
                                      <p:to>
                                        <p:strVal val="visible"/>
                                      </p:to>
                                    </p:set>
                                    <p:animEffect transition="in" filter="diamond(in)">
                                      <p:cBhvr>
                                        <p:cTn id="11" dur="500"/>
                                        <p:tgtEl>
                                          <p:spTgt spid="294918"/>
                                        </p:tgtEl>
                                      </p:cBhvr>
                                    </p:animEffect>
                                  </p:childTnLst>
                                </p:cTn>
                              </p:par>
                            </p:childTnLst>
                          </p:cTn>
                        </p:par>
                        <p:par>
                          <p:cTn id="12" fill="hold">
                            <p:stCondLst>
                              <p:cond delay="1000"/>
                            </p:stCondLst>
                            <p:childTnLst>
                              <p:par>
                                <p:cTn id="13" presetID="8" presetClass="entr" presetSubtype="16" fill="hold" grpId="0" nodeType="afterEffect">
                                  <p:stCondLst>
                                    <p:cond delay="0"/>
                                  </p:stCondLst>
                                  <p:childTnLst>
                                    <p:set>
                                      <p:cBhvr>
                                        <p:cTn id="14" dur="1" fill="hold">
                                          <p:stCondLst>
                                            <p:cond delay="0"/>
                                          </p:stCondLst>
                                        </p:cTn>
                                        <p:tgtEl>
                                          <p:spTgt spid="294919"/>
                                        </p:tgtEl>
                                        <p:attrNameLst>
                                          <p:attrName>style.visibility</p:attrName>
                                        </p:attrNameLst>
                                      </p:cBhvr>
                                      <p:to>
                                        <p:strVal val="visible"/>
                                      </p:to>
                                    </p:set>
                                    <p:animEffect transition="in" filter="diamond(in)">
                                      <p:cBhvr>
                                        <p:cTn id="15" dur="500"/>
                                        <p:tgtEl>
                                          <p:spTgt spid="294919"/>
                                        </p:tgtEl>
                                      </p:cBhvr>
                                    </p:animEffect>
                                  </p:childTnLst>
                                </p:cTn>
                              </p:par>
                            </p:childTnLst>
                          </p:cTn>
                        </p:par>
                        <p:par>
                          <p:cTn id="16" fill="hold">
                            <p:stCondLst>
                              <p:cond delay="1500"/>
                            </p:stCondLst>
                            <p:childTnLst>
                              <p:par>
                                <p:cTn id="17" presetID="8" presetClass="entr" presetSubtype="16" fill="hold" grpId="0" nodeType="afterEffect">
                                  <p:stCondLst>
                                    <p:cond delay="0"/>
                                  </p:stCondLst>
                                  <p:childTnLst>
                                    <p:set>
                                      <p:cBhvr>
                                        <p:cTn id="18" dur="1" fill="hold">
                                          <p:stCondLst>
                                            <p:cond delay="0"/>
                                          </p:stCondLst>
                                        </p:cTn>
                                        <p:tgtEl>
                                          <p:spTgt spid="294920"/>
                                        </p:tgtEl>
                                        <p:attrNameLst>
                                          <p:attrName>style.visibility</p:attrName>
                                        </p:attrNameLst>
                                      </p:cBhvr>
                                      <p:to>
                                        <p:strVal val="visible"/>
                                      </p:to>
                                    </p:set>
                                    <p:animEffect transition="in" filter="diamond(in)">
                                      <p:cBhvr>
                                        <p:cTn id="19" dur="500"/>
                                        <p:tgtEl>
                                          <p:spTgt spid="294920"/>
                                        </p:tgtEl>
                                      </p:cBhvr>
                                    </p:animEffect>
                                  </p:childTnLst>
                                </p:cTn>
                              </p:par>
                            </p:childTnLst>
                          </p:cTn>
                        </p:par>
                        <p:par>
                          <p:cTn id="20" fill="hold">
                            <p:stCondLst>
                              <p:cond delay="2000"/>
                            </p:stCondLst>
                            <p:childTnLst>
                              <p:par>
                                <p:cTn id="21" presetID="8" presetClass="entr" presetSubtype="16" fill="hold" grpId="0" nodeType="afterEffect">
                                  <p:stCondLst>
                                    <p:cond delay="0"/>
                                  </p:stCondLst>
                                  <p:childTnLst>
                                    <p:set>
                                      <p:cBhvr>
                                        <p:cTn id="22" dur="1" fill="hold">
                                          <p:stCondLst>
                                            <p:cond delay="0"/>
                                          </p:stCondLst>
                                        </p:cTn>
                                        <p:tgtEl>
                                          <p:spTgt spid="294917"/>
                                        </p:tgtEl>
                                        <p:attrNameLst>
                                          <p:attrName>style.visibility</p:attrName>
                                        </p:attrNameLst>
                                      </p:cBhvr>
                                      <p:to>
                                        <p:strVal val="visible"/>
                                      </p:to>
                                    </p:set>
                                    <p:animEffect transition="in" filter="diamond(in)">
                                      <p:cBhvr>
                                        <p:cTn id="23" dur="500"/>
                                        <p:tgtEl>
                                          <p:spTgt spid="294917"/>
                                        </p:tgtEl>
                                      </p:cBhvr>
                                    </p:animEffect>
                                  </p:childTnLst>
                                </p:cTn>
                              </p:par>
                            </p:childTnLst>
                          </p:cTn>
                        </p:par>
                        <p:par>
                          <p:cTn id="24" fill="hold">
                            <p:stCondLst>
                              <p:cond delay="2500"/>
                            </p:stCondLst>
                            <p:childTnLst>
                              <p:par>
                                <p:cTn id="25" presetID="8" presetClass="entr" presetSubtype="16" fill="hold" grpId="0" nodeType="afterEffect">
                                  <p:stCondLst>
                                    <p:cond delay="0"/>
                                  </p:stCondLst>
                                  <p:childTnLst>
                                    <p:set>
                                      <p:cBhvr>
                                        <p:cTn id="26" dur="1" fill="hold">
                                          <p:stCondLst>
                                            <p:cond delay="0"/>
                                          </p:stCondLst>
                                        </p:cTn>
                                        <p:tgtEl>
                                          <p:spTgt spid="294927"/>
                                        </p:tgtEl>
                                        <p:attrNameLst>
                                          <p:attrName>style.visibility</p:attrName>
                                        </p:attrNameLst>
                                      </p:cBhvr>
                                      <p:to>
                                        <p:strVal val="visible"/>
                                      </p:to>
                                    </p:set>
                                    <p:animEffect transition="in" filter="diamond(in)">
                                      <p:cBhvr>
                                        <p:cTn id="27" dur="500"/>
                                        <p:tgtEl>
                                          <p:spTgt spid="2949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17" grpId="0"/>
      <p:bldP spid="294918" grpId="0"/>
      <p:bldP spid="294919" grpId="0"/>
      <p:bldP spid="294920" grpId="0"/>
      <p:bldP spid="294925" grpId="0"/>
      <p:bldP spid="294927" grpId="0"/>
    </p:bldLst>
  </p:timing>
</p:sld>
</file>

<file path=ppt/tags/tag1.xml><?xml version="1.0" encoding="utf-8"?>
<p:tagLst xmlns:p="http://schemas.openxmlformats.org/presentationml/2006/main">
  <p:tag name="KSO_WPP_MARK_KEY" val="89a30ea3-423d-430e-8121-18a09b6726b4"/>
  <p:tag name="COMMONDATA" val="eyJoZGlkIjoiNWYxMDU4OTEyZTQ0MjNkZTBiZTVhNzgxY2U5NzEzNzIifQ=="/>
  <p:tag name="commondata" val="eyJoZGlkIjoiZDYxMGJhNDRmYWI3YTAxNjQyMTZhOWFkOTIxMDI4NTMifQ=="/>
</p:tagLst>
</file>

<file path=ppt/theme/theme1.xml><?xml version="1.0" encoding="utf-8"?>
<a:theme xmlns:a="http://schemas.openxmlformats.org/drawingml/2006/main" name="A000120140530A99PPBG">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1367</Words>
  <Application>WPS 演示</Application>
  <PresentationFormat>全屏显示(4:3)</PresentationFormat>
  <Paragraphs>146</Paragraphs>
  <Slides>12</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12</vt:i4>
      </vt:variant>
    </vt:vector>
  </HeadingPairs>
  <TitlesOfParts>
    <vt:vector size="30" baseType="lpstr">
      <vt:lpstr>Arial</vt:lpstr>
      <vt:lpstr>宋体</vt:lpstr>
      <vt:lpstr>Wingdings</vt:lpstr>
      <vt:lpstr>黑体</vt:lpstr>
      <vt:lpstr>楷体</vt:lpstr>
      <vt:lpstr>微软雅黑</vt:lpstr>
      <vt:lpstr>华文细黑</vt:lpstr>
      <vt:lpstr>楷体_GB2312</vt:lpstr>
      <vt:lpstr>新宋体</vt:lpstr>
      <vt:lpstr>Times New Roman</vt:lpstr>
      <vt:lpstr>华文新魏</vt:lpstr>
      <vt:lpstr>Courier New</vt:lpstr>
      <vt:lpstr>Calibri Light</vt:lpstr>
      <vt:lpstr>Arial Unicode MS</vt:lpstr>
      <vt:lpstr>等线 Light</vt:lpstr>
      <vt:lpstr>等线</vt:lpstr>
      <vt:lpstr>Calibri</vt:lpstr>
      <vt:lpstr>A000120140530A99PPBG</vt:lpstr>
      <vt:lpstr>商业银行网点管理决策实验 课程介绍</vt:lpstr>
      <vt:lpstr>PowerPoint 演示文稿</vt:lpstr>
      <vt:lpstr>PowerPoint 演示文稿</vt:lpstr>
      <vt:lpstr>&lt;商业银行网点管理决策仿真实验系统实训&gt;课程背景 </vt:lpstr>
      <vt:lpstr>PowerPoint 演示文稿</vt:lpstr>
      <vt:lpstr>核心规则——业务管理</vt:lpstr>
      <vt:lpstr>核心规则——人员管理</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dc:creator>
  <cp:lastModifiedBy>肥嘟好肥</cp:lastModifiedBy>
  <cp:revision>32</cp:revision>
  <dcterms:created xsi:type="dcterms:W3CDTF">2013-06-06T15:52:00Z</dcterms:created>
  <dcterms:modified xsi:type="dcterms:W3CDTF">2024-09-26T09:11:32Z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091DC72F64FD449599D457841CB0257D</vt:lpwstr>
  </property>
  <property fmtid="{D5CDD505-2E9C-101B-9397-08002B2CF9AE}" pid="3" name="KSOProductBuildVer">
    <vt:lpwstr>2052-12.1.0.18276</vt:lpwstr>
  </property>
</Properties>
</file>